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sldIdLst>
    <p:sldId id="296" r:id="rId2"/>
    <p:sldId id="257" r:id="rId3"/>
    <p:sldId id="294" r:id="rId4"/>
    <p:sldId id="297" r:id="rId5"/>
    <p:sldId id="298" r:id="rId6"/>
    <p:sldId id="299" r:id="rId7"/>
    <p:sldId id="258" r:id="rId8"/>
    <p:sldId id="273" r:id="rId9"/>
    <p:sldId id="259" r:id="rId10"/>
    <p:sldId id="274" r:id="rId11"/>
    <p:sldId id="260" r:id="rId12"/>
    <p:sldId id="290" r:id="rId13"/>
    <p:sldId id="261" r:id="rId14"/>
    <p:sldId id="262" r:id="rId15"/>
    <p:sldId id="300" r:id="rId16"/>
    <p:sldId id="301" r:id="rId17"/>
    <p:sldId id="302" r:id="rId18"/>
    <p:sldId id="303" r:id="rId19"/>
    <p:sldId id="304" r:id="rId20"/>
    <p:sldId id="306" r:id="rId21"/>
    <p:sldId id="307" r:id="rId22"/>
    <p:sldId id="308" r:id="rId23"/>
    <p:sldId id="263" r:id="rId24"/>
    <p:sldId id="264" r:id="rId25"/>
    <p:sldId id="265" r:id="rId26"/>
    <p:sldId id="309" r:id="rId27"/>
    <p:sldId id="310" r:id="rId28"/>
    <p:sldId id="311" r:id="rId29"/>
    <p:sldId id="312" r:id="rId30"/>
    <p:sldId id="314" r:id="rId31"/>
    <p:sldId id="266" r:id="rId32"/>
    <p:sldId id="267" r:id="rId33"/>
    <p:sldId id="268" r:id="rId34"/>
    <p:sldId id="269" r:id="rId35"/>
    <p:sldId id="289" r:id="rId36"/>
    <p:sldId id="270" r:id="rId37"/>
    <p:sldId id="271" r:id="rId38"/>
    <p:sldId id="272" r:id="rId39"/>
    <p:sldId id="276" r:id="rId40"/>
    <p:sldId id="316" r:id="rId41"/>
    <p:sldId id="277" r:id="rId42"/>
    <p:sldId id="278" r:id="rId43"/>
    <p:sldId id="279" r:id="rId44"/>
    <p:sldId id="280" r:id="rId45"/>
    <p:sldId id="291" r:id="rId46"/>
    <p:sldId id="317" r:id="rId47"/>
    <p:sldId id="292" r:id="rId48"/>
    <p:sldId id="318" r:id="rId49"/>
    <p:sldId id="293" r:id="rId50"/>
    <p:sldId id="281" r:id="rId51"/>
    <p:sldId id="282" r:id="rId52"/>
    <p:sldId id="283" r:id="rId53"/>
    <p:sldId id="284" r:id="rId54"/>
    <p:sldId id="285" r:id="rId55"/>
    <p:sldId id="286" r:id="rId56"/>
    <p:sldId id="287" r:id="rId57"/>
    <p:sldId id="288" r:id="rId5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59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A22F448-2F2E-4B18-B9CD-F0BA660A4603}" type="datetimeFigureOut">
              <a:rPr lang="pt-BR"/>
              <a:pPr>
                <a:defRPr/>
              </a:pPr>
              <a:t>27/03/2013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A306ED9-7C01-4950-82BF-F7FB2358E91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60350-C23D-4999-9DD0-B971C9EFE4D6}" type="datetime1">
              <a:rPr lang="pt-BR"/>
              <a:pPr>
                <a:defRPr/>
              </a:pPr>
              <a:t>27/03/2013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0668A-EFC6-4469-A2D8-6B9A8B079A08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06772-6AB8-48BD-9ADF-C417FA856CBF}" type="datetime1">
              <a:rPr lang="pt-BR"/>
              <a:pPr>
                <a:defRPr/>
              </a:pPr>
              <a:t>27/03/2013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33A64-300C-4EB0-B0A6-7DDD195CFBE9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79A7C-E7EC-4FC6-BB36-6B80D6CA958D}" type="datetime1">
              <a:rPr lang="pt-BR"/>
              <a:pPr>
                <a:defRPr/>
              </a:pPr>
              <a:t>27/03/2013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5AFDB-B327-437F-B646-D2A59B451F79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74097-0F74-4275-9D9D-B616D0E7E5B1}" type="datetime1">
              <a:rPr lang="pt-BR"/>
              <a:pPr>
                <a:defRPr/>
              </a:pPr>
              <a:t>27/03/2013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24A3A-4BA1-4DB4-B8E2-7953A9F9F832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AB090-D51B-4C95-A11B-BD27FDE16323}" type="datetime1">
              <a:rPr lang="pt-BR"/>
              <a:pPr>
                <a:defRPr/>
              </a:pPr>
              <a:t>27/03/2013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41609-4D5C-4489-8B1F-B1F93832E1AF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B51F5-C457-4FEA-9E51-032D5B1E8E61}" type="datetime1">
              <a:rPr lang="pt-BR"/>
              <a:pPr>
                <a:defRPr/>
              </a:pPr>
              <a:t>27/03/2013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76943-9AC4-4BB6-B010-07C975D1828B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ED8B9-207A-4DE2-9C09-17C62F5F68B0}" type="datetime1">
              <a:rPr lang="pt-BR"/>
              <a:pPr>
                <a:defRPr/>
              </a:pPr>
              <a:t>27/03/2013</a:t>
            </a:fld>
            <a:endParaRPr lang="pt-BR" dirty="0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631AD-D966-49DA-8736-3A88584358C7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F6921-EE89-495A-86DE-8AB8B60FE349}" type="datetime1">
              <a:rPr lang="pt-BR"/>
              <a:pPr>
                <a:defRPr/>
              </a:pPr>
              <a:t>27/03/2013</a:t>
            </a:fld>
            <a:endParaRPr lang="pt-BR" dirty="0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62DA4-1269-4699-B32D-652983E7E0B6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12753-56AF-4BF6-9BC0-35F74BC718E3}" type="datetime1">
              <a:rPr lang="pt-BR"/>
              <a:pPr>
                <a:defRPr/>
              </a:pPr>
              <a:t>27/03/2013</a:t>
            </a:fld>
            <a:endParaRPr lang="pt-BR" dirty="0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D15C2-F73F-4449-B1C3-AD79718CBA82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4DE38-2219-4053-A649-A64EAD63CCEF}" type="datetime1">
              <a:rPr lang="pt-BR"/>
              <a:pPr>
                <a:defRPr/>
              </a:pPr>
              <a:t>27/03/2013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A9DB4-D318-4880-9AC0-44A47D228FA8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084F0-3352-45C5-A0BB-102DEA7A2F24}" type="datetime1">
              <a:rPr lang="pt-BR"/>
              <a:pPr>
                <a:defRPr/>
              </a:pPr>
              <a:t>27/03/2013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C8395-E5A1-476F-B964-AEA55B4295A3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D8391F6-FD21-47EF-8BEC-1D88EDA3F717}" type="datetime1">
              <a:rPr lang="pt-BR"/>
              <a:pPr>
                <a:defRPr/>
              </a:pPr>
              <a:t>27/03/2013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BE2245-38D8-4B12-9651-487D9337E281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Lemas (Sudkamp)</a:t>
            </a:r>
          </a:p>
        </p:txBody>
      </p:sp>
      <p:sp>
        <p:nvSpPr>
          <p:cNvPr id="3" name="Espaço Reservado para Conteúdo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1704" t="-1617" r="-889"/>
            </a:stretch>
          </a:blip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>
                <a:noFill/>
              </a:rPr>
              <a:t> 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49843A-C62C-4F60-A179-181EF36FE23D}" type="slidenum">
              <a:rPr lang="pt-BR"/>
              <a:pPr>
                <a:defRPr/>
              </a:pPr>
              <a:t>1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Eliminação Regras – </a:t>
            </a:r>
            <a:r>
              <a:rPr lang="el-GR" smtClean="0"/>
              <a:t>ε</a:t>
            </a:r>
            <a:r>
              <a:rPr lang="pt-BR" smtClean="0"/>
              <a:t> (exemplo 1)</a:t>
            </a:r>
          </a:p>
        </p:txBody>
      </p:sp>
      <p:sp>
        <p:nvSpPr>
          <p:cNvPr id="2355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C00000"/>
                </a:solidFill>
              </a:rPr>
              <a:t>S </a:t>
            </a:r>
            <a:r>
              <a:rPr lang="pt-BR" smtClean="0"/>
              <a:t>→ </a:t>
            </a:r>
            <a:r>
              <a:rPr lang="pt-BR" smtClean="0">
                <a:solidFill>
                  <a:srgbClr val="C00000"/>
                </a:solidFill>
              </a:rPr>
              <a:t>ACA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C00000"/>
                </a:solidFill>
              </a:rPr>
              <a:t>A</a:t>
            </a:r>
            <a:r>
              <a:rPr lang="pt-BR" smtClean="0"/>
              <a:t> → a</a:t>
            </a:r>
            <a:r>
              <a:rPr lang="pt-BR" smtClean="0">
                <a:solidFill>
                  <a:srgbClr val="C00000"/>
                </a:solidFill>
              </a:rPr>
              <a:t>A</a:t>
            </a:r>
            <a:r>
              <a:rPr lang="pt-BR" smtClean="0"/>
              <a:t>a|B|</a:t>
            </a:r>
            <a:r>
              <a:rPr lang="pt-BR" smtClean="0">
                <a:solidFill>
                  <a:srgbClr val="C00000"/>
                </a:solidFill>
              </a:rPr>
              <a:t>C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B → bB|b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C00000"/>
                </a:solidFill>
              </a:rPr>
              <a:t>C</a:t>
            </a:r>
            <a:r>
              <a:rPr lang="pt-BR" smtClean="0"/>
              <a:t> → c</a:t>
            </a:r>
            <a:r>
              <a:rPr lang="pt-BR" smtClean="0">
                <a:solidFill>
                  <a:srgbClr val="C00000"/>
                </a:solidFill>
              </a:rPr>
              <a:t>C</a:t>
            </a:r>
            <a:r>
              <a:rPr lang="pt-BR" smtClean="0"/>
              <a:t>|</a:t>
            </a:r>
            <a:r>
              <a:rPr lang="el-GR" smtClean="0"/>
              <a:t>ε</a:t>
            </a:r>
            <a:endParaRPr lang="pt-BR" smtClean="0"/>
          </a:p>
          <a:p>
            <a:pPr marL="0" indent="0" eaLnBrk="1" hangingPunct="1">
              <a:buFont typeface="Arial" charset="0"/>
              <a:buNone/>
            </a:pPr>
            <a:endParaRPr lang="pt-BR" smtClean="0"/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C00000"/>
                </a:solidFill>
              </a:rPr>
              <a:t>Variáveis Anuláveis: NULL={C, A, S}.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28D905-A48A-4427-BF08-EAAA92FD4649}" type="slidenum">
              <a:rPr lang="pt-BR"/>
              <a:pPr>
                <a:defRPr/>
              </a:pPr>
              <a:t>10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Eliminação Regras – </a:t>
            </a:r>
            <a:r>
              <a:rPr lang="el-GR" smtClean="0"/>
              <a:t>ε</a:t>
            </a:r>
            <a:r>
              <a:rPr lang="pt-BR" smtClean="0"/>
              <a:t> (exemplo 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C00000"/>
                </a:solidFill>
              </a:rPr>
              <a:t>S</a:t>
            </a:r>
            <a:r>
              <a:rPr lang="pt-BR" dirty="0" smtClean="0"/>
              <a:t> → </a:t>
            </a:r>
            <a:r>
              <a:rPr lang="pt-BR" dirty="0" smtClean="0">
                <a:solidFill>
                  <a:srgbClr val="C00000"/>
                </a:solidFill>
              </a:rPr>
              <a:t>ACA</a:t>
            </a:r>
            <a:r>
              <a:rPr lang="pt-BR" dirty="0" smtClean="0">
                <a:solidFill>
                  <a:srgbClr val="0070C0"/>
                </a:solidFill>
              </a:rPr>
              <a:t>|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pt-BR" dirty="0" smtClean="0">
                <a:solidFill>
                  <a:srgbClr val="0070C0"/>
                </a:solidFill>
              </a:rPr>
              <a:t>CA|A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r>
              <a:rPr lang="pt-BR" dirty="0" smtClean="0">
                <a:solidFill>
                  <a:srgbClr val="0070C0"/>
                </a:solidFill>
              </a:rPr>
              <a:t>A|AC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pt-BR" dirty="0" smtClean="0">
                <a:solidFill>
                  <a:srgbClr val="0070C0"/>
                </a:solidFill>
              </a:rPr>
              <a:t>|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AC</a:t>
            </a:r>
            <a:r>
              <a:rPr lang="pt-BR" dirty="0" smtClean="0">
                <a:solidFill>
                  <a:srgbClr val="0070C0"/>
                </a:solidFill>
              </a:rPr>
              <a:t>A|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pt-BR" dirty="0" smtClean="0">
                <a:solidFill>
                  <a:srgbClr val="0070C0"/>
                </a:solidFill>
              </a:rPr>
              <a:t>C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pt-BR" dirty="0" smtClean="0">
                <a:solidFill>
                  <a:srgbClr val="0070C0"/>
                </a:solidFill>
              </a:rPr>
              <a:t>|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ACA</a:t>
            </a:r>
            <a:r>
              <a:rPr lang="el-GR" dirty="0" smtClean="0">
                <a:solidFill>
                  <a:srgbClr val="0070C0"/>
                </a:solidFill>
              </a:rPr>
              <a:t>ε</a:t>
            </a:r>
            <a:r>
              <a:rPr lang="pt-BR" dirty="0" smtClean="0">
                <a:solidFill>
                  <a:srgbClr val="0070C0"/>
                </a:solidFill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C00000"/>
                </a:solidFill>
              </a:rPr>
              <a:t>A</a:t>
            </a:r>
            <a:r>
              <a:rPr lang="pt-BR" dirty="0" smtClean="0"/>
              <a:t> → </a:t>
            </a:r>
            <a:r>
              <a:rPr lang="pt-BR" dirty="0" err="1" smtClean="0"/>
              <a:t>a</a:t>
            </a:r>
            <a:r>
              <a:rPr lang="pt-BR" dirty="0" err="1" smtClean="0">
                <a:solidFill>
                  <a:srgbClr val="C00000"/>
                </a:solidFill>
              </a:rPr>
              <a:t>A</a:t>
            </a:r>
            <a:r>
              <a:rPr lang="pt-BR" dirty="0" err="1" smtClean="0"/>
              <a:t>a|B|</a:t>
            </a:r>
            <a:r>
              <a:rPr lang="pt-BR" dirty="0" err="1" smtClean="0">
                <a:solidFill>
                  <a:srgbClr val="C00000"/>
                </a:solidFill>
              </a:rPr>
              <a:t>C</a:t>
            </a:r>
            <a:r>
              <a:rPr lang="pt-BR" dirty="0" err="1" smtClean="0">
                <a:solidFill>
                  <a:srgbClr val="0070C0"/>
                </a:solidFill>
              </a:rPr>
              <a:t>|a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pt-BR" dirty="0" err="1" smtClean="0">
                <a:solidFill>
                  <a:srgbClr val="0070C0"/>
                </a:solidFill>
              </a:rPr>
              <a:t>a|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r>
              <a:rPr lang="el-GR" dirty="0" smtClean="0">
                <a:solidFill>
                  <a:srgbClr val="0070C0"/>
                </a:solidFill>
              </a:rPr>
              <a:t>ε</a:t>
            </a:r>
            <a:endParaRPr lang="pt-BR" dirty="0" smtClean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B → </a:t>
            </a:r>
            <a:r>
              <a:rPr lang="pt-BR" dirty="0" err="1" smtClean="0"/>
              <a:t>bB|b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C00000"/>
                </a:solidFill>
              </a:rPr>
              <a:t>C</a:t>
            </a:r>
            <a:r>
              <a:rPr lang="pt-BR" dirty="0" smtClean="0"/>
              <a:t> → </a:t>
            </a:r>
            <a:r>
              <a:rPr lang="pt-BR" dirty="0" err="1" smtClean="0"/>
              <a:t>c</a:t>
            </a:r>
            <a:r>
              <a:rPr lang="pt-BR" dirty="0" err="1" smtClean="0">
                <a:solidFill>
                  <a:srgbClr val="C00000"/>
                </a:solidFill>
              </a:rPr>
              <a:t>C</a:t>
            </a:r>
            <a:r>
              <a:rPr lang="pt-BR" dirty="0" smtClean="0"/>
              <a:t>|</a:t>
            </a:r>
            <a:r>
              <a:rPr lang="el-GR" dirty="0" smtClean="0"/>
              <a:t>ε</a:t>
            </a:r>
            <a:r>
              <a:rPr lang="pt-BR" dirty="0" smtClean="0">
                <a:solidFill>
                  <a:srgbClr val="0070C0"/>
                </a:solidFill>
              </a:rPr>
              <a:t>|</a:t>
            </a:r>
            <a:r>
              <a:rPr lang="pt-BR" dirty="0" err="1" smtClean="0">
                <a:solidFill>
                  <a:srgbClr val="0070C0"/>
                </a:solidFill>
              </a:rPr>
              <a:t>c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pt-BR" dirty="0" smtClean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70C0"/>
                </a:solidFill>
              </a:rPr>
              <a:t>Adição de regras em que a ocorrência de variáveis anuláveis são reduzidas...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FB029D-AC42-48AE-A565-A3B6B2DB903D}" type="slidenum">
              <a:rPr lang="pt-BR"/>
              <a:pPr>
                <a:defRPr/>
              </a:pPr>
              <a:t>11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Eliminação Regras – </a:t>
            </a:r>
            <a:r>
              <a:rPr lang="el-GR" smtClean="0"/>
              <a:t>ε</a:t>
            </a:r>
            <a:r>
              <a:rPr lang="pt-BR" smtClean="0"/>
              <a:t> (exemplo 1)</a:t>
            </a:r>
          </a:p>
        </p:txBody>
      </p:sp>
      <p:sp>
        <p:nvSpPr>
          <p:cNvPr id="25602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C00000"/>
                </a:solidFill>
              </a:rPr>
              <a:t>S</a:t>
            </a:r>
            <a:r>
              <a:rPr lang="pt-BR" smtClean="0"/>
              <a:t> → </a:t>
            </a:r>
            <a:r>
              <a:rPr lang="pt-BR" smtClean="0">
                <a:solidFill>
                  <a:srgbClr val="C00000"/>
                </a:solidFill>
              </a:rPr>
              <a:t>ACA</a:t>
            </a:r>
            <a:r>
              <a:rPr lang="pt-BR" smtClean="0">
                <a:solidFill>
                  <a:srgbClr val="0070C0"/>
                </a:solidFill>
              </a:rPr>
              <a:t>|CA|AA|AC|A|C|</a:t>
            </a:r>
            <a:r>
              <a:rPr lang="el-GR" smtClean="0">
                <a:solidFill>
                  <a:srgbClr val="0070C0"/>
                </a:solidFill>
              </a:rPr>
              <a:t>ε</a:t>
            </a:r>
            <a:r>
              <a:rPr lang="pt-BR" smtClean="0">
                <a:solidFill>
                  <a:srgbClr val="0070C0"/>
                </a:solidFill>
              </a:rPr>
              <a:t> 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C00000"/>
                </a:solidFill>
              </a:rPr>
              <a:t>A</a:t>
            </a:r>
            <a:r>
              <a:rPr lang="pt-BR" smtClean="0"/>
              <a:t> → a</a:t>
            </a:r>
            <a:r>
              <a:rPr lang="pt-BR" smtClean="0">
                <a:solidFill>
                  <a:srgbClr val="C00000"/>
                </a:solidFill>
              </a:rPr>
              <a:t>A</a:t>
            </a:r>
            <a:r>
              <a:rPr lang="pt-BR" smtClean="0"/>
              <a:t>a|B|</a:t>
            </a:r>
            <a:r>
              <a:rPr lang="pt-BR" smtClean="0">
                <a:solidFill>
                  <a:srgbClr val="C00000"/>
                </a:solidFill>
              </a:rPr>
              <a:t>C</a:t>
            </a:r>
            <a:r>
              <a:rPr lang="pt-BR" smtClean="0">
                <a:solidFill>
                  <a:srgbClr val="0070C0"/>
                </a:solidFill>
              </a:rPr>
              <a:t>|aa|</a:t>
            </a:r>
            <a:r>
              <a:rPr lang="el-GR" smtClean="0">
                <a:solidFill>
                  <a:srgbClr val="0070C0"/>
                </a:solidFill>
              </a:rPr>
              <a:t>ε</a:t>
            </a:r>
            <a:endParaRPr lang="pt-BR" smtClean="0">
              <a:solidFill>
                <a:srgbClr val="0070C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B → bB|b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C00000"/>
                </a:solidFill>
              </a:rPr>
              <a:t>C</a:t>
            </a:r>
            <a:r>
              <a:rPr lang="pt-BR" smtClean="0"/>
              <a:t> → c</a:t>
            </a:r>
            <a:r>
              <a:rPr lang="pt-BR" smtClean="0">
                <a:solidFill>
                  <a:srgbClr val="C00000"/>
                </a:solidFill>
              </a:rPr>
              <a:t>C</a:t>
            </a:r>
            <a:r>
              <a:rPr lang="pt-BR" smtClean="0"/>
              <a:t>|</a:t>
            </a:r>
            <a:r>
              <a:rPr lang="el-GR" smtClean="0"/>
              <a:t>ε</a:t>
            </a:r>
            <a:r>
              <a:rPr lang="pt-BR" smtClean="0">
                <a:solidFill>
                  <a:srgbClr val="0070C0"/>
                </a:solidFill>
              </a:rPr>
              <a:t>|c</a:t>
            </a:r>
          </a:p>
          <a:p>
            <a:pPr marL="0" indent="0" eaLnBrk="1" hangingPunct="1">
              <a:buFont typeface="Arial" charset="0"/>
              <a:buNone/>
            </a:pPr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350E05-0518-4F4F-ABF8-008A5D1428B8}" type="slidenum">
              <a:rPr lang="pt-BR"/>
              <a:pPr>
                <a:defRPr/>
              </a:pPr>
              <a:t>12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Eliminação Regras – </a:t>
            </a:r>
            <a:r>
              <a:rPr lang="el-GR" smtClean="0"/>
              <a:t>ε</a:t>
            </a:r>
            <a:r>
              <a:rPr lang="pt-BR" smtClean="0"/>
              <a:t> (exemplo 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C00000"/>
                </a:solidFill>
              </a:rPr>
              <a:t>S</a:t>
            </a:r>
            <a:r>
              <a:rPr lang="pt-BR" dirty="0" smtClean="0"/>
              <a:t> → </a:t>
            </a:r>
            <a:r>
              <a:rPr lang="pt-BR" dirty="0" smtClean="0">
                <a:solidFill>
                  <a:srgbClr val="C00000"/>
                </a:solidFill>
              </a:rPr>
              <a:t>ACA</a:t>
            </a:r>
            <a:r>
              <a:rPr lang="pt-BR" dirty="0" smtClean="0">
                <a:solidFill>
                  <a:srgbClr val="0070C0"/>
                </a:solidFill>
              </a:rPr>
              <a:t>|CA|AA|AC|A|C|</a:t>
            </a:r>
            <a:r>
              <a:rPr lang="el-GR" dirty="0">
                <a:solidFill>
                  <a:srgbClr val="0070C0"/>
                </a:solidFill>
              </a:rPr>
              <a:t>ε</a:t>
            </a:r>
            <a:r>
              <a:rPr lang="pt-BR" dirty="0">
                <a:solidFill>
                  <a:srgbClr val="0070C0"/>
                </a:solidFill>
              </a:rPr>
              <a:t> </a:t>
            </a:r>
            <a:endParaRPr lang="pt-BR" dirty="0" smtClean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C00000"/>
                </a:solidFill>
              </a:rPr>
              <a:t>A</a:t>
            </a:r>
            <a:r>
              <a:rPr lang="pt-BR" dirty="0" smtClean="0"/>
              <a:t> → </a:t>
            </a:r>
            <a:r>
              <a:rPr lang="pt-BR" dirty="0" err="1" smtClean="0"/>
              <a:t>a</a:t>
            </a:r>
            <a:r>
              <a:rPr lang="pt-BR" dirty="0" err="1" smtClean="0">
                <a:solidFill>
                  <a:srgbClr val="C00000"/>
                </a:solidFill>
              </a:rPr>
              <a:t>A</a:t>
            </a:r>
            <a:r>
              <a:rPr lang="pt-BR" dirty="0" err="1" smtClean="0"/>
              <a:t>a|B|</a:t>
            </a:r>
            <a:r>
              <a:rPr lang="pt-BR" dirty="0" err="1" smtClean="0">
                <a:solidFill>
                  <a:srgbClr val="C00000"/>
                </a:solidFill>
              </a:rPr>
              <a:t>C</a:t>
            </a:r>
            <a:r>
              <a:rPr lang="pt-BR" dirty="0" err="1" smtClean="0">
                <a:solidFill>
                  <a:srgbClr val="0070C0"/>
                </a:solidFill>
              </a:rPr>
              <a:t>|aa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</a:t>
            </a:r>
            <a:r>
              <a:rPr lang="el-G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ε</a:t>
            </a:r>
            <a:endParaRPr lang="pt-B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B → </a:t>
            </a:r>
            <a:r>
              <a:rPr lang="pt-BR" dirty="0" err="1" smtClean="0"/>
              <a:t>bB|b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C00000"/>
                </a:solidFill>
              </a:rPr>
              <a:t>C</a:t>
            </a:r>
            <a:r>
              <a:rPr lang="pt-BR" dirty="0" smtClean="0"/>
              <a:t> → </a:t>
            </a:r>
            <a:r>
              <a:rPr lang="pt-BR" dirty="0" err="1" smtClean="0"/>
              <a:t>c</a:t>
            </a:r>
            <a:r>
              <a:rPr lang="pt-BR" dirty="0" err="1" smtClean="0">
                <a:solidFill>
                  <a:srgbClr val="C00000"/>
                </a:solidFill>
              </a:rPr>
              <a:t>C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</a:t>
            </a:r>
            <a:r>
              <a:rPr lang="el-G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ε</a:t>
            </a:r>
            <a:r>
              <a:rPr lang="pt-BR" dirty="0" smtClean="0">
                <a:solidFill>
                  <a:srgbClr val="0070C0"/>
                </a:solidFill>
              </a:rPr>
              <a:t>|c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Deleção das regras </a:t>
            </a:r>
            <a:r>
              <a:rPr lang="el-G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ε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pt-BR" b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menos S →</a:t>
            </a:r>
            <a:r>
              <a:rPr lang="el-GR" b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ε</a:t>
            </a:r>
            <a:endParaRPr lang="pt-BR" b="1" u="sng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AF7CCC-836C-4A07-8DD7-802F246E8FE7}" type="slidenum">
              <a:rPr lang="pt-BR"/>
              <a:pPr>
                <a:defRPr/>
              </a:pPr>
              <a:t>13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Eliminação Regras – </a:t>
            </a:r>
            <a:r>
              <a:rPr lang="el-GR" smtClean="0"/>
              <a:t>ε</a:t>
            </a:r>
            <a:r>
              <a:rPr lang="pt-BR" smtClean="0"/>
              <a:t> (exemplo 1)</a:t>
            </a: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S → ACA|CA|AA|AC|A|C|</a:t>
            </a:r>
            <a:r>
              <a:rPr lang="el-GR" dirty="0"/>
              <a:t>ε</a:t>
            </a:r>
            <a:r>
              <a:rPr lang="pt-BR" dirty="0"/>
              <a:t> 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→ </a:t>
            </a:r>
            <a:r>
              <a:rPr lang="pt-BR" dirty="0" err="1" smtClean="0"/>
              <a:t>aAa|B|C|aa</a:t>
            </a:r>
            <a:endParaRPr lang="pt-BR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B → </a:t>
            </a:r>
            <a:r>
              <a:rPr lang="pt-BR" dirty="0" err="1" smtClean="0"/>
              <a:t>bB|b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C → </a:t>
            </a:r>
            <a:r>
              <a:rPr lang="pt-BR" dirty="0" err="1" smtClean="0"/>
              <a:t>cC|c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Resultado</a:t>
            </a:r>
            <a:endParaRPr lang="pt-BR" b="1" u="sng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88B30F-C7F9-4EEA-BEB3-38E9D57E94D2}" type="slidenum">
              <a:rPr lang="pt-BR"/>
              <a:pPr>
                <a:defRPr/>
              </a:pPr>
              <a:t>14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Eliminação Regras – </a:t>
            </a:r>
            <a:r>
              <a:rPr lang="el-GR" smtClean="0"/>
              <a:t>ε</a:t>
            </a:r>
            <a:r>
              <a:rPr lang="pt-BR" smtClean="0"/>
              <a:t> (exemplo 2)</a:t>
            </a: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S → ABC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→ </a:t>
            </a:r>
            <a:r>
              <a:rPr lang="pt-BR" dirty="0" err="1" smtClean="0"/>
              <a:t>aA</a:t>
            </a:r>
            <a:r>
              <a:rPr lang="pt-BR" dirty="0" smtClean="0"/>
              <a:t>|</a:t>
            </a:r>
            <a:r>
              <a:rPr lang="el-GR" dirty="0" smtClean="0"/>
              <a:t>ε</a:t>
            </a:r>
            <a:endParaRPr lang="pt-BR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B → </a:t>
            </a:r>
            <a:r>
              <a:rPr lang="pt-BR" dirty="0" err="1" smtClean="0"/>
              <a:t>bB</a:t>
            </a:r>
            <a:r>
              <a:rPr lang="pt-BR" dirty="0" smtClean="0"/>
              <a:t>|</a:t>
            </a:r>
            <a:r>
              <a:rPr lang="el-GR" dirty="0" smtClean="0"/>
              <a:t>ε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C → </a:t>
            </a:r>
            <a:r>
              <a:rPr lang="pt-BR" dirty="0" err="1" smtClean="0"/>
              <a:t>cC</a:t>
            </a:r>
            <a:r>
              <a:rPr lang="pt-BR" dirty="0" smtClean="0"/>
              <a:t>|</a:t>
            </a:r>
            <a:r>
              <a:rPr lang="el-GR" dirty="0" smtClean="0"/>
              <a:t>ε</a:t>
            </a:r>
            <a:endParaRPr lang="pt-BR" dirty="0" smtClean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803155-B6D5-4C27-821D-D487BB17E85A}" type="slidenum">
              <a:rPr lang="pt-BR"/>
              <a:pPr>
                <a:defRPr/>
              </a:pPr>
              <a:t>15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Eliminação Regras – </a:t>
            </a:r>
            <a:r>
              <a:rPr lang="el-GR" smtClean="0"/>
              <a:t>ε</a:t>
            </a:r>
            <a:r>
              <a:rPr lang="pt-BR" smtClean="0"/>
              <a:t> (exemplo 2)</a:t>
            </a: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S</a:t>
            </a:r>
            <a:r>
              <a:rPr lang="pt-BR" dirty="0" smtClean="0"/>
              <a:t> → </a:t>
            </a:r>
            <a:r>
              <a:rPr lang="pt-BR" dirty="0" smtClean="0">
                <a:solidFill>
                  <a:srgbClr val="FF0000"/>
                </a:solidFill>
              </a:rPr>
              <a:t>ABC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A</a:t>
            </a:r>
            <a:r>
              <a:rPr lang="pt-BR" dirty="0" smtClean="0"/>
              <a:t> → </a:t>
            </a:r>
            <a:r>
              <a:rPr lang="pt-BR" dirty="0" err="1" smtClean="0"/>
              <a:t>a</a:t>
            </a:r>
            <a:r>
              <a:rPr lang="pt-BR" dirty="0" err="1" smtClean="0">
                <a:solidFill>
                  <a:srgbClr val="FF0000"/>
                </a:solidFill>
              </a:rPr>
              <a:t>A</a:t>
            </a:r>
            <a:r>
              <a:rPr lang="pt-BR" dirty="0" smtClean="0"/>
              <a:t>|</a:t>
            </a:r>
            <a:r>
              <a:rPr lang="el-GR" dirty="0" smtClean="0"/>
              <a:t>ε</a:t>
            </a:r>
            <a:endParaRPr lang="pt-BR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B</a:t>
            </a:r>
            <a:r>
              <a:rPr lang="pt-BR" dirty="0" smtClean="0"/>
              <a:t> → </a:t>
            </a:r>
            <a:r>
              <a:rPr lang="pt-BR" dirty="0" err="1" smtClean="0"/>
              <a:t>b</a:t>
            </a:r>
            <a:r>
              <a:rPr lang="pt-BR" dirty="0" err="1" smtClean="0">
                <a:solidFill>
                  <a:srgbClr val="FF0000"/>
                </a:solidFill>
              </a:rPr>
              <a:t>B</a:t>
            </a:r>
            <a:r>
              <a:rPr lang="pt-BR" dirty="0" smtClean="0"/>
              <a:t>|</a:t>
            </a:r>
            <a:r>
              <a:rPr lang="el-GR" dirty="0" smtClean="0"/>
              <a:t>ε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C</a:t>
            </a:r>
            <a:r>
              <a:rPr lang="pt-BR" dirty="0" smtClean="0"/>
              <a:t> → </a:t>
            </a:r>
            <a:r>
              <a:rPr lang="pt-BR" dirty="0" err="1" smtClean="0"/>
              <a:t>c</a:t>
            </a:r>
            <a:r>
              <a:rPr lang="pt-BR" dirty="0" err="1" smtClean="0">
                <a:solidFill>
                  <a:srgbClr val="FF0000"/>
                </a:solidFill>
              </a:rPr>
              <a:t>C</a:t>
            </a:r>
            <a:r>
              <a:rPr lang="pt-BR" dirty="0" smtClean="0"/>
              <a:t>|</a:t>
            </a:r>
            <a:r>
              <a:rPr lang="el-GR" dirty="0" smtClean="0"/>
              <a:t>ε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>
                <a:solidFill>
                  <a:srgbClr val="FF0000"/>
                </a:solidFill>
              </a:rPr>
              <a:t>Variáveis Anuláveis: NULL={A,B,C,S}.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881E0-429B-4774-8973-94537903987B}" type="slidenum">
              <a:rPr lang="pt-BR"/>
              <a:pPr>
                <a:defRPr/>
              </a:pPr>
              <a:t>16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Eliminação Regras – </a:t>
            </a:r>
            <a:r>
              <a:rPr lang="el-GR" smtClean="0"/>
              <a:t>ε</a:t>
            </a:r>
            <a:r>
              <a:rPr lang="pt-BR" smtClean="0"/>
              <a:t> (exemplo 2)</a:t>
            </a: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S</a:t>
            </a:r>
            <a:r>
              <a:rPr lang="pt-BR" dirty="0" smtClean="0"/>
              <a:t> → </a:t>
            </a:r>
            <a:r>
              <a:rPr lang="pt-BR" dirty="0" smtClean="0">
                <a:solidFill>
                  <a:srgbClr val="FF0000"/>
                </a:solidFill>
              </a:rPr>
              <a:t>ABC</a:t>
            </a:r>
            <a:r>
              <a:rPr lang="pt-BR" dirty="0" smtClean="0">
                <a:solidFill>
                  <a:schemeClr val="accent1"/>
                </a:solidFill>
              </a:rPr>
              <a:t>|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pt-BR" dirty="0" smtClean="0">
                <a:solidFill>
                  <a:schemeClr val="accent1"/>
                </a:solidFill>
              </a:rPr>
              <a:t>BC|A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r>
              <a:rPr lang="pt-BR" dirty="0" smtClean="0">
                <a:solidFill>
                  <a:schemeClr val="accent1"/>
                </a:solidFill>
              </a:rPr>
              <a:t>C|AB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r>
              <a:rPr lang="pt-BR" dirty="0" smtClean="0">
                <a:solidFill>
                  <a:schemeClr val="accent1"/>
                </a:solidFill>
              </a:rPr>
              <a:t>|A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BC</a:t>
            </a:r>
            <a:r>
              <a:rPr lang="pt-BR" dirty="0" smtClean="0">
                <a:solidFill>
                  <a:schemeClr val="accent1"/>
                </a:solidFill>
              </a:rPr>
              <a:t>|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pt-BR" dirty="0" smtClean="0">
                <a:solidFill>
                  <a:schemeClr val="accent1"/>
                </a:solidFill>
              </a:rPr>
              <a:t>B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r>
              <a:rPr lang="pt-BR" dirty="0" smtClean="0">
                <a:solidFill>
                  <a:schemeClr val="accent1"/>
                </a:solidFill>
              </a:rPr>
              <a:t>|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AB</a:t>
            </a:r>
            <a:r>
              <a:rPr lang="pt-BR" dirty="0" smtClean="0">
                <a:solidFill>
                  <a:schemeClr val="accent1"/>
                </a:solidFill>
              </a:rPr>
              <a:t>C|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ABC</a:t>
            </a:r>
            <a:r>
              <a:rPr lang="el-GR" dirty="0" smtClean="0">
                <a:solidFill>
                  <a:schemeClr val="accent1"/>
                </a:solidFill>
              </a:rPr>
              <a:t>ε</a:t>
            </a:r>
            <a:endParaRPr lang="pt-BR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A</a:t>
            </a:r>
            <a:r>
              <a:rPr lang="pt-BR" dirty="0" smtClean="0"/>
              <a:t> → </a:t>
            </a:r>
            <a:r>
              <a:rPr lang="pt-BR" dirty="0" err="1" smtClean="0"/>
              <a:t>a</a:t>
            </a:r>
            <a:r>
              <a:rPr lang="pt-BR" dirty="0" err="1" smtClean="0">
                <a:solidFill>
                  <a:srgbClr val="FF0000"/>
                </a:solidFill>
              </a:rPr>
              <a:t>A</a:t>
            </a:r>
            <a:r>
              <a:rPr lang="pt-BR" dirty="0" smtClean="0"/>
              <a:t>|</a:t>
            </a:r>
            <a:r>
              <a:rPr lang="el-GR" dirty="0" smtClean="0"/>
              <a:t>ε</a:t>
            </a:r>
            <a:r>
              <a:rPr lang="pt-BR" dirty="0" smtClean="0">
                <a:solidFill>
                  <a:schemeClr val="accent1"/>
                </a:solidFill>
              </a:rPr>
              <a:t>|</a:t>
            </a:r>
            <a:r>
              <a:rPr lang="pt-BR" dirty="0" err="1">
                <a:solidFill>
                  <a:schemeClr val="accent1"/>
                </a:solidFill>
              </a:rPr>
              <a:t>a</a:t>
            </a:r>
            <a:r>
              <a:rPr lang="pt-B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pt-B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B</a:t>
            </a:r>
            <a:r>
              <a:rPr lang="pt-BR" dirty="0" smtClean="0"/>
              <a:t> → </a:t>
            </a:r>
            <a:r>
              <a:rPr lang="pt-BR" dirty="0" err="1" smtClean="0"/>
              <a:t>b</a:t>
            </a:r>
            <a:r>
              <a:rPr lang="pt-BR" dirty="0" err="1" smtClean="0">
                <a:solidFill>
                  <a:srgbClr val="FF0000"/>
                </a:solidFill>
              </a:rPr>
              <a:t>B</a:t>
            </a:r>
            <a:r>
              <a:rPr lang="pt-BR" dirty="0" smtClean="0"/>
              <a:t>|</a:t>
            </a:r>
            <a:r>
              <a:rPr lang="el-GR" dirty="0" smtClean="0"/>
              <a:t>ε</a:t>
            </a:r>
            <a:r>
              <a:rPr lang="pt-BR" dirty="0" smtClean="0">
                <a:solidFill>
                  <a:schemeClr val="accent1"/>
                </a:solidFill>
              </a:rPr>
              <a:t>|</a:t>
            </a:r>
            <a:r>
              <a:rPr lang="pt-BR" dirty="0" err="1">
                <a:solidFill>
                  <a:schemeClr val="accent1"/>
                </a:solidFill>
              </a:rPr>
              <a:t>b</a:t>
            </a:r>
            <a:r>
              <a:rPr lang="pt-B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pt-BR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C</a:t>
            </a:r>
            <a:r>
              <a:rPr lang="pt-BR" dirty="0" smtClean="0"/>
              <a:t> → </a:t>
            </a:r>
            <a:r>
              <a:rPr lang="pt-BR" dirty="0" err="1" smtClean="0"/>
              <a:t>c</a:t>
            </a:r>
            <a:r>
              <a:rPr lang="pt-BR" dirty="0" err="1" smtClean="0">
                <a:solidFill>
                  <a:srgbClr val="FF0000"/>
                </a:solidFill>
              </a:rPr>
              <a:t>C</a:t>
            </a:r>
            <a:r>
              <a:rPr lang="pt-BR" dirty="0" smtClean="0"/>
              <a:t>|</a:t>
            </a:r>
            <a:r>
              <a:rPr lang="el-GR" dirty="0" smtClean="0"/>
              <a:t>ε</a:t>
            </a:r>
            <a:r>
              <a:rPr lang="pt-BR" dirty="0" smtClean="0">
                <a:solidFill>
                  <a:schemeClr val="accent1"/>
                </a:solidFill>
              </a:rPr>
              <a:t>|</a:t>
            </a:r>
            <a:r>
              <a:rPr lang="pt-BR" dirty="0" err="1" smtClean="0">
                <a:solidFill>
                  <a:schemeClr val="accent1"/>
                </a:solidFill>
              </a:rPr>
              <a:t>c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pt-B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>
                <a:solidFill>
                  <a:srgbClr val="0070C0"/>
                </a:solidFill>
              </a:rPr>
              <a:t>Adição de regras em que a ocorrência de variáveis anuláveis são reduzidas</a:t>
            </a:r>
            <a:endParaRPr lang="pt-BR" dirty="0" smtClean="0">
              <a:solidFill>
                <a:schemeClr val="accent1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7A36EC-66E6-4FF0-B69C-CD35A9794AC0}" type="slidenum">
              <a:rPr lang="pt-BR"/>
              <a:pPr>
                <a:defRPr/>
              </a:pPr>
              <a:t>17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Eliminação Regras – </a:t>
            </a:r>
            <a:r>
              <a:rPr lang="el-GR" smtClean="0"/>
              <a:t>ε</a:t>
            </a:r>
            <a:r>
              <a:rPr lang="pt-BR" smtClean="0"/>
              <a:t> (exemplo 2)</a:t>
            </a: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S</a:t>
            </a:r>
            <a:r>
              <a:rPr lang="pt-BR" dirty="0" smtClean="0"/>
              <a:t> → </a:t>
            </a:r>
            <a:r>
              <a:rPr lang="pt-BR" dirty="0" smtClean="0">
                <a:solidFill>
                  <a:srgbClr val="FF0000"/>
                </a:solidFill>
              </a:rPr>
              <a:t>ABC</a:t>
            </a:r>
            <a:r>
              <a:rPr lang="pt-BR" dirty="0" smtClean="0">
                <a:solidFill>
                  <a:schemeClr val="accent1"/>
                </a:solidFill>
              </a:rPr>
              <a:t>|BC|AC|AB|A|B|C|</a:t>
            </a:r>
            <a:r>
              <a:rPr lang="el-GR" dirty="0" smtClean="0">
                <a:solidFill>
                  <a:schemeClr val="accent1"/>
                </a:solidFill>
              </a:rPr>
              <a:t>ε</a:t>
            </a:r>
            <a:endParaRPr lang="pt-BR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A</a:t>
            </a:r>
            <a:r>
              <a:rPr lang="pt-BR" dirty="0" smtClean="0"/>
              <a:t> → </a:t>
            </a:r>
            <a:r>
              <a:rPr lang="pt-BR" dirty="0" err="1" smtClean="0"/>
              <a:t>a</a:t>
            </a:r>
            <a:r>
              <a:rPr lang="pt-BR" dirty="0" err="1" smtClean="0">
                <a:solidFill>
                  <a:srgbClr val="FF0000"/>
                </a:solidFill>
              </a:rPr>
              <a:t>A</a:t>
            </a:r>
            <a:r>
              <a:rPr lang="pt-BR" dirty="0" smtClean="0"/>
              <a:t>|</a:t>
            </a:r>
            <a:r>
              <a:rPr lang="el-GR" dirty="0" smtClean="0"/>
              <a:t>ε</a:t>
            </a:r>
            <a:r>
              <a:rPr lang="pt-BR" dirty="0" smtClean="0">
                <a:solidFill>
                  <a:schemeClr val="accent1"/>
                </a:solidFill>
              </a:rPr>
              <a:t>|a</a:t>
            </a:r>
            <a:endParaRPr lang="pt-B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B</a:t>
            </a:r>
            <a:r>
              <a:rPr lang="pt-BR" dirty="0" smtClean="0"/>
              <a:t> → </a:t>
            </a:r>
            <a:r>
              <a:rPr lang="pt-BR" dirty="0" err="1" smtClean="0"/>
              <a:t>b</a:t>
            </a:r>
            <a:r>
              <a:rPr lang="pt-BR" dirty="0" err="1" smtClean="0">
                <a:solidFill>
                  <a:srgbClr val="FF0000"/>
                </a:solidFill>
              </a:rPr>
              <a:t>B</a:t>
            </a:r>
            <a:r>
              <a:rPr lang="pt-BR" dirty="0" smtClean="0"/>
              <a:t>|</a:t>
            </a:r>
            <a:r>
              <a:rPr lang="el-GR" dirty="0" smtClean="0"/>
              <a:t>ε</a:t>
            </a:r>
            <a:r>
              <a:rPr lang="pt-BR" dirty="0" smtClean="0">
                <a:solidFill>
                  <a:schemeClr val="accent1"/>
                </a:solidFill>
              </a:rPr>
              <a:t>|b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C</a:t>
            </a:r>
            <a:r>
              <a:rPr lang="pt-BR" dirty="0" smtClean="0"/>
              <a:t> → </a:t>
            </a:r>
            <a:r>
              <a:rPr lang="pt-BR" dirty="0" err="1" smtClean="0"/>
              <a:t>c</a:t>
            </a:r>
            <a:r>
              <a:rPr lang="pt-BR" dirty="0" err="1" smtClean="0">
                <a:solidFill>
                  <a:srgbClr val="FF0000"/>
                </a:solidFill>
              </a:rPr>
              <a:t>C</a:t>
            </a:r>
            <a:r>
              <a:rPr lang="pt-BR" dirty="0" smtClean="0"/>
              <a:t>|</a:t>
            </a:r>
            <a:r>
              <a:rPr lang="el-GR" dirty="0" smtClean="0"/>
              <a:t>ε</a:t>
            </a:r>
            <a:r>
              <a:rPr lang="pt-BR" dirty="0" smtClean="0">
                <a:solidFill>
                  <a:schemeClr val="accent1"/>
                </a:solidFill>
              </a:rPr>
              <a:t>|c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841BB2-D8EC-44E2-8335-3952DA19A1E2}" type="slidenum">
              <a:rPr lang="pt-BR"/>
              <a:pPr>
                <a:defRPr/>
              </a:pPr>
              <a:t>18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Eliminação Regras – </a:t>
            </a:r>
            <a:r>
              <a:rPr lang="el-GR" smtClean="0"/>
              <a:t>ε</a:t>
            </a:r>
            <a:r>
              <a:rPr lang="pt-BR" smtClean="0"/>
              <a:t> (exemplo 2)</a:t>
            </a: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S</a:t>
            </a:r>
            <a:r>
              <a:rPr lang="pt-BR" dirty="0" smtClean="0"/>
              <a:t> → </a:t>
            </a:r>
            <a:r>
              <a:rPr lang="pt-BR" dirty="0" smtClean="0">
                <a:solidFill>
                  <a:srgbClr val="FF0000"/>
                </a:solidFill>
              </a:rPr>
              <a:t>ABC</a:t>
            </a:r>
            <a:r>
              <a:rPr lang="pt-BR" dirty="0" smtClean="0">
                <a:solidFill>
                  <a:schemeClr val="accent1"/>
                </a:solidFill>
              </a:rPr>
              <a:t>|BC|AC|AB|A|B|C|</a:t>
            </a:r>
            <a:r>
              <a:rPr lang="el-GR" dirty="0" smtClean="0">
                <a:solidFill>
                  <a:schemeClr val="accent1"/>
                </a:solidFill>
              </a:rPr>
              <a:t>ε</a:t>
            </a:r>
            <a:endParaRPr lang="pt-BR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A</a:t>
            </a:r>
            <a:r>
              <a:rPr lang="pt-BR" dirty="0" smtClean="0"/>
              <a:t> → </a:t>
            </a:r>
            <a:r>
              <a:rPr lang="pt-BR" dirty="0" err="1" smtClean="0"/>
              <a:t>a</a:t>
            </a:r>
            <a:r>
              <a:rPr lang="pt-BR" dirty="0" err="1" smtClean="0">
                <a:solidFill>
                  <a:srgbClr val="FF0000"/>
                </a:solidFill>
              </a:rPr>
              <a:t>A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</a:t>
            </a:r>
            <a:r>
              <a:rPr lang="el-G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ε</a:t>
            </a:r>
            <a:r>
              <a:rPr lang="pt-BR" dirty="0" smtClean="0">
                <a:solidFill>
                  <a:schemeClr val="accent1"/>
                </a:solidFill>
              </a:rPr>
              <a:t>|a</a:t>
            </a:r>
            <a:endParaRPr lang="pt-B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B</a:t>
            </a:r>
            <a:r>
              <a:rPr lang="pt-BR" dirty="0" smtClean="0"/>
              <a:t> → </a:t>
            </a:r>
            <a:r>
              <a:rPr lang="pt-BR" dirty="0" err="1" smtClean="0"/>
              <a:t>b</a:t>
            </a:r>
            <a:r>
              <a:rPr lang="pt-BR" dirty="0" err="1" smtClean="0">
                <a:solidFill>
                  <a:srgbClr val="FF0000"/>
                </a:solidFill>
              </a:rPr>
              <a:t>B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</a:t>
            </a:r>
            <a:r>
              <a:rPr lang="el-G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ε</a:t>
            </a:r>
            <a:r>
              <a:rPr lang="pt-BR" dirty="0" smtClean="0">
                <a:solidFill>
                  <a:schemeClr val="accent1"/>
                </a:solidFill>
              </a:rPr>
              <a:t>|b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C</a:t>
            </a:r>
            <a:r>
              <a:rPr lang="pt-BR" dirty="0" smtClean="0"/>
              <a:t> → </a:t>
            </a:r>
            <a:r>
              <a:rPr lang="pt-BR" dirty="0" err="1" smtClean="0"/>
              <a:t>c</a:t>
            </a:r>
            <a:r>
              <a:rPr lang="pt-BR" dirty="0" err="1" smtClean="0">
                <a:solidFill>
                  <a:srgbClr val="FF0000"/>
                </a:solidFill>
              </a:rPr>
              <a:t>C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</a:t>
            </a:r>
            <a:r>
              <a:rPr lang="el-G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ε</a:t>
            </a:r>
            <a:r>
              <a:rPr lang="pt-BR" dirty="0" smtClean="0">
                <a:solidFill>
                  <a:schemeClr val="accent1"/>
                </a:solidFill>
              </a:rPr>
              <a:t>|c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>
              <a:solidFill>
                <a:schemeClr val="accent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Deleção das regras </a:t>
            </a:r>
            <a:r>
              <a:rPr lang="el-G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ε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pt-BR" b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menos S →</a:t>
            </a:r>
            <a:r>
              <a:rPr lang="el-GR" b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l-GR" b="1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ε</a:t>
            </a:r>
            <a:endParaRPr lang="pt-BR" b="1" u="sng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135DDD-D350-47EB-92C1-06E86D20719C}" type="slidenum">
              <a:rPr lang="pt-BR"/>
              <a:pPr>
                <a:defRPr/>
              </a:pPr>
              <a:t>19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Eliminação da Recursão sobre S (exemplo)</a:t>
            </a:r>
            <a:endParaRPr lang="pt-BR" dirty="0"/>
          </a:p>
        </p:txBody>
      </p:sp>
      <p:sp>
        <p:nvSpPr>
          <p:cNvPr id="15362" name="Espaço Reservado para Conteúdo 2"/>
          <p:cNvSpPr>
            <a:spLocks noGrp="1"/>
          </p:cNvSpPr>
          <p:nvPr>
            <p:ph idx="1"/>
          </p:nvPr>
        </p:nvSpPr>
        <p:spPr>
          <a:xfrm>
            <a:off x="1476375" y="1600200"/>
            <a:ext cx="7210425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pt-BR" smtClean="0"/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S → Sa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S → aS</a:t>
            </a:r>
          </a:p>
          <a:p>
            <a:pPr marL="0" indent="0" eaLnBrk="1" hangingPunct="1">
              <a:buFont typeface="Arial" charset="0"/>
              <a:buNone/>
            </a:pPr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33CACF-D973-4AF8-B526-94A20F4290D6}" type="slidenum">
              <a:rPr lang="pt-BR"/>
              <a:pPr>
                <a:defRPr/>
              </a:pPr>
              <a:t>2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Eliminação Regras – </a:t>
            </a:r>
            <a:r>
              <a:rPr lang="el-GR" smtClean="0"/>
              <a:t>ε</a:t>
            </a:r>
            <a:r>
              <a:rPr lang="pt-BR" smtClean="0"/>
              <a:t> (exemplo 2)</a:t>
            </a: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S → ABC|BC|AC|AB|A|B|C|</a:t>
            </a:r>
            <a:r>
              <a:rPr lang="el-GR" dirty="0" smtClean="0"/>
              <a:t>ε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→ </a:t>
            </a:r>
            <a:r>
              <a:rPr lang="pt-BR" dirty="0" err="1" smtClean="0"/>
              <a:t>aA|a</a:t>
            </a:r>
            <a:endParaRPr lang="pt-BR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B → </a:t>
            </a:r>
            <a:r>
              <a:rPr lang="pt-BR" dirty="0" err="1" smtClean="0"/>
              <a:t>bB|b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C → </a:t>
            </a:r>
            <a:r>
              <a:rPr lang="pt-BR" dirty="0" err="1" smtClean="0"/>
              <a:t>cC|c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Resultado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88898C-474B-4121-B8FB-B1AC67823380}" type="slidenum">
              <a:rPr lang="pt-BR"/>
              <a:pPr>
                <a:defRPr/>
              </a:pPr>
              <a:t>20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Regra Unitária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	A </a:t>
            </a:r>
            <a:r>
              <a:rPr lang="pt-BR" dirty="0"/>
              <a:t>→ </a:t>
            </a:r>
            <a:r>
              <a:rPr lang="pt-BR" dirty="0" smtClean="0"/>
              <a:t>B  (renomear uma variável)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dirty="0" smtClean="0"/>
              <a:t>Adicionar </a:t>
            </a:r>
            <a:r>
              <a:rPr lang="pt-BR" dirty="0"/>
              <a:t>A → </a:t>
            </a:r>
            <a:r>
              <a:rPr lang="pt-BR" i="1" dirty="0" smtClean="0"/>
              <a:t>w</a:t>
            </a:r>
            <a:r>
              <a:rPr lang="pt-BR" dirty="0" smtClean="0"/>
              <a:t> para cada B </a:t>
            </a:r>
            <a:r>
              <a:rPr lang="pt-BR" dirty="0"/>
              <a:t>→ </a:t>
            </a:r>
            <a:r>
              <a:rPr lang="pt-BR" i="1" dirty="0" smtClean="0"/>
              <a:t>w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dirty="0" smtClean="0"/>
              <a:t>Remover </a:t>
            </a:r>
            <a:r>
              <a:rPr lang="pt-BR" dirty="0"/>
              <a:t>A → </a:t>
            </a:r>
            <a:r>
              <a:rPr lang="pt-BR" dirty="0" smtClean="0"/>
              <a:t>B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23ECDF-AD0E-46EC-A2BC-CB2A980D4347}" type="slidenum">
              <a:rPr lang="pt-BR"/>
              <a:pPr>
                <a:defRPr/>
              </a:pPr>
              <a:t>21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Regra Unitária em Cadeia</a:t>
            </a:r>
          </a:p>
        </p:txBody>
      </p:sp>
      <p:sp>
        <p:nvSpPr>
          <p:cNvPr id="3" name="Espaço Reservado para Conteúdo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1852" t="-2830"/>
            </a:stretch>
          </a:blip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>
                <a:noFill/>
              </a:rPr>
              <a:t> 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C718D-4863-45B6-A3F7-4DB8373523F9}" type="slidenum">
              <a:rPr lang="pt-BR"/>
              <a:pPr>
                <a:defRPr/>
              </a:pPr>
              <a:t>22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Eliminação de Regras em cadeia (exemplo 1)</a:t>
            </a:r>
            <a:endParaRPr lang="pt-BR" dirty="0"/>
          </a:p>
        </p:txBody>
      </p:sp>
      <p:sp>
        <p:nvSpPr>
          <p:cNvPr id="3686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pt-BR" smtClean="0"/>
              <a:t>A → aA|a|B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B → bB|b|c</a:t>
            </a:r>
          </a:p>
          <a:p>
            <a:pPr marL="0" indent="0" eaLnBrk="1" hangingPunct="1">
              <a:buFont typeface="Arial" charset="0"/>
              <a:buNone/>
            </a:pPr>
            <a:endParaRPr lang="pt-BR" smtClean="0"/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CHAIN(A) = {A,B}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CHAIN(B) = {B}</a:t>
            </a:r>
          </a:p>
          <a:p>
            <a:pPr marL="0" indent="0" eaLnBrk="1" hangingPunct="1">
              <a:buFont typeface="Arial" charset="0"/>
              <a:buNone/>
            </a:pPr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939236-D812-4F54-A0BA-A1D1716BE25C}" type="slidenum">
              <a:rPr lang="pt-BR"/>
              <a:pPr>
                <a:defRPr/>
              </a:pPr>
              <a:t>23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Eliminação de Regras em cadeia (exemplo 1)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→ </a:t>
            </a:r>
            <a:r>
              <a:rPr lang="pt-BR" dirty="0" err="1" smtClean="0"/>
              <a:t>aA|a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|B</a:t>
            </a:r>
            <a:r>
              <a:rPr lang="pt-BR" dirty="0" err="1" smtClean="0">
                <a:solidFill>
                  <a:schemeClr val="accent1"/>
                </a:solidFill>
              </a:rPr>
              <a:t>|bB|b|c</a:t>
            </a:r>
            <a:endParaRPr lang="pt-BR" dirty="0" smtClean="0">
              <a:solidFill>
                <a:schemeClr val="accent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B → </a:t>
            </a:r>
            <a:r>
              <a:rPr lang="pt-BR" dirty="0" err="1" smtClean="0"/>
              <a:t>bB|b|c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chemeClr val="accent1"/>
                </a:solidFill>
              </a:rPr>
              <a:t>Adiciona A → </a:t>
            </a:r>
            <a:r>
              <a:rPr lang="pt-BR" i="1" dirty="0" smtClean="0">
                <a:solidFill>
                  <a:schemeClr val="accent1"/>
                </a:solidFill>
              </a:rPr>
              <a:t>w</a:t>
            </a:r>
            <a:r>
              <a:rPr lang="pt-BR" dirty="0" smtClean="0">
                <a:solidFill>
                  <a:schemeClr val="accent1"/>
                </a:solidFill>
              </a:rPr>
              <a:t> para cada regra B → </a:t>
            </a:r>
            <a:r>
              <a:rPr lang="pt-BR" i="1" dirty="0" smtClean="0">
                <a:solidFill>
                  <a:schemeClr val="accent1"/>
                </a:solidFill>
              </a:rPr>
              <a:t>w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Remover A → B</a:t>
            </a:r>
            <a:endParaRPr lang="pt-B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30B87C-F34A-4F33-A65C-DADA2F482D0A}" type="slidenum">
              <a:rPr lang="pt-BR"/>
              <a:pPr>
                <a:defRPr/>
              </a:pPr>
              <a:t>24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Eliminação de Regras em cadeia (exemplo 1)</a:t>
            </a:r>
            <a:endParaRPr lang="pt-BR" dirty="0"/>
          </a:p>
        </p:txBody>
      </p:sp>
      <p:sp>
        <p:nvSpPr>
          <p:cNvPr id="3891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pt-BR" smtClean="0"/>
              <a:t>A → aA|a|bB|b|c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B → bB|b|c</a:t>
            </a:r>
          </a:p>
          <a:p>
            <a:pPr marL="0" indent="0" eaLnBrk="1" hangingPunct="1">
              <a:buFont typeface="Arial" charset="0"/>
              <a:buNone/>
            </a:pPr>
            <a:endParaRPr lang="pt-BR" smtClean="0"/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Resultado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447310-88ED-406B-92CB-D9E7848ED5EF}" type="slidenum">
              <a:rPr lang="pt-BR"/>
              <a:pPr>
                <a:defRPr/>
              </a:pPr>
              <a:t>25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Eliminação de Regras em cadeia (exemplo 2)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4B1671-E005-418C-A915-5A018F867F77}" type="slidenum">
              <a:rPr lang="pt-BR"/>
              <a:pPr>
                <a:defRPr/>
              </a:pPr>
              <a:t>26</a:t>
            </a:fld>
            <a:endParaRPr lang="pt-BR" dirty="0"/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S → ACA|CA|AA|AC|A|C|</a:t>
            </a:r>
            <a:r>
              <a:rPr lang="el-GR" dirty="0" smtClean="0"/>
              <a:t>ε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→ </a:t>
            </a:r>
            <a:r>
              <a:rPr lang="pt-BR" dirty="0" err="1" smtClean="0"/>
              <a:t>aAa|B|C|aa</a:t>
            </a:r>
            <a:endParaRPr lang="pt-BR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B → </a:t>
            </a:r>
            <a:r>
              <a:rPr lang="pt-BR" dirty="0" err="1" smtClean="0"/>
              <a:t>bB|b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C → </a:t>
            </a:r>
            <a:r>
              <a:rPr lang="pt-BR" dirty="0" err="1" smtClean="0"/>
              <a:t>cC|c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CHAIN(C</a:t>
            </a:r>
            <a:r>
              <a:rPr lang="pt-BR" dirty="0"/>
              <a:t>)={</a:t>
            </a:r>
            <a:r>
              <a:rPr lang="pt-BR" dirty="0" smtClean="0"/>
              <a:t>C}		CHAIN(B</a:t>
            </a:r>
            <a:r>
              <a:rPr lang="pt-BR" dirty="0"/>
              <a:t>)={B}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/>
              <a:t>CHAIN(A)={</a:t>
            </a:r>
            <a:r>
              <a:rPr lang="pt-BR" dirty="0" smtClean="0"/>
              <a:t>A,B,C}	CHAIN(S)={S,A,B,C}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Eliminação de Regras em cadeia (exemplo 2)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47197D-E3B4-4567-8B70-36602FFC78D7}" type="slidenum">
              <a:rPr lang="pt-BR"/>
              <a:pPr>
                <a:defRPr/>
              </a:pPr>
              <a:t>27</a:t>
            </a:fld>
            <a:endParaRPr lang="pt-BR" dirty="0"/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S → ACA|CA|AA|AC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|A|C</a:t>
            </a:r>
            <a:r>
              <a:rPr lang="pt-BR" dirty="0" smtClean="0"/>
              <a:t>|</a:t>
            </a:r>
            <a:r>
              <a:rPr lang="el-GR" dirty="0" smtClean="0"/>
              <a:t>ε</a:t>
            </a:r>
            <a:r>
              <a:rPr lang="pt-BR" dirty="0" smtClean="0">
                <a:solidFill>
                  <a:srgbClr val="0070C0"/>
                </a:solidFill>
              </a:rPr>
              <a:t>|</a:t>
            </a:r>
            <a:r>
              <a:rPr lang="pt-BR" dirty="0" err="1" smtClean="0">
                <a:solidFill>
                  <a:srgbClr val="0070C0"/>
                </a:solidFill>
              </a:rPr>
              <a:t>aAa|aa|bB|b|cC|c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→ </a:t>
            </a:r>
            <a:r>
              <a:rPr lang="pt-BR" dirty="0" err="1" smtClean="0"/>
              <a:t>aAa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|B|C</a:t>
            </a:r>
            <a:r>
              <a:rPr lang="pt-BR" dirty="0" err="1" smtClean="0"/>
              <a:t>|aa</a:t>
            </a:r>
            <a:r>
              <a:rPr lang="pt-BR" dirty="0" err="1" smtClean="0">
                <a:solidFill>
                  <a:srgbClr val="0070C0"/>
                </a:solidFill>
              </a:rPr>
              <a:t>|bB|b|cC|c</a:t>
            </a:r>
            <a:endParaRPr lang="pt-B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0070C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B → </a:t>
            </a:r>
            <a:r>
              <a:rPr lang="pt-BR" dirty="0" err="1" smtClean="0"/>
              <a:t>bB|b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C → </a:t>
            </a:r>
            <a:r>
              <a:rPr lang="pt-BR" dirty="0" err="1" smtClean="0"/>
              <a:t>cC|c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CHAIN(C</a:t>
            </a:r>
            <a:r>
              <a:rPr lang="pt-BR" dirty="0"/>
              <a:t>)={</a:t>
            </a:r>
            <a:r>
              <a:rPr lang="pt-BR" dirty="0" smtClean="0"/>
              <a:t>C}		CHAIN(B</a:t>
            </a:r>
            <a:r>
              <a:rPr lang="pt-BR" dirty="0"/>
              <a:t>)={B}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/>
              <a:t>CHAIN(A)={</a:t>
            </a:r>
            <a:r>
              <a:rPr lang="pt-BR" dirty="0" smtClean="0"/>
              <a:t>A,B,C}	CHAIN(S)={S,A,B,C}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Eliminação de Regras em cadeia (exemplo 2)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9DED5E-48AD-4143-870F-45BC8536DE0A}" type="slidenum">
              <a:rPr lang="pt-BR"/>
              <a:pPr>
                <a:defRPr/>
              </a:pPr>
              <a:t>28</a:t>
            </a:fld>
            <a:endParaRPr lang="pt-BR" dirty="0"/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S → ACA|CA|AA|AC|</a:t>
            </a:r>
            <a:r>
              <a:rPr lang="el-GR" dirty="0" smtClean="0"/>
              <a:t>ε</a:t>
            </a:r>
            <a:r>
              <a:rPr lang="pt-BR" dirty="0" smtClean="0"/>
              <a:t>|</a:t>
            </a:r>
            <a:r>
              <a:rPr lang="pt-BR" dirty="0" err="1" smtClean="0"/>
              <a:t>aAa|aa|bB|b|cC|c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→ </a:t>
            </a:r>
            <a:r>
              <a:rPr lang="pt-BR" dirty="0" err="1" smtClean="0"/>
              <a:t>aAa|aa|bB|b|cC|c</a:t>
            </a:r>
            <a:endParaRPr lang="pt-BR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B → </a:t>
            </a:r>
            <a:r>
              <a:rPr lang="pt-BR" dirty="0" err="1" smtClean="0"/>
              <a:t>bB|b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C → </a:t>
            </a:r>
            <a:r>
              <a:rPr lang="pt-BR" dirty="0" err="1" smtClean="0"/>
              <a:t>cC|c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Resultado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Remoção de Símbolos Inúteis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Um símbolo é útil se produz uma sentença (só terminal) e pode ser gerado a partir da variável inicial.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Variáveis que geram terminais: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 smtClean="0"/>
              <a:t>A com regra A </a:t>
            </a:r>
            <a:r>
              <a:rPr lang="pt-BR" dirty="0"/>
              <a:t>→ </a:t>
            </a:r>
            <a:r>
              <a:rPr lang="pt-BR" i="1" dirty="0" smtClean="0"/>
              <a:t>w</a:t>
            </a:r>
            <a:r>
              <a:rPr lang="pt-BR" dirty="0" smtClean="0"/>
              <a:t> onde </a:t>
            </a:r>
            <a:r>
              <a:rPr lang="pt-BR" i="1" dirty="0" smtClean="0"/>
              <a:t>w</a:t>
            </a:r>
            <a:r>
              <a:rPr lang="pt-BR" dirty="0" smtClean="0"/>
              <a:t> só tem terminais.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 smtClean="0"/>
              <a:t>A com regra A </a:t>
            </a:r>
            <a:r>
              <a:rPr lang="pt-BR" dirty="0"/>
              <a:t>→ </a:t>
            </a:r>
            <a:r>
              <a:rPr lang="pt-BR" i="1" dirty="0" smtClean="0"/>
              <a:t>w</a:t>
            </a:r>
            <a:r>
              <a:rPr lang="pt-BR" dirty="0" smtClean="0"/>
              <a:t> onde </a:t>
            </a:r>
            <a:r>
              <a:rPr lang="pt-BR" i="1" dirty="0" smtClean="0"/>
              <a:t>w</a:t>
            </a:r>
            <a:r>
              <a:rPr lang="pt-BR" dirty="0" smtClean="0"/>
              <a:t> só tem terminais e/ou geradores de sentenças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Remover as produções com variáveis que não geram sentenças.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A7BA81-D62C-4EE5-8E6D-0B7C2A95682D}" type="slidenum">
              <a:rPr lang="pt-BR"/>
              <a:pPr>
                <a:defRPr/>
              </a:pPr>
              <a:t>29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Eliminação da Recursão sobre S (exemplo)</a:t>
            </a:r>
            <a:endParaRPr lang="pt-BR" dirty="0"/>
          </a:p>
        </p:txBody>
      </p:sp>
      <p:sp>
        <p:nvSpPr>
          <p:cNvPr id="16386" name="Espaço Reservado para Conteúdo 2"/>
          <p:cNvSpPr>
            <a:spLocks noGrp="1"/>
          </p:cNvSpPr>
          <p:nvPr>
            <p:ph idx="1"/>
          </p:nvPr>
        </p:nvSpPr>
        <p:spPr>
          <a:xfrm>
            <a:off x="1476375" y="1600200"/>
            <a:ext cx="7210425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0070C0"/>
                </a:solidFill>
              </a:rPr>
              <a:t>S’ → S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S → Sa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S → aS</a:t>
            </a:r>
          </a:p>
          <a:p>
            <a:pPr marL="0" indent="0" eaLnBrk="1" hangingPunct="1">
              <a:buFont typeface="Arial" charset="0"/>
              <a:buNone/>
            </a:pPr>
            <a:endParaRPr lang="pt-BR" smtClean="0"/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0070C0"/>
                </a:solidFill>
              </a:rPr>
              <a:t>Acrescenta-se uma nova produção.</a:t>
            </a:r>
            <a:br>
              <a:rPr lang="pt-BR" smtClean="0">
                <a:solidFill>
                  <a:srgbClr val="0070C0"/>
                </a:solidFill>
              </a:rPr>
            </a:br>
            <a:r>
              <a:rPr lang="pt-BR" smtClean="0">
                <a:solidFill>
                  <a:srgbClr val="0070C0"/>
                </a:solidFill>
              </a:rPr>
              <a:t>Agora S’ é o símbolo inicial</a:t>
            </a:r>
            <a:r>
              <a:rPr lang="pt-BR" smtClean="0"/>
              <a:t>.</a:t>
            </a:r>
            <a:endParaRPr lang="pt-BR" smtClean="0">
              <a:solidFill>
                <a:srgbClr val="0070C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9D7AC6-EB28-4880-845A-E88AA7B22986}" type="slidenum">
              <a:rPr lang="pt-BR"/>
              <a:pPr>
                <a:defRPr/>
              </a:pPr>
              <a:t>3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Remoção de Símbolos Inúteis</a:t>
            </a:r>
          </a:p>
        </p:txBody>
      </p:sp>
      <p:sp>
        <p:nvSpPr>
          <p:cNvPr id="4403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Variáveis alcançáveis a partir de S</a:t>
            </a:r>
          </a:p>
          <a:p>
            <a:pPr marL="971550" lvl="1" indent="-514350" eaLnBrk="1" hangingPunct="1">
              <a:buFont typeface="Calibri" pitchFamily="34" charset="0"/>
              <a:buAutoNum type="arabicPeriod"/>
            </a:pPr>
            <a:r>
              <a:rPr lang="pt-BR" smtClean="0"/>
              <a:t>S é alcançável.</a:t>
            </a:r>
          </a:p>
          <a:p>
            <a:pPr marL="971550" lvl="1" indent="-514350" eaLnBrk="1" hangingPunct="1">
              <a:buFont typeface="Calibri" pitchFamily="34" charset="0"/>
              <a:buAutoNum type="arabicPeriod"/>
            </a:pPr>
            <a:r>
              <a:rPr lang="pt-BR" smtClean="0"/>
              <a:t>A, tal que tenha regra C → </a:t>
            </a:r>
            <a:r>
              <a:rPr lang="pt-BR" i="1" smtClean="0"/>
              <a:t>u</a:t>
            </a:r>
            <a:r>
              <a:rPr lang="pt-BR" smtClean="0"/>
              <a:t>A</a:t>
            </a:r>
            <a:r>
              <a:rPr lang="pt-BR" i="1" smtClean="0"/>
              <a:t>v</a:t>
            </a:r>
            <a:r>
              <a:rPr lang="pt-BR" smtClean="0"/>
              <a:t> e C é alcançável.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Remover todas as produções com símbolos não alcançáveis.</a:t>
            </a:r>
          </a:p>
          <a:p>
            <a:pPr eaLnBrk="1" hangingPunct="1"/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C4F79-B16F-448A-A2CF-1EF255AAA3E9}" type="slidenum">
              <a:rPr lang="pt-BR"/>
              <a:pPr>
                <a:defRPr/>
              </a:pPr>
              <a:t>30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Eliminação de Símbolos Inúteis (exemplo)</a:t>
            </a:r>
            <a:endParaRPr lang="pt-BR" dirty="0"/>
          </a:p>
        </p:txBody>
      </p:sp>
      <p:sp>
        <p:nvSpPr>
          <p:cNvPr id="45058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pt-BR" smtClean="0"/>
              <a:t>S → aA|Bb|CX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Y →De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A →DB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B →DD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D →d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X →CD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C →cX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3ACBFB-C26E-4F8A-8D25-221615E11FAB}" type="slidenum">
              <a:rPr lang="pt-BR"/>
              <a:pPr>
                <a:defRPr/>
              </a:pPr>
              <a:t>31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Eliminação de Símbolos Inúteis (exemplo)</a:t>
            </a:r>
            <a:endParaRPr lang="pt-BR" dirty="0"/>
          </a:p>
        </p:txBody>
      </p:sp>
      <p:sp>
        <p:nvSpPr>
          <p:cNvPr id="46082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3178175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pt-BR" smtClean="0"/>
              <a:t>S → aA|Bb|CX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Y →</a:t>
            </a:r>
            <a:r>
              <a:rPr lang="pt-BR" smtClean="0">
                <a:solidFill>
                  <a:srgbClr val="FF0000"/>
                </a:solidFill>
              </a:rPr>
              <a:t>D</a:t>
            </a:r>
            <a:r>
              <a:rPr lang="pt-BR" smtClean="0"/>
              <a:t>e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A →</a:t>
            </a:r>
            <a:r>
              <a:rPr lang="pt-BR" smtClean="0">
                <a:solidFill>
                  <a:srgbClr val="FF0000"/>
                </a:solidFill>
              </a:rPr>
              <a:t>D</a:t>
            </a:r>
            <a:r>
              <a:rPr lang="pt-BR" smtClean="0"/>
              <a:t>B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B →</a:t>
            </a:r>
            <a:r>
              <a:rPr lang="pt-BR" smtClean="0">
                <a:solidFill>
                  <a:srgbClr val="FF0000"/>
                </a:solidFill>
              </a:rPr>
              <a:t>DD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FF0000"/>
                </a:solidFill>
              </a:rPr>
              <a:t>D</a:t>
            </a:r>
            <a:r>
              <a:rPr lang="pt-BR" smtClean="0"/>
              <a:t> →d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X →C</a:t>
            </a:r>
            <a:r>
              <a:rPr lang="pt-BR" smtClean="0">
                <a:solidFill>
                  <a:srgbClr val="FF0000"/>
                </a:solidFill>
              </a:rPr>
              <a:t>D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C →cX</a:t>
            </a:r>
          </a:p>
        </p:txBody>
      </p:sp>
      <p:sp>
        <p:nvSpPr>
          <p:cNvPr id="46083" name="Espaço Reservado para Conteúdo 2"/>
          <p:cNvSpPr txBox="1">
            <a:spLocks/>
          </p:cNvSpPr>
          <p:nvPr/>
        </p:nvSpPr>
        <p:spPr bwMode="auto">
          <a:xfrm>
            <a:off x="4427538" y="1628775"/>
            <a:ext cx="33131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sz="3200">
                <a:solidFill>
                  <a:srgbClr val="FF0000"/>
                </a:solidFill>
                <a:latin typeface="Calibri" pitchFamily="34" charset="0"/>
              </a:rPr>
              <a:t>Variáveis geradoras de Sentenças: 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sz="3200">
                <a:solidFill>
                  <a:srgbClr val="FF0000"/>
                </a:solidFill>
                <a:latin typeface="Calibri" pitchFamily="34" charset="0"/>
              </a:rPr>
              <a:t>D,...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797493-4D5A-4F2A-82AD-3B6519F4287E}" type="slidenum">
              <a:rPr lang="pt-BR"/>
              <a:pPr>
                <a:defRPr/>
              </a:pPr>
              <a:t>32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Eliminação de Símbolos Inúteis (exemplo)</a:t>
            </a:r>
            <a:endParaRPr lang="pt-BR" dirty="0"/>
          </a:p>
        </p:txBody>
      </p:sp>
      <p:sp>
        <p:nvSpPr>
          <p:cNvPr id="47106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3178175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pt-BR" smtClean="0"/>
              <a:t>S → aA|</a:t>
            </a:r>
            <a:r>
              <a:rPr lang="pt-BR" smtClean="0">
                <a:solidFill>
                  <a:srgbClr val="FF0000"/>
                </a:solidFill>
              </a:rPr>
              <a:t>B</a:t>
            </a:r>
            <a:r>
              <a:rPr lang="pt-BR" smtClean="0"/>
              <a:t>b|CX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FF0000"/>
                </a:solidFill>
              </a:rPr>
              <a:t>Y</a:t>
            </a:r>
            <a:r>
              <a:rPr lang="pt-BR" smtClean="0"/>
              <a:t> →</a:t>
            </a:r>
            <a:r>
              <a:rPr lang="pt-BR" smtClean="0">
                <a:solidFill>
                  <a:srgbClr val="FF0000"/>
                </a:solidFill>
              </a:rPr>
              <a:t>D</a:t>
            </a:r>
            <a:r>
              <a:rPr lang="pt-BR" smtClean="0"/>
              <a:t>e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A →</a:t>
            </a:r>
            <a:r>
              <a:rPr lang="pt-BR" smtClean="0">
                <a:solidFill>
                  <a:srgbClr val="FF0000"/>
                </a:solidFill>
              </a:rPr>
              <a:t>DB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FF0000"/>
                </a:solidFill>
              </a:rPr>
              <a:t>B</a:t>
            </a:r>
            <a:r>
              <a:rPr lang="pt-BR" smtClean="0"/>
              <a:t> →</a:t>
            </a:r>
            <a:r>
              <a:rPr lang="pt-BR" smtClean="0">
                <a:solidFill>
                  <a:srgbClr val="FF0000"/>
                </a:solidFill>
              </a:rPr>
              <a:t>DD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FF0000"/>
                </a:solidFill>
              </a:rPr>
              <a:t>D</a:t>
            </a:r>
            <a:r>
              <a:rPr lang="pt-BR" smtClean="0"/>
              <a:t> →d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X →C</a:t>
            </a:r>
            <a:r>
              <a:rPr lang="pt-BR" smtClean="0">
                <a:solidFill>
                  <a:srgbClr val="FF0000"/>
                </a:solidFill>
              </a:rPr>
              <a:t>D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C →cX</a:t>
            </a:r>
          </a:p>
        </p:txBody>
      </p:sp>
      <p:sp>
        <p:nvSpPr>
          <p:cNvPr id="47107" name="Espaço Reservado para Conteúdo 2"/>
          <p:cNvSpPr txBox="1">
            <a:spLocks/>
          </p:cNvSpPr>
          <p:nvPr/>
        </p:nvSpPr>
        <p:spPr bwMode="auto">
          <a:xfrm>
            <a:off x="4427538" y="1628775"/>
            <a:ext cx="33131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sz="3200">
                <a:solidFill>
                  <a:srgbClr val="FF0000"/>
                </a:solidFill>
                <a:latin typeface="Calibri" pitchFamily="34" charset="0"/>
              </a:rPr>
              <a:t>Variáveis geradoras de Sentenças: 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sz="3200">
                <a:solidFill>
                  <a:srgbClr val="FF0000"/>
                </a:solidFill>
                <a:latin typeface="Calibri" pitchFamily="34" charset="0"/>
              </a:rPr>
              <a:t>D, Y, B...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9F0822-21A6-405B-B9E4-93E20D909008}" type="slidenum">
              <a:rPr lang="pt-BR"/>
              <a:pPr>
                <a:defRPr/>
              </a:pPr>
              <a:t>33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Eliminação de Símbolos Inúteis (exemplo)</a:t>
            </a:r>
            <a:endParaRPr lang="pt-BR" dirty="0"/>
          </a:p>
        </p:txBody>
      </p:sp>
      <p:sp>
        <p:nvSpPr>
          <p:cNvPr id="48130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3178175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FF0000"/>
                </a:solidFill>
              </a:rPr>
              <a:t>S</a:t>
            </a:r>
            <a:r>
              <a:rPr lang="pt-BR" smtClean="0"/>
              <a:t> → a</a:t>
            </a:r>
            <a:r>
              <a:rPr lang="pt-BR" smtClean="0">
                <a:solidFill>
                  <a:srgbClr val="FF0000"/>
                </a:solidFill>
              </a:rPr>
              <a:t>A</a:t>
            </a:r>
            <a:r>
              <a:rPr lang="pt-BR" smtClean="0"/>
              <a:t>|</a:t>
            </a:r>
            <a:r>
              <a:rPr lang="pt-BR" smtClean="0">
                <a:solidFill>
                  <a:srgbClr val="FF0000"/>
                </a:solidFill>
              </a:rPr>
              <a:t>B</a:t>
            </a:r>
            <a:r>
              <a:rPr lang="pt-BR" smtClean="0"/>
              <a:t>b|CX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FF0000"/>
                </a:solidFill>
              </a:rPr>
              <a:t>Y</a:t>
            </a:r>
            <a:r>
              <a:rPr lang="pt-BR" smtClean="0"/>
              <a:t> →</a:t>
            </a:r>
            <a:r>
              <a:rPr lang="pt-BR" smtClean="0">
                <a:solidFill>
                  <a:srgbClr val="FF0000"/>
                </a:solidFill>
              </a:rPr>
              <a:t>D</a:t>
            </a:r>
            <a:r>
              <a:rPr lang="pt-BR" smtClean="0"/>
              <a:t>e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FF0000"/>
                </a:solidFill>
              </a:rPr>
              <a:t>A</a:t>
            </a:r>
            <a:r>
              <a:rPr lang="pt-BR" smtClean="0"/>
              <a:t> →</a:t>
            </a:r>
            <a:r>
              <a:rPr lang="pt-BR" smtClean="0">
                <a:solidFill>
                  <a:srgbClr val="FF0000"/>
                </a:solidFill>
              </a:rPr>
              <a:t>DB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FF0000"/>
                </a:solidFill>
              </a:rPr>
              <a:t>B</a:t>
            </a:r>
            <a:r>
              <a:rPr lang="pt-BR" smtClean="0"/>
              <a:t> →</a:t>
            </a:r>
            <a:r>
              <a:rPr lang="pt-BR" smtClean="0">
                <a:solidFill>
                  <a:srgbClr val="FF0000"/>
                </a:solidFill>
              </a:rPr>
              <a:t>DD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FF0000"/>
                </a:solidFill>
              </a:rPr>
              <a:t>D</a:t>
            </a:r>
            <a:r>
              <a:rPr lang="pt-BR" smtClean="0"/>
              <a:t> →d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X →C</a:t>
            </a:r>
            <a:r>
              <a:rPr lang="pt-BR" smtClean="0">
                <a:solidFill>
                  <a:srgbClr val="FF0000"/>
                </a:solidFill>
              </a:rPr>
              <a:t>D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C →cX</a:t>
            </a:r>
          </a:p>
        </p:txBody>
      </p:sp>
      <p:sp>
        <p:nvSpPr>
          <p:cNvPr id="48131" name="Espaço Reservado para Conteúdo 2"/>
          <p:cNvSpPr txBox="1">
            <a:spLocks/>
          </p:cNvSpPr>
          <p:nvPr/>
        </p:nvSpPr>
        <p:spPr bwMode="auto">
          <a:xfrm>
            <a:off x="4427538" y="1628775"/>
            <a:ext cx="33131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sz="3200">
                <a:solidFill>
                  <a:srgbClr val="FF0000"/>
                </a:solidFill>
                <a:latin typeface="Calibri" pitchFamily="34" charset="0"/>
              </a:rPr>
              <a:t>Variáveis geradoras de Sentenças: 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sz="3200">
                <a:solidFill>
                  <a:srgbClr val="FF0000"/>
                </a:solidFill>
                <a:latin typeface="Calibri" pitchFamily="34" charset="0"/>
              </a:rPr>
              <a:t>D, Y, B, A e S.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65D91E-8BA3-49CE-A367-3F4C18B18C4F}" type="slidenum">
              <a:rPr lang="pt-BR"/>
              <a:pPr>
                <a:defRPr/>
              </a:pPr>
              <a:t>34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Eliminação de Símbolos Inúteis (exemplo)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3178696" cy="45259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S</a:t>
            </a:r>
            <a:r>
              <a:rPr lang="pt-BR" dirty="0" smtClean="0"/>
              <a:t> → </a:t>
            </a:r>
            <a:r>
              <a:rPr lang="pt-BR" dirty="0" err="1" smtClean="0"/>
              <a:t>a</a:t>
            </a:r>
            <a:r>
              <a:rPr lang="pt-BR" dirty="0" err="1" smtClean="0">
                <a:solidFill>
                  <a:srgbClr val="FF0000"/>
                </a:solidFill>
              </a:rPr>
              <a:t>A</a:t>
            </a:r>
            <a:r>
              <a:rPr lang="pt-BR" dirty="0" err="1" smtClean="0"/>
              <a:t>|</a:t>
            </a:r>
            <a:r>
              <a:rPr lang="pt-BR" dirty="0" err="1" smtClean="0">
                <a:solidFill>
                  <a:srgbClr val="FF0000"/>
                </a:solidFill>
              </a:rPr>
              <a:t>B</a:t>
            </a:r>
            <a:r>
              <a:rPr lang="pt-BR" dirty="0" err="1" smtClean="0"/>
              <a:t>b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|CX</a:t>
            </a:r>
            <a:endParaRPr lang="pt-B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Y</a:t>
            </a:r>
            <a:r>
              <a:rPr lang="pt-BR" dirty="0" smtClean="0"/>
              <a:t> →</a:t>
            </a:r>
            <a:r>
              <a:rPr lang="pt-BR" dirty="0" smtClean="0">
                <a:solidFill>
                  <a:srgbClr val="FF0000"/>
                </a:solidFill>
              </a:rPr>
              <a:t>D</a:t>
            </a:r>
            <a:r>
              <a:rPr lang="pt-BR" dirty="0" smtClean="0"/>
              <a:t>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A</a:t>
            </a:r>
            <a:r>
              <a:rPr lang="pt-BR" dirty="0" smtClean="0"/>
              <a:t> →</a:t>
            </a:r>
            <a:r>
              <a:rPr lang="pt-BR" dirty="0" smtClean="0">
                <a:solidFill>
                  <a:srgbClr val="FF0000"/>
                </a:solidFill>
              </a:rPr>
              <a:t>DB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B</a:t>
            </a:r>
            <a:r>
              <a:rPr lang="pt-BR" dirty="0" smtClean="0"/>
              <a:t> →</a:t>
            </a:r>
            <a:r>
              <a:rPr lang="pt-BR" dirty="0" smtClean="0">
                <a:solidFill>
                  <a:srgbClr val="FF0000"/>
                </a:solidFill>
              </a:rPr>
              <a:t>DD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FF0000"/>
                </a:solidFill>
              </a:rPr>
              <a:t>D</a:t>
            </a:r>
            <a:r>
              <a:rPr lang="pt-BR" dirty="0" smtClean="0"/>
              <a:t> →d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 →CD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 →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cX</a:t>
            </a:r>
            <a:endParaRPr lang="pt-B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4427538" y="1628775"/>
            <a:ext cx="3313112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Remover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produções com variáveis que não geram terminais.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D7A6A2-C34A-45DB-8481-C426124D7A54}" type="slidenum">
              <a:rPr lang="pt-BR"/>
              <a:pPr>
                <a:defRPr/>
              </a:pPr>
              <a:t>35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Eliminação de Símbolos Inúteis (exemplo)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3178696" cy="45259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B050"/>
                </a:solidFill>
              </a:rPr>
              <a:t>S</a:t>
            </a:r>
            <a:r>
              <a:rPr lang="pt-BR" dirty="0" smtClean="0"/>
              <a:t> → </a:t>
            </a:r>
            <a:r>
              <a:rPr lang="pt-BR" dirty="0" err="1" smtClean="0"/>
              <a:t>a</a:t>
            </a:r>
            <a:r>
              <a:rPr lang="pt-BR" dirty="0" err="1" smtClean="0">
                <a:solidFill>
                  <a:srgbClr val="00B050"/>
                </a:solidFill>
              </a:rPr>
              <a:t>A</a:t>
            </a:r>
            <a:r>
              <a:rPr lang="pt-BR" dirty="0" err="1" smtClean="0"/>
              <a:t>|</a:t>
            </a:r>
            <a:r>
              <a:rPr lang="pt-BR" dirty="0" err="1" smtClean="0">
                <a:solidFill>
                  <a:srgbClr val="00B050"/>
                </a:solidFill>
              </a:rPr>
              <a:t>B</a:t>
            </a:r>
            <a:r>
              <a:rPr lang="pt-BR" dirty="0" err="1" smtClean="0"/>
              <a:t>b</a:t>
            </a:r>
            <a:endParaRPr lang="pt-B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Y →De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B050"/>
                </a:solidFill>
              </a:rPr>
              <a:t>A</a:t>
            </a:r>
            <a:r>
              <a:rPr lang="pt-BR" dirty="0" smtClean="0"/>
              <a:t> →D</a:t>
            </a:r>
            <a:r>
              <a:rPr lang="pt-BR" dirty="0" smtClean="0">
                <a:solidFill>
                  <a:srgbClr val="00B050"/>
                </a:solidFill>
              </a:rPr>
              <a:t>B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B050"/>
                </a:solidFill>
              </a:rPr>
              <a:t>B</a:t>
            </a:r>
            <a:r>
              <a:rPr lang="pt-BR" dirty="0" smtClean="0"/>
              <a:t> →DD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D →d</a:t>
            </a:r>
          </a:p>
        </p:txBody>
      </p:sp>
      <p:sp>
        <p:nvSpPr>
          <p:cNvPr id="50179" name="Espaço Reservado para Conteúdo 2"/>
          <p:cNvSpPr txBox="1">
            <a:spLocks/>
          </p:cNvSpPr>
          <p:nvPr/>
        </p:nvSpPr>
        <p:spPr bwMode="auto">
          <a:xfrm>
            <a:off x="4427538" y="1628775"/>
            <a:ext cx="33131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sz="3200">
                <a:solidFill>
                  <a:srgbClr val="00B050"/>
                </a:solidFill>
                <a:latin typeface="Calibri" pitchFamily="34" charset="0"/>
              </a:rPr>
              <a:t>Alcançáveis a partir de S: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sz="3200">
                <a:solidFill>
                  <a:srgbClr val="00B050"/>
                </a:solidFill>
                <a:latin typeface="Calibri" pitchFamily="34" charset="0"/>
              </a:rPr>
              <a:t>S, A, B...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81BE3D-8652-487D-981E-86FA7CDA2370}" type="slidenum">
              <a:rPr lang="pt-BR"/>
              <a:pPr>
                <a:defRPr/>
              </a:pPr>
              <a:t>36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Eliminação de Símbolos Inúteis (exemplo)</a:t>
            </a:r>
            <a:endParaRPr lang="pt-BR" dirty="0"/>
          </a:p>
        </p:txBody>
      </p:sp>
      <p:sp>
        <p:nvSpPr>
          <p:cNvPr id="51202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3178175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00B050"/>
                </a:solidFill>
              </a:rPr>
              <a:t>S</a:t>
            </a:r>
            <a:r>
              <a:rPr lang="pt-BR" smtClean="0"/>
              <a:t> → a</a:t>
            </a:r>
            <a:r>
              <a:rPr lang="pt-BR" smtClean="0">
                <a:solidFill>
                  <a:srgbClr val="00B050"/>
                </a:solidFill>
              </a:rPr>
              <a:t>A</a:t>
            </a:r>
            <a:r>
              <a:rPr lang="pt-BR" smtClean="0"/>
              <a:t>|</a:t>
            </a:r>
            <a:r>
              <a:rPr lang="pt-BR" smtClean="0">
                <a:solidFill>
                  <a:srgbClr val="00B050"/>
                </a:solidFill>
              </a:rPr>
              <a:t>B</a:t>
            </a:r>
            <a:r>
              <a:rPr lang="pt-BR" smtClean="0"/>
              <a:t>b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Y →De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00B050"/>
                </a:solidFill>
              </a:rPr>
              <a:t>A</a:t>
            </a:r>
            <a:r>
              <a:rPr lang="pt-BR" smtClean="0"/>
              <a:t> →</a:t>
            </a:r>
            <a:r>
              <a:rPr lang="pt-BR" smtClean="0">
                <a:solidFill>
                  <a:srgbClr val="00B050"/>
                </a:solidFill>
              </a:rPr>
              <a:t>DB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00B050"/>
                </a:solidFill>
              </a:rPr>
              <a:t>B</a:t>
            </a:r>
            <a:r>
              <a:rPr lang="pt-BR" smtClean="0"/>
              <a:t> →</a:t>
            </a:r>
            <a:r>
              <a:rPr lang="pt-BR" smtClean="0">
                <a:solidFill>
                  <a:srgbClr val="00B050"/>
                </a:solidFill>
              </a:rPr>
              <a:t>DD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00B050"/>
                </a:solidFill>
              </a:rPr>
              <a:t>D</a:t>
            </a:r>
            <a:r>
              <a:rPr lang="pt-BR" smtClean="0"/>
              <a:t> →d</a:t>
            </a:r>
          </a:p>
        </p:txBody>
      </p:sp>
      <p:sp>
        <p:nvSpPr>
          <p:cNvPr id="51203" name="Espaço Reservado para Conteúdo 2"/>
          <p:cNvSpPr txBox="1">
            <a:spLocks/>
          </p:cNvSpPr>
          <p:nvPr/>
        </p:nvSpPr>
        <p:spPr bwMode="auto">
          <a:xfrm>
            <a:off x="4427538" y="1628775"/>
            <a:ext cx="33131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sz="3200">
                <a:solidFill>
                  <a:srgbClr val="00B050"/>
                </a:solidFill>
                <a:latin typeface="Calibri" pitchFamily="34" charset="0"/>
              </a:rPr>
              <a:t>Alcançáveis a partir de S: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sz="3200">
                <a:solidFill>
                  <a:srgbClr val="00B050"/>
                </a:solidFill>
                <a:latin typeface="Calibri" pitchFamily="34" charset="0"/>
              </a:rPr>
              <a:t>S, A, B e D.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B501E8-79E8-4CF9-BD3C-56CE8F8CCDFF}" type="slidenum">
              <a:rPr lang="pt-BR"/>
              <a:pPr>
                <a:defRPr/>
              </a:pPr>
              <a:t>37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Eliminação de Símbolos Inúteis (exemplo)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3178696" cy="45259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B050"/>
                </a:solidFill>
              </a:rPr>
              <a:t>S</a:t>
            </a:r>
            <a:r>
              <a:rPr lang="pt-BR" dirty="0" smtClean="0"/>
              <a:t> → </a:t>
            </a:r>
            <a:r>
              <a:rPr lang="pt-BR" dirty="0" err="1" smtClean="0"/>
              <a:t>a</a:t>
            </a:r>
            <a:r>
              <a:rPr lang="pt-BR" dirty="0" err="1" smtClean="0">
                <a:solidFill>
                  <a:srgbClr val="00B050"/>
                </a:solidFill>
              </a:rPr>
              <a:t>A</a:t>
            </a:r>
            <a:r>
              <a:rPr lang="pt-BR" dirty="0" err="1" smtClean="0"/>
              <a:t>|</a:t>
            </a:r>
            <a:r>
              <a:rPr lang="pt-BR" dirty="0" err="1" smtClean="0">
                <a:solidFill>
                  <a:srgbClr val="00B050"/>
                </a:solidFill>
              </a:rPr>
              <a:t>B</a:t>
            </a:r>
            <a:r>
              <a:rPr lang="pt-BR" dirty="0" err="1" smtClean="0"/>
              <a:t>b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 →De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B050"/>
                </a:solidFill>
              </a:rPr>
              <a:t>A</a:t>
            </a:r>
            <a:r>
              <a:rPr lang="pt-BR" dirty="0" smtClean="0"/>
              <a:t> →</a:t>
            </a:r>
            <a:r>
              <a:rPr lang="pt-BR" dirty="0" smtClean="0">
                <a:solidFill>
                  <a:srgbClr val="00B050"/>
                </a:solidFill>
              </a:rPr>
              <a:t>DB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B050"/>
                </a:solidFill>
              </a:rPr>
              <a:t>B</a:t>
            </a:r>
            <a:r>
              <a:rPr lang="pt-BR" dirty="0" smtClean="0"/>
              <a:t> →</a:t>
            </a:r>
            <a:r>
              <a:rPr lang="pt-BR" dirty="0" smtClean="0">
                <a:solidFill>
                  <a:srgbClr val="00B050"/>
                </a:solidFill>
              </a:rPr>
              <a:t>DD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B050"/>
                </a:solidFill>
              </a:rPr>
              <a:t>D</a:t>
            </a:r>
            <a:r>
              <a:rPr lang="pt-BR" dirty="0" smtClean="0"/>
              <a:t> →d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4427538" y="1628775"/>
            <a:ext cx="3313112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Remover produções não alcançáveis.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765510-31CB-4CA1-B270-5FD06613FBF6}" type="slidenum">
              <a:rPr lang="pt-BR"/>
              <a:pPr>
                <a:defRPr/>
              </a:pPr>
              <a:t>38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Eliminação de Símbolos Inúteis (exemplo)</a:t>
            </a:r>
            <a:endParaRPr lang="pt-BR" dirty="0"/>
          </a:p>
        </p:txBody>
      </p:sp>
      <p:sp>
        <p:nvSpPr>
          <p:cNvPr id="53250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3178175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pt-BR" smtClean="0"/>
              <a:t>S → aA|Bb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A →DB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B →DD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D →d</a:t>
            </a:r>
          </a:p>
          <a:p>
            <a:pPr marL="0" indent="0" eaLnBrk="1" hangingPunct="1">
              <a:buFont typeface="Arial" charset="0"/>
              <a:buNone/>
            </a:pPr>
            <a:endParaRPr lang="pt-BR" smtClean="0"/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Resultado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915F7-2614-4D67-B694-5A76B49BDF37}" type="slidenum">
              <a:rPr lang="pt-BR"/>
              <a:pPr>
                <a:defRPr/>
              </a:pPr>
              <a:t>39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Eliminação Regras – </a:t>
            </a:r>
            <a:r>
              <a:rPr lang="el-GR" smtClean="0"/>
              <a:t>ε</a:t>
            </a:r>
            <a:endParaRPr lang="pt-BR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 smtClean="0"/>
              <a:t>Determinar o conjunto de variáveis anuláveis.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pt-BR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 smtClean="0"/>
              <a:t>Adição de regras em que ocorrências de variáveis são omitidas.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pt-BR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 smtClean="0"/>
              <a:t>Deleção das regras-</a:t>
            </a:r>
            <a:r>
              <a:rPr lang="el-GR" dirty="0"/>
              <a:t> </a:t>
            </a:r>
            <a:r>
              <a:rPr lang="el-GR" dirty="0" smtClean="0"/>
              <a:t>ε</a:t>
            </a:r>
            <a:r>
              <a:rPr lang="pt-BR" dirty="0" smtClean="0"/>
              <a:t>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pt-BR" dirty="0" smtClean="0"/>
          </a:p>
          <a:p>
            <a:pPr marL="40005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70C0"/>
                </a:solidFill>
              </a:rPr>
              <a:t>A</a:t>
            </a:r>
            <a:r>
              <a:rPr lang="pt-BR" dirty="0">
                <a:solidFill>
                  <a:srgbClr val="0070C0"/>
                </a:solidFill>
              </a:rPr>
              <a:t> →</a:t>
            </a:r>
            <a:r>
              <a:rPr lang="el-GR" dirty="0" smtClean="0">
                <a:solidFill>
                  <a:srgbClr val="0070C0"/>
                </a:solidFill>
              </a:rPr>
              <a:t> ε</a:t>
            </a:r>
            <a:endParaRPr lang="pt-BR" dirty="0" smtClean="0">
              <a:solidFill>
                <a:srgbClr val="0070C0"/>
              </a:solidFill>
            </a:endParaRPr>
          </a:p>
          <a:p>
            <a:pPr marL="40005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70C0"/>
                </a:solidFill>
              </a:rPr>
              <a:t>B</a:t>
            </a:r>
            <a:r>
              <a:rPr lang="pt-BR" dirty="0">
                <a:solidFill>
                  <a:srgbClr val="0070C0"/>
                </a:solidFill>
              </a:rPr>
              <a:t> → </a:t>
            </a:r>
            <a:r>
              <a:rPr lang="pt-BR" dirty="0" smtClean="0">
                <a:solidFill>
                  <a:srgbClr val="0070C0"/>
                </a:solidFill>
              </a:rPr>
              <a:t>A</a:t>
            </a:r>
          </a:p>
          <a:p>
            <a:pPr marL="40005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70C0"/>
                </a:solidFill>
              </a:rPr>
              <a:t>C</a:t>
            </a:r>
            <a:r>
              <a:rPr lang="pt-BR" dirty="0">
                <a:solidFill>
                  <a:srgbClr val="0070C0"/>
                </a:solidFill>
              </a:rPr>
              <a:t> → </a:t>
            </a:r>
            <a:r>
              <a:rPr lang="pt-BR" dirty="0" smtClean="0">
                <a:solidFill>
                  <a:srgbClr val="0070C0"/>
                </a:solidFill>
              </a:rPr>
              <a:t>AB</a:t>
            </a:r>
          </a:p>
          <a:p>
            <a:pPr marL="40005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>
              <a:solidFill>
                <a:srgbClr val="0070C0"/>
              </a:solidFill>
            </a:endParaRPr>
          </a:p>
          <a:p>
            <a:pPr marL="40005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70C0"/>
                </a:solidFill>
              </a:rPr>
              <a:t>(A, B e C são anuláveis)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5B6C68-C5BD-43F8-9506-3778A750B16E}" type="slidenum">
              <a:rPr lang="pt-BR"/>
              <a:pPr>
                <a:defRPr/>
              </a:pPr>
              <a:t>4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Formas Normais</a:t>
            </a:r>
          </a:p>
        </p:txBody>
      </p:sp>
      <p:sp>
        <p:nvSpPr>
          <p:cNvPr id="54274" name="Espaço Reservado para Conteú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pt-BR" smtClean="0"/>
              <a:t>Forma de Chomsky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A → </a:t>
            </a:r>
            <a:r>
              <a:rPr lang="el-GR" smtClean="0"/>
              <a:t>ε</a:t>
            </a:r>
            <a:endParaRPr lang="pt-BR" smtClean="0"/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A → a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A → BC</a:t>
            </a:r>
          </a:p>
        </p:txBody>
      </p:sp>
      <p:sp>
        <p:nvSpPr>
          <p:cNvPr id="54275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pt-BR" smtClean="0"/>
              <a:t>Forma de Greibach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A → </a:t>
            </a:r>
            <a:r>
              <a:rPr lang="el-GR" smtClean="0"/>
              <a:t>ε</a:t>
            </a:r>
            <a:endParaRPr lang="pt-BR" smtClean="0"/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A → a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A → aBCDF...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453F90-3D4C-475E-AAC7-28FE61BCAD6A}" type="slidenum">
              <a:rPr lang="pt-BR"/>
              <a:pPr>
                <a:defRPr/>
              </a:pPr>
              <a:t>40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Forma de Chomsky (exemplo)</a:t>
            </a:r>
          </a:p>
        </p:txBody>
      </p:sp>
      <p:sp>
        <p:nvSpPr>
          <p:cNvPr id="55298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pt-BR" smtClean="0"/>
              <a:t>A → bDcF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EE0C1B-9A5F-46C3-B11C-48D2F809CDE6}" type="slidenum">
              <a:rPr lang="pt-BR"/>
              <a:pPr>
                <a:defRPr/>
              </a:pPr>
              <a:t>41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Forma de Chomsky (exemplo)</a:t>
            </a:r>
          </a:p>
        </p:txBody>
      </p:sp>
      <p:sp>
        <p:nvSpPr>
          <p:cNvPr id="56322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pt-BR" smtClean="0"/>
              <a:t>A → </a:t>
            </a:r>
            <a:r>
              <a:rPr lang="pt-BR" smtClean="0">
                <a:solidFill>
                  <a:srgbClr val="0070C0"/>
                </a:solidFill>
              </a:rPr>
              <a:t>B’</a:t>
            </a:r>
            <a:r>
              <a:rPr lang="pt-BR" smtClean="0"/>
              <a:t>D</a:t>
            </a:r>
            <a:r>
              <a:rPr lang="pt-BR" smtClean="0">
                <a:solidFill>
                  <a:srgbClr val="0070C0"/>
                </a:solidFill>
              </a:rPr>
              <a:t>C’</a:t>
            </a:r>
            <a:r>
              <a:rPr lang="pt-BR" smtClean="0"/>
              <a:t>F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0070C0"/>
                </a:solidFill>
              </a:rPr>
              <a:t>B’ → </a:t>
            </a:r>
            <a:r>
              <a:rPr lang="pt-BR" smtClean="0"/>
              <a:t>b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0070C0"/>
                </a:solidFill>
              </a:rPr>
              <a:t>C’ → </a:t>
            </a:r>
            <a:r>
              <a:rPr lang="pt-BR" smtClean="0"/>
              <a:t>c</a:t>
            </a:r>
          </a:p>
          <a:p>
            <a:pPr marL="0" indent="0" eaLnBrk="1" hangingPunct="1">
              <a:buFont typeface="Arial" charset="0"/>
              <a:buNone/>
            </a:pPr>
            <a:endParaRPr lang="pt-BR" smtClean="0"/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0070C0"/>
                </a:solidFill>
              </a:rPr>
              <a:t>Criar variáveis para os terminais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830A95-C9D1-48DE-BC7E-041F4C0226A2}" type="slidenum">
              <a:rPr lang="pt-BR"/>
              <a:pPr>
                <a:defRPr/>
              </a:pPr>
              <a:t>42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Forma de Chomsky (exemplo)</a:t>
            </a:r>
          </a:p>
        </p:txBody>
      </p:sp>
      <p:sp>
        <p:nvSpPr>
          <p:cNvPr id="5734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pt-BR" smtClean="0"/>
              <a:t>A → </a:t>
            </a:r>
            <a:r>
              <a:rPr lang="pt-BR" smtClean="0">
                <a:solidFill>
                  <a:srgbClr val="0070C0"/>
                </a:solidFill>
              </a:rPr>
              <a:t>B’</a:t>
            </a:r>
            <a:r>
              <a:rPr lang="pt-BR" smtClean="0">
                <a:solidFill>
                  <a:srgbClr val="00B050"/>
                </a:solidFill>
              </a:rPr>
              <a:t>T</a:t>
            </a:r>
            <a:r>
              <a:rPr lang="pt-BR" baseline="-25000" smtClean="0">
                <a:solidFill>
                  <a:srgbClr val="00B050"/>
                </a:solidFill>
              </a:rPr>
              <a:t>1</a:t>
            </a:r>
            <a:endParaRPr lang="pt-BR" smtClean="0">
              <a:solidFill>
                <a:srgbClr val="00B05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0070C0"/>
                </a:solidFill>
              </a:rPr>
              <a:t>B’ → </a:t>
            </a:r>
            <a:r>
              <a:rPr lang="pt-BR" smtClean="0"/>
              <a:t>b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0070C0"/>
                </a:solidFill>
              </a:rPr>
              <a:t>C’ → </a:t>
            </a:r>
            <a:r>
              <a:rPr lang="pt-BR" smtClean="0"/>
              <a:t>c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00B050"/>
                </a:solidFill>
              </a:rPr>
              <a:t>T</a:t>
            </a:r>
            <a:r>
              <a:rPr lang="pt-BR" baseline="-25000" smtClean="0">
                <a:solidFill>
                  <a:srgbClr val="00B050"/>
                </a:solidFill>
              </a:rPr>
              <a:t>1</a:t>
            </a:r>
            <a:r>
              <a:rPr lang="pt-BR" smtClean="0">
                <a:solidFill>
                  <a:srgbClr val="0070C0"/>
                </a:solidFill>
              </a:rPr>
              <a:t> </a:t>
            </a:r>
            <a:r>
              <a:rPr lang="pt-BR" smtClean="0">
                <a:solidFill>
                  <a:srgbClr val="00B050"/>
                </a:solidFill>
              </a:rPr>
              <a:t>→</a:t>
            </a:r>
            <a:r>
              <a:rPr lang="pt-BR" smtClean="0"/>
              <a:t>D</a:t>
            </a:r>
            <a:r>
              <a:rPr lang="pt-BR" smtClean="0">
                <a:solidFill>
                  <a:srgbClr val="0070C0"/>
                </a:solidFill>
              </a:rPr>
              <a:t>C’</a:t>
            </a:r>
            <a:r>
              <a:rPr lang="pt-BR" smtClean="0"/>
              <a:t>F</a:t>
            </a:r>
          </a:p>
          <a:p>
            <a:pPr marL="0" indent="0" eaLnBrk="1" hangingPunct="1">
              <a:buFont typeface="Arial" charset="0"/>
              <a:buNone/>
            </a:pPr>
            <a:endParaRPr lang="pt-BR" baseline="-25000" smtClean="0">
              <a:solidFill>
                <a:srgbClr val="0070C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endParaRPr lang="pt-BR" smtClean="0"/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00B050"/>
                </a:solidFill>
              </a:rPr>
              <a:t>Transformar em dicotomias...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143E9-4B17-4E6A-A3BA-77C7B933CEE7}" type="slidenum">
              <a:rPr lang="pt-BR"/>
              <a:pPr>
                <a:defRPr/>
              </a:pPr>
              <a:t>43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Forma de Chomsky (exemplo)</a:t>
            </a:r>
          </a:p>
        </p:txBody>
      </p:sp>
      <p:sp>
        <p:nvSpPr>
          <p:cNvPr id="58370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pt-BR" smtClean="0"/>
              <a:t>A → </a:t>
            </a:r>
            <a:r>
              <a:rPr lang="pt-BR" smtClean="0">
                <a:solidFill>
                  <a:srgbClr val="0070C0"/>
                </a:solidFill>
              </a:rPr>
              <a:t>B’</a:t>
            </a:r>
            <a:r>
              <a:rPr lang="pt-BR" smtClean="0">
                <a:solidFill>
                  <a:srgbClr val="00B050"/>
                </a:solidFill>
              </a:rPr>
              <a:t>T</a:t>
            </a:r>
            <a:r>
              <a:rPr lang="pt-BR" baseline="-25000" smtClean="0">
                <a:solidFill>
                  <a:srgbClr val="00B050"/>
                </a:solidFill>
              </a:rPr>
              <a:t>1</a:t>
            </a:r>
            <a:endParaRPr lang="pt-BR" smtClean="0">
              <a:solidFill>
                <a:srgbClr val="00B05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0070C0"/>
                </a:solidFill>
              </a:rPr>
              <a:t>B’ → </a:t>
            </a:r>
            <a:r>
              <a:rPr lang="pt-BR" smtClean="0"/>
              <a:t>b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0070C0"/>
                </a:solidFill>
              </a:rPr>
              <a:t>C’ → </a:t>
            </a:r>
            <a:r>
              <a:rPr lang="pt-BR" smtClean="0"/>
              <a:t>c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00B050"/>
                </a:solidFill>
              </a:rPr>
              <a:t>T</a:t>
            </a:r>
            <a:r>
              <a:rPr lang="pt-BR" baseline="-25000" smtClean="0">
                <a:solidFill>
                  <a:srgbClr val="00B050"/>
                </a:solidFill>
              </a:rPr>
              <a:t>1</a:t>
            </a:r>
            <a:r>
              <a:rPr lang="pt-BR" smtClean="0">
                <a:solidFill>
                  <a:srgbClr val="0070C0"/>
                </a:solidFill>
              </a:rPr>
              <a:t> </a:t>
            </a:r>
            <a:r>
              <a:rPr lang="pt-BR" smtClean="0">
                <a:solidFill>
                  <a:srgbClr val="00B050"/>
                </a:solidFill>
              </a:rPr>
              <a:t>→</a:t>
            </a:r>
            <a:r>
              <a:rPr lang="pt-BR" smtClean="0"/>
              <a:t>D</a:t>
            </a:r>
            <a:r>
              <a:rPr lang="pt-BR" smtClean="0">
                <a:solidFill>
                  <a:srgbClr val="00B050"/>
                </a:solidFill>
              </a:rPr>
              <a:t>T</a:t>
            </a:r>
            <a:r>
              <a:rPr lang="pt-BR" baseline="-25000" smtClean="0">
                <a:solidFill>
                  <a:srgbClr val="00B050"/>
                </a:solidFill>
              </a:rPr>
              <a:t>2</a:t>
            </a:r>
            <a:endParaRPr lang="pt-BR" smtClean="0">
              <a:solidFill>
                <a:srgbClr val="0070C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00B050"/>
                </a:solidFill>
              </a:rPr>
              <a:t>T</a:t>
            </a:r>
            <a:r>
              <a:rPr lang="pt-BR" baseline="-25000" smtClean="0">
                <a:solidFill>
                  <a:srgbClr val="00B050"/>
                </a:solidFill>
              </a:rPr>
              <a:t>2</a:t>
            </a:r>
            <a:r>
              <a:rPr lang="pt-BR" smtClean="0">
                <a:solidFill>
                  <a:srgbClr val="0070C0"/>
                </a:solidFill>
              </a:rPr>
              <a:t> </a:t>
            </a:r>
            <a:r>
              <a:rPr lang="pt-BR" smtClean="0">
                <a:solidFill>
                  <a:srgbClr val="00B050"/>
                </a:solidFill>
              </a:rPr>
              <a:t>→</a:t>
            </a:r>
            <a:r>
              <a:rPr lang="pt-BR" smtClean="0">
                <a:solidFill>
                  <a:srgbClr val="0070C0"/>
                </a:solidFill>
              </a:rPr>
              <a:t>C’</a:t>
            </a:r>
            <a:r>
              <a:rPr lang="pt-BR" smtClean="0"/>
              <a:t>F</a:t>
            </a:r>
          </a:p>
          <a:p>
            <a:pPr marL="0" indent="0" eaLnBrk="1" hangingPunct="1">
              <a:buFont typeface="Arial" charset="0"/>
              <a:buNone/>
            </a:pPr>
            <a:endParaRPr lang="pt-BR" smtClean="0"/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Resultado</a:t>
            </a:r>
          </a:p>
          <a:p>
            <a:pPr marL="0" indent="0" eaLnBrk="1" hangingPunct="1">
              <a:buFont typeface="Arial" charset="0"/>
              <a:buNone/>
            </a:pPr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4F7BD-8947-4323-A367-A24A9928905D}" type="slidenum">
              <a:rPr lang="pt-BR"/>
              <a:pPr>
                <a:defRPr/>
              </a:pPr>
              <a:t>44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/>
              <a:t>Remoção da recursão a esquerda </a:t>
            </a:r>
            <a:r>
              <a:rPr lang="pt-BR" dirty="0" smtClean="0"/>
              <a:t>Direta</a:t>
            </a:r>
            <a:endParaRPr lang="pt-BR" dirty="0"/>
          </a:p>
        </p:txBody>
      </p:sp>
      <p:sp>
        <p:nvSpPr>
          <p:cNvPr id="5939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pt-BR" smtClean="0"/>
              <a:t>A → Aa|b</a:t>
            </a:r>
          </a:p>
          <a:p>
            <a:pPr marL="0" indent="0" algn="ctr" eaLnBrk="1" hangingPunct="1">
              <a:buFont typeface="Arial" charset="0"/>
              <a:buNone/>
            </a:pPr>
            <a:endParaRPr lang="pt-BR" smtClean="0"/>
          </a:p>
          <a:p>
            <a:pPr marL="0" indent="0" algn="ctr" eaLnBrk="1" hangingPunct="1">
              <a:buFont typeface="Arial" charset="0"/>
              <a:buNone/>
            </a:pPr>
            <a:endParaRPr lang="pt-BR" smtClean="0"/>
          </a:p>
          <a:p>
            <a:pPr marL="0" indent="0" algn="ctr" eaLnBrk="1" hangingPunct="1">
              <a:buFont typeface="Arial" charset="0"/>
              <a:buNone/>
            </a:pPr>
            <a:r>
              <a:rPr lang="pt-BR" smtClean="0"/>
              <a:t>A → bZ|b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pt-BR" smtClean="0"/>
              <a:t>Z → aZ|a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DF19-F77B-4DED-A2CE-A638A42A4B87}" type="slidenum">
              <a:rPr lang="pt-BR"/>
              <a:pPr>
                <a:defRPr/>
              </a:pPr>
              <a:t>45</a:t>
            </a:fld>
            <a:endParaRPr lang="pt-BR" dirty="0"/>
          </a:p>
        </p:txBody>
      </p:sp>
      <p:sp>
        <p:nvSpPr>
          <p:cNvPr id="5" name="Seta para baixo 4"/>
          <p:cNvSpPr/>
          <p:nvPr/>
        </p:nvSpPr>
        <p:spPr>
          <a:xfrm>
            <a:off x="4284663" y="2349500"/>
            <a:ext cx="647700" cy="71913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/>
              <a:t>Remoção da recursão a esquerda </a:t>
            </a:r>
            <a:r>
              <a:rPr lang="pt-BR" dirty="0" smtClean="0"/>
              <a:t>Direta </a:t>
            </a:r>
            <a:r>
              <a:rPr lang="pt-BR" dirty="0"/>
              <a:t>(exemplo)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</a:t>
            </a:r>
            <a:r>
              <a:rPr lang="pt-BR" dirty="0"/>
              <a:t> </a:t>
            </a:r>
            <a:r>
              <a:rPr lang="pt-BR" dirty="0" smtClean="0"/>
              <a:t>→ </a:t>
            </a:r>
            <a:r>
              <a:rPr lang="pt-BR" dirty="0" err="1" smtClean="0"/>
              <a:t>A</a:t>
            </a:r>
            <a:r>
              <a:rPr lang="pt-BR" dirty="0" err="1" smtClean="0">
                <a:solidFill>
                  <a:srgbClr val="FF0000"/>
                </a:solidFill>
              </a:rPr>
              <a:t>aaa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smtClean="0"/>
              <a:t>|</a:t>
            </a:r>
            <a:r>
              <a:rPr lang="pt-BR" dirty="0" err="1" smtClean="0"/>
              <a:t>A</a:t>
            </a:r>
            <a:r>
              <a:rPr lang="pt-BR" dirty="0" err="1" smtClean="0">
                <a:solidFill>
                  <a:srgbClr val="FF0000"/>
                </a:solidFill>
              </a:rPr>
              <a:t>bbb</a:t>
            </a:r>
            <a:r>
              <a:rPr lang="pt-BR" dirty="0" smtClean="0">
                <a:solidFill>
                  <a:srgbClr val="FF0000"/>
                </a:solidFill>
              </a:rPr>
              <a:t>  </a:t>
            </a:r>
            <a:r>
              <a:rPr lang="pt-BR" dirty="0" smtClean="0"/>
              <a:t>|</a:t>
            </a:r>
            <a:r>
              <a:rPr lang="pt-BR" dirty="0" err="1" smtClean="0"/>
              <a:t>A</a:t>
            </a:r>
            <a:r>
              <a:rPr lang="pt-BR" dirty="0" err="1" smtClean="0">
                <a:solidFill>
                  <a:srgbClr val="FF0000"/>
                </a:solidFill>
              </a:rPr>
              <a:t>ccc</a:t>
            </a:r>
            <a:endParaRPr lang="pt-BR" dirty="0" smtClean="0">
              <a:solidFill>
                <a:srgbClr val="FF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>
              <a:solidFill>
                <a:srgbClr val="FF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>
              <a:solidFill>
                <a:srgbClr val="FF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/>
              <a:t>A → </a:t>
            </a:r>
            <a:r>
              <a:rPr lang="pt-BR" dirty="0" err="1">
                <a:solidFill>
                  <a:schemeClr val="accent6"/>
                </a:solidFill>
              </a:rPr>
              <a:t>xxx</a:t>
            </a:r>
            <a:r>
              <a:rPr lang="pt-BR" dirty="0">
                <a:solidFill>
                  <a:schemeClr val="accent6"/>
                </a:solidFill>
              </a:rPr>
              <a:t>  </a:t>
            </a:r>
            <a:r>
              <a:rPr lang="pt-BR" dirty="0"/>
              <a:t>|</a:t>
            </a:r>
            <a:r>
              <a:rPr lang="pt-BR" dirty="0" err="1">
                <a:solidFill>
                  <a:schemeClr val="accent6"/>
                </a:solidFill>
              </a:rPr>
              <a:t>yyy</a:t>
            </a:r>
            <a:r>
              <a:rPr lang="pt-BR" dirty="0">
                <a:solidFill>
                  <a:schemeClr val="accent6"/>
                </a:solidFill>
              </a:rPr>
              <a:t>  </a:t>
            </a:r>
            <a:r>
              <a:rPr lang="pt-BR" dirty="0"/>
              <a:t>|</a:t>
            </a:r>
            <a:r>
              <a:rPr lang="pt-BR" dirty="0" err="1">
                <a:solidFill>
                  <a:schemeClr val="accent6"/>
                </a:solidFill>
              </a:rPr>
              <a:t>zzz</a:t>
            </a:r>
            <a:r>
              <a:rPr lang="pt-BR" dirty="0"/>
              <a:t>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9E9B8B-5136-4471-98D6-221428085C17}" type="slidenum">
              <a:rPr lang="pt-BR"/>
              <a:pPr>
                <a:defRPr/>
              </a:pPr>
              <a:t>46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/>
              <a:t>Remoção da recursão a esquerda </a:t>
            </a:r>
            <a:r>
              <a:rPr lang="pt-BR" dirty="0" smtClean="0"/>
              <a:t>Direta </a:t>
            </a:r>
            <a:r>
              <a:rPr lang="pt-BR" dirty="0"/>
              <a:t>(exemplo)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9737" y="1597025"/>
            <a:ext cx="8229601" cy="45259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pt-B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→ 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Aaaa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|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Abbb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|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Accc</a:t>
            </a:r>
            <a:endParaRPr lang="pt-B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>
                <a:solidFill>
                  <a:srgbClr val="0070C0"/>
                </a:solidFill>
              </a:rPr>
              <a:t>Z →</a:t>
            </a:r>
            <a:r>
              <a:rPr lang="pt-B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pt-B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pt-BR" dirty="0" err="1">
                <a:solidFill>
                  <a:srgbClr val="FF0000"/>
                </a:solidFill>
              </a:rPr>
              <a:t>aaa</a:t>
            </a:r>
            <a:r>
              <a:rPr lang="pt-BR" dirty="0">
                <a:solidFill>
                  <a:srgbClr val="FF0000"/>
                </a:solidFill>
              </a:rPr>
              <a:t>  </a:t>
            </a:r>
            <a:r>
              <a:rPr lang="pt-BR" dirty="0"/>
              <a:t>|</a:t>
            </a:r>
            <a:r>
              <a:rPr lang="pt-B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pt-BR" dirty="0" err="1">
                <a:solidFill>
                  <a:srgbClr val="FF0000"/>
                </a:solidFill>
              </a:rPr>
              <a:t>bbb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/>
              <a:t>|</a:t>
            </a:r>
            <a:r>
              <a:rPr lang="pt-B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pt-BR" dirty="0" err="1">
                <a:solidFill>
                  <a:srgbClr val="FF0000"/>
                </a:solidFill>
              </a:rPr>
              <a:t>ccc</a:t>
            </a:r>
            <a:endParaRPr lang="pt-BR" dirty="0">
              <a:solidFill>
                <a:srgbClr val="FF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70C0"/>
                </a:solidFill>
              </a:rPr>
              <a:t>Z </a:t>
            </a:r>
            <a:r>
              <a:rPr lang="pt-BR" dirty="0">
                <a:solidFill>
                  <a:srgbClr val="0070C0"/>
                </a:solidFill>
              </a:rPr>
              <a:t>→ 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pt-BR" dirty="0" err="1" smtClean="0">
                <a:solidFill>
                  <a:srgbClr val="FF0000"/>
                </a:solidFill>
              </a:rPr>
              <a:t>aaa</a:t>
            </a:r>
            <a:r>
              <a:rPr lang="pt-BR" dirty="0" err="1" smtClean="0">
                <a:solidFill>
                  <a:srgbClr val="0070C0"/>
                </a:solidFill>
              </a:rPr>
              <a:t>Z</a:t>
            </a:r>
            <a:r>
              <a:rPr lang="pt-BR" dirty="0" err="1" smtClean="0"/>
              <a:t>|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pt-BR" dirty="0" err="1" smtClean="0">
                <a:solidFill>
                  <a:srgbClr val="FF0000"/>
                </a:solidFill>
              </a:rPr>
              <a:t>bbb</a:t>
            </a:r>
            <a:r>
              <a:rPr lang="pt-BR" dirty="0" err="1" smtClean="0">
                <a:solidFill>
                  <a:srgbClr val="0070C0"/>
                </a:solidFill>
              </a:rPr>
              <a:t>Z</a:t>
            </a:r>
            <a:r>
              <a:rPr lang="pt-BR" dirty="0" err="1" smtClean="0"/>
              <a:t>|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r>
              <a:rPr lang="pt-BR" dirty="0" err="1" smtClean="0">
                <a:solidFill>
                  <a:srgbClr val="FF0000"/>
                </a:solidFill>
              </a:rPr>
              <a:t>ccc</a:t>
            </a:r>
            <a:r>
              <a:rPr lang="pt-BR" dirty="0" err="1" smtClean="0">
                <a:solidFill>
                  <a:srgbClr val="0070C0"/>
                </a:solidFill>
              </a:rPr>
              <a:t>Z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</a:t>
            </a:r>
            <a:r>
              <a:rPr lang="pt-BR" dirty="0"/>
              <a:t>→ </a:t>
            </a:r>
            <a:r>
              <a:rPr lang="pt-BR" dirty="0" err="1" smtClean="0">
                <a:solidFill>
                  <a:schemeClr val="accent6"/>
                </a:solidFill>
              </a:rPr>
              <a:t>xxx</a:t>
            </a:r>
            <a:r>
              <a:rPr lang="pt-BR" dirty="0" smtClean="0">
                <a:solidFill>
                  <a:schemeClr val="accent6"/>
                </a:solidFill>
              </a:rPr>
              <a:t>  </a:t>
            </a:r>
            <a:r>
              <a:rPr lang="pt-BR" dirty="0" smtClean="0"/>
              <a:t>|</a:t>
            </a:r>
            <a:r>
              <a:rPr lang="pt-BR" dirty="0" err="1" smtClean="0">
                <a:solidFill>
                  <a:schemeClr val="accent6"/>
                </a:solidFill>
              </a:rPr>
              <a:t>yyy</a:t>
            </a:r>
            <a:r>
              <a:rPr lang="pt-BR" dirty="0" smtClean="0">
                <a:solidFill>
                  <a:schemeClr val="accent6"/>
                </a:solidFill>
              </a:rPr>
              <a:t>  </a:t>
            </a:r>
            <a:r>
              <a:rPr lang="pt-BR" dirty="0" smtClean="0"/>
              <a:t>|</a:t>
            </a:r>
            <a:r>
              <a:rPr lang="pt-BR" dirty="0" err="1">
                <a:solidFill>
                  <a:schemeClr val="accent6"/>
                </a:solidFill>
              </a:rPr>
              <a:t>zzz</a:t>
            </a:r>
            <a:r>
              <a:rPr lang="pt-BR" dirty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/>
              <a:t>A → </a:t>
            </a:r>
            <a:r>
              <a:rPr lang="pt-BR" dirty="0" err="1" smtClean="0">
                <a:solidFill>
                  <a:schemeClr val="accent6"/>
                </a:solidFill>
              </a:rPr>
              <a:t>xxx</a:t>
            </a:r>
            <a:r>
              <a:rPr lang="pt-BR" dirty="0" err="1" smtClean="0">
                <a:solidFill>
                  <a:srgbClr val="0070C0"/>
                </a:solidFill>
              </a:rPr>
              <a:t>Z</a:t>
            </a:r>
            <a:r>
              <a:rPr lang="pt-BR" dirty="0" err="1" smtClean="0"/>
              <a:t>|</a:t>
            </a:r>
            <a:r>
              <a:rPr lang="pt-BR" dirty="0" err="1" smtClean="0">
                <a:solidFill>
                  <a:schemeClr val="accent6"/>
                </a:solidFill>
              </a:rPr>
              <a:t>yyy</a:t>
            </a:r>
            <a:r>
              <a:rPr lang="pt-BR" dirty="0" err="1" smtClean="0">
                <a:solidFill>
                  <a:srgbClr val="0070C0"/>
                </a:solidFill>
              </a:rPr>
              <a:t>Z</a:t>
            </a:r>
            <a:r>
              <a:rPr lang="pt-BR" dirty="0" err="1" smtClean="0"/>
              <a:t>|</a:t>
            </a:r>
            <a:r>
              <a:rPr lang="pt-BR" dirty="0" err="1" smtClean="0">
                <a:solidFill>
                  <a:schemeClr val="accent6"/>
                </a:solidFill>
              </a:rPr>
              <a:t>zzz</a:t>
            </a:r>
            <a:r>
              <a:rPr lang="pt-BR" dirty="0" err="1" smtClean="0">
                <a:solidFill>
                  <a:srgbClr val="0070C0"/>
                </a:solidFill>
              </a:rPr>
              <a:t>Z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5ADDB5-A031-4415-91B7-0A9DC1547121}" type="slidenum">
              <a:rPr lang="pt-BR"/>
              <a:pPr>
                <a:defRPr/>
              </a:pPr>
              <a:t>47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/>
              <a:t>Remoção da recursão a esquerda </a:t>
            </a:r>
            <a:r>
              <a:rPr lang="pt-BR" dirty="0" smtClean="0"/>
              <a:t>Direta </a:t>
            </a:r>
            <a:r>
              <a:rPr lang="pt-BR" dirty="0"/>
              <a:t>(exemplo)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2600" y="1631950"/>
            <a:ext cx="8229600" cy="45259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Z </a:t>
            </a:r>
            <a:r>
              <a:rPr lang="pt-BR" dirty="0"/>
              <a:t>→</a:t>
            </a:r>
            <a:r>
              <a:rPr lang="pt-BR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pt-BR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pt-BR" dirty="0" err="1" smtClean="0"/>
              <a:t>aaa</a:t>
            </a:r>
            <a:r>
              <a:rPr lang="pt-BR" dirty="0" smtClean="0"/>
              <a:t>  | </a:t>
            </a:r>
            <a:r>
              <a:rPr lang="pt-BR" dirty="0" err="1" smtClean="0"/>
              <a:t>bbb</a:t>
            </a:r>
            <a:r>
              <a:rPr lang="pt-BR" dirty="0" smtClean="0"/>
              <a:t> | </a:t>
            </a:r>
            <a:r>
              <a:rPr lang="pt-BR" dirty="0" err="1" smtClean="0"/>
              <a:t>ccc</a:t>
            </a:r>
            <a:endParaRPr lang="pt-BR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Z </a:t>
            </a:r>
            <a:r>
              <a:rPr lang="pt-BR" dirty="0"/>
              <a:t>→ </a:t>
            </a:r>
            <a:r>
              <a:rPr lang="pt-BR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pt-BR" dirty="0" err="1" smtClean="0"/>
              <a:t>aaaZ</a:t>
            </a:r>
            <a:r>
              <a:rPr lang="pt-BR" dirty="0" smtClean="0"/>
              <a:t>| </a:t>
            </a:r>
            <a:r>
              <a:rPr lang="pt-BR" dirty="0" err="1" smtClean="0"/>
              <a:t>bbbZ|cccZ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</a:t>
            </a:r>
            <a:r>
              <a:rPr lang="pt-BR" dirty="0"/>
              <a:t>→ </a:t>
            </a:r>
            <a:r>
              <a:rPr lang="pt-BR" dirty="0" err="1" smtClean="0"/>
              <a:t>xxx</a:t>
            </a:r>
            <a:r>
              <a:rPr lang="pt-BR" dirty="0" smtClean="0"/>
              <a:t>  |</a:t>
            </a:r>
            <a:r>
              <a:rPr lang="pt-BR" dirty="0" err="1" smtClean="0"/>
              <a:t>yyy</a:t>
            </a:r>
            <a:r>
              <a:rPr lang="pt-BR" dirty="0" smtClean="0"/>
              <a:t>  |</a:t>
            </a:r>
            <a:r>
              <a:rPr lang="pt-BR" dirty="0" err="1"/>
              <a:t>zzz</a:t>
            </a:r>
            <a:r>
              <a:rPr lang="pt-BR" dirty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/>
              <a:t>A → </a:t>
            </a:r>
            <a:r>
              <a:rPr lang="pt-BR" dirty="0" err="1" smtClean="0"/>
              <a:t>xxxZ|yyyZ|zzzZ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Resultado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364C97-F209-4843-A81A-346E050FA066}" type="slidenum">
              <a:rPr lang="pt-BR"/>
              <a:pPr>
                <a:defRPr/>
              </a:pPr>
              <a:t>48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/>
              <a:t>Remoção da recursão a esquerda </a:t>
            </a:r>
            <a:r>
              <a:rPr lang="pt-BR" dirty="0" smtClean="0"/>
              <a:t>Direta </a:t>
            </a:r>
            <a:r>
              <a:rPr lang="pt-BR" dirty="0"/>
              <a:t>(exemplo)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(antes)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</a:t>
            </a:r>
            <a:r>
              <a:rPr lang="pt-BR" dirty="0"/>
              <a:t>→ </a:t>
            </a:r>
            <a:r>
              <a:rPr lang="pt-BR" dirty="0" err="1"/>
              <a:t>A</a:t>
            </a:r>
            <a:r>
              <a:rPr lang="pt-BR" dirty="0" err="1">
                <a:solidFill>
                  <a:srgbClr val="FF0000"/>
                </a:solidFill>
              </a:rPr>
              <a:t>aaa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/>
              <a:t>|</a:t>
            </a:r>
            <a:r>
              <a:rPr lang="pt-BR" dirty="0" err="1"/>
              <a:t>A</a:t>
            </a:r>
            <a:r>
              <a:rPr lang="pt-BR" dirty="0" err="1">
                <a:solidFill>
                  <a:srgbClr val="FF0000"/>
                </a:solidFill>
              </a:rPr>
              <a:t>bbb</a:t>
            </a:r>
            <a:r>
              <a:rPr lang="pt-BR" dirty="0">
                <a:solidFill>
                  <a:srgbClr val="FF0000"/>
                </a:solidFill>
              </a:rPr>
              <a:t>  </a:t>
            </a:r>
            <a:r>
              <a:rPr lang="pt-BR" dirty="0"/>
              <a:t>|</a:t>
            </a:r>
            <a:r>
              <a:rPr lang="pt-BR" dirty="0" err="1"/>
              <a:t>A</a:t>
            </a:r>
            <a:r>
              <a:rPr lang="pt-BR" dirty="0" err="1">
                <a:solidFill>
                  <a:srgbClr val="FF0000"/>
                </a:solidFill>
              </a:rPr>
              <a:t>ccc</a:t>
            </a:r>
            <a:r>
              <a:rPr lang="pt-BR" dirty="0">
                <a:solidFill>
                  <a:schemeClr val="accent6"/>
                </a:solidFill>
              </a:rPr>
              <a:t> </a:t>
            </a:r>
            <a:r>
              <a:rPr lang="pt-BR" dirty="0"/>
              <a:t>|</a:t>
            </a:r>
            <a:r>
              <a:rPr lang="pt-BR" dirty="0" err="1">
                <a:solidFill>
                  <a:schemeClr val="accent6"/>
                </a:solidFill>
              </a:rPr>
              <a:t>xxx</a:t>
            </a:r>
            <a:r>
              <a:rPr lang="pt-BR" dirty="0">
                <a:solidFill>
                  <a:schemeClr val="accent6"/>
                </a:solidFill>
              </a:rPr>
              <a:t>  </a:t>
            </a:r>
            <a:r>
              <a:rPr lang="pt-BR" dirty="0"/>
              <a:t>|</a:t>
            </a:r>
            <a:r>
              <a:rPr lang="pt-BR" dirty="0" err="1">
                <a:solidFill>
                  <a:schemeClr val="accent6"/>
                </a:solidFill>
              </a:rPr>
              <a:t>yyy</a:t>
            </a:r>
            <a:r>
              <a:rPr lang="pt-BR" dirty="0">
                <a:solidFill>
                  <a:schemeClr val="accent6"/>
                </a:solidFill>
              </a:rPr>
              <a:t>  </a:t>
            </a:r>
            <a:r>
              <a:rPr lang="pt-BR" dirty="0"/>
              <a:t>|</a:t>
            </a:r>
            <a:r>
              <a:rPr lang="pt-BR" dirty="0" err="1">
                <a:solidFill>
                  <a:schemeClr val="accent6"/>
                </a:solidFill>
              </a:rPr>
              <a:t>zzz</a:t>
            </a:r>
            <a:r>
              <a:rPr lang="pt-BR" dirty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/>
              <a:t>(depois)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0070C0"/>
                </a:solidFill>
              </a:rPr>
              <a:t>Z </a:t>
            </a:r>
            <a:r>
              <a:rPr lang="pt-BR" dirty="0">
                <a:solidFill>
                  <a:srgbClr val="0070C0"/>
                </a:solidFill>
              </a:rPr>
              <a:t>→</a:t>
            </a:r>
            <a:r>
              <a:rPr lang="pt-B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pt-BR" dirty="0" err="1" smtClean="0">
                <a:solidFill>
                  <a:srgbClr val="FF0000"/>
                </a:solidFill>
              </a:rPr>
              <a:t>aaa</a:t>
            </a:r>
            <a:r>
              <a:rPr lang="pt-BR" dirty="0" err="1" smtClean="0"/>
              <a:t>|</a:t>
            </a:r>
            <a:r>
              <a:rPr lang="pt-BR" dirty="0" err="1" smtClean="0">
                <a:solidFill>
                  <a:srgbClr val="FF0000"/>
                </a:solidFill>
              </a:rPr>
              <a:t>bbb</a:t>
            </a:r>
            <a:r>
              <a:rPr lang="pt-BR" dirty="0" err="1" smtClean="0"/>
              <a:t>|</a:t>
            </a:r>
            <a:r>
              <a:rPr lang="pt-BR" dirty="0" err="1" smtClean="0">
                <a:solidFill>
                  <a:srgbClr val="FF0000"/>
                </a:solidFill>
              </a:rPr>
              <a:t>ccc</a:t>
            </a:r>
            <a:r>
              <a:rPr lang="pt-BR" dirty="0" err="1" smtClean="0"/>
              <a:t>|</a:t>
            </a:r>
            <a:r>
              <a:rPr lang="pt-BR" dirty="0" err="1" smtClean="0">
                <a:solidFill>
                  <a:srgbClr val="FF0000"/>
                </a:solidFill>
              </a:rPr>
              <a:t>aaa</a:t>
            </a:r>
            <a:r>
              <a:rPr lang="pt-BR" dirty="0" err="1" smtClean="0">
                <a:solidFill>
                  <a:srgbClr val="0070C0"/>
                </a:solidFill>
              </a:rPr>
              <a:t>Z</a:t>
            </a:r>
            <a:r>
              <a:rPr lang="pt-BR" dirty="0" err="1" smtClean="0"/>
              <a:t>|</a:t>
            </a:r>
            <a:r>
              <a:rPr lang="pt-BR" dirty="0" err="1" smtClean="0">
                <a:solidFill>
                  <a:srgbClr val="FF0000"/>
                </a:solidFill>
              </a:rPr>
              <a:t>bbb</a:t>
            </a:r>
            <a:r>
              <a:rPr lang="pt-BR" dirty="0" err="1" smtClean="0">
                <a:solidFill>
                  <a:srgbClr val="0070C0"/>
                </a:solidFill>
              </a:rPr>
              <a:t>Z</a:t>
            </a:r>
            <a:r>
              <a:rPr lang="pt-BR" dirty="0" err="1" smtClean="0"/>
              <a:t>|</a:t>
            </a:r>
            <a:r>
              <a:rPr lang="pt-BR" dirty="0" err="1" smtClean="0">
                <a:solidFill>
                  <a:srgbClr val="FF0000"/>
                </a:solidFill>
              </a:rPr>
              <a:t>ccc</a:t>
            </a:r>
            <a:r>
              <a:rPr lang="pt-BR" dirty="0" err="1" smtClean="0">
                <a:solidFill>
                  <a:srgbClr val="0070C0"/>
                </a:solidFill>
              </a:rPr>
              <a:t>Z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</a:t>
            </a:r>
            <a:r>
              <a:rPr lang="pt-BR" dirty="0"/>
              <a:t>→ </a:t>
            </a:r>
            <a:r>
              <a:rPr lang="pt-BR" dirty="0" err="1" smtClean="0">
                <a:solidFill>
                  <a:schemeClr val="accent6"/>
                </a:solidFill>
              </a:rPr>
              <a:t>xxx</a:t>
            </a:r>
            <a:r>
              <a:rPr lang="pt-BR" dirty="0" err="1" smtClean="0"/>
              <a:t>|</a:t>
            </a:r>
            <a:r>
              <a:rPr lang="pt-BR" dirty="0" err="1" smtClean="0">
                <a:solidFill>
                  <a:schemeClr val="accent6"/>
                </a:solidFill>
              </a:rPr>
              <a:t>yyy</a:t>
            </a:r>
            <a:r>
              <a:rPr lang="pt-BR" dirty="0" err="1" smtClean="0"/>
              <a:t>|</a:t>
            </a:r>
            <a:r>
              <a:rPr lang="pt-BR" dirty="0" err="1" smtClean="0">
                <a:solidFill>
                  <a:schemeClr val="accent6"/>
                </a:solidFill>
              </a:rPr>
              <a:t>zzz</a:t>
            </a:r>
            <a:r>
              <a:rPr lang="pt-BR" dirty="0" err="1" smtClean="0"/>
              <a:t>|</a:t>
            </a:r>
            <a:r>
              <a:rPr lang="pt-BR" dirty="0" err="1" smtClean="0">
                <a:solidFill>
                  <a:schemeClr val="accent6"/>
                </a:solidFill>
              </a:rPr>
              <a:t>xxx</a:t>
            </a:r>
            <a:r>
              <a:rPr lang="pt-BR" dirty="0" err="1" smtClean="0">
                <a:solidFill>
                  <a:srgbClr val="0070C0"/>
                </a:solidFill>
              </a:rPr>
              <a:t>Z</a:t>
            </a:r>
            <a:r>
              <a:rPr lang="pt-BR" dirty="0" err="1" smtClean="0"/>
              <a:t>|</a:t>
            </a:r>
            <a:r>
              <a:rPr lang="pt-BR" dirty="0" err="1" smtClean="0">
                <a:solidFill>
                  <a:schemeClr val="accent6"/>
                </a:solidFill>
              </a:rPr>
              <a:t>yyy</a:t>
            </a:r>
            <a:r>
              <a:rPr lang="pt-BR" dirty="0" err="1" smtClean="0">
                <a:solidFill>
                  <a:srgbClr val="0070C0"/>
                </a:solidFill>
              </a:rPr>
              <a:t>Z</a:t>
            </a:r>
            <a:r>
              <a:rPr lang="pt-BR" dirty="0" err="1" smtClean="0"/>
              <a:t>|</a:t>
            </a:r>
            <a:r>
              <a:rPr lang="pt-BR" dirty="0" err="1" smtClean="0">
                <a:solidFill>
                  <a:schemeClr val="accent6"/>
                </a:solidFill>
              </a:rPr>
              <a:t>zzz</a:t>
            </a:r>
            <a:r>
              <a:rPr lang="pt-BR" dirty="0" err="1" smtClean="0">
                <a:solidFill>
                  <a:srgbClr val="0070C0"/>
                </a:solidFill>
              </a:rPr>
              <a:t>Z</a:t>
            </a:r>
            <a:endParaRPr lang="pt-BR" dirty="0" smtClean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2B6D09-88AC-44EA-A3AC-240EA8D87E12}" type="slidenum">
              <a:rPr lang="pt-BR"/>
              <a:pPr>
                <a:defRPr/>
              </a:pPr>
              <a:t>49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/>
              <a:t>Determinar o conjunto de variáveis anuláveis</a:t>
            </a:r>
          </a:p>
        </p:txBody>
      </p:sp>
      <p:sp>
        <p:nvSpPr>
          <p:cNvPr id="3" name="Espaço Reservado para Conteúdo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1481"/>
            </a:stretch>
          </a:blip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>
                <a:noFill/>
              </a:rPr>
              <a:t> 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BFEA89-C7B6-41F4-A546-B38E7F622AFC}" type="slidenum">
              <a:rPr lang="pt-BR"/>
              <a:pPr>
                <a:defRPr/>
              </a:pPr>
              <a:t>5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Remoção da recursão a esquerda indireta (exemplo)</a:t>
            </a:r>
            <a:endParaRPr lang="pt-BR" dirty="0"/>
          </a:p>
        </p:txBody>
      </p:sp>
      <p:sp>
        <p:nvSpPr>
          <p:cNvPr id="6451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pt-BR" smtClean="0"/>
              <a:t>A → a|Bb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B →bb|Cx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C →x|Aaa</a:t>
            </a:r>
          </a:p>
          <a:p>
            <a:pPr marL="0" indent="0" eaLnBrk="1" hangingPunct="1">
              <a:buFont typeface="Arial" charset="0"/>
              <a:buNone/>
            </a:pPr>
            <a:endParaRPr lang="pt-BR" smtClean="0"/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Atribui-se números as variáveis: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#A=1		#B=2		#C=3 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 (ordem alfabética)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7D022F-380F-462D-861D-42F003F47EBC}" type="slidenum">
              <a:rPr lang="pt-BR"/>
              <a:pPr>
                <a:defRPr/>
              </a:pPr>
              <a:t>50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Remoção da recursão a esquerda indireta (exemplo)</a:t>
            </a:r>
            <a:endParaRPr lang="pt-BR" dirty="0"/>
          </a:p>
        </p:txBody>
      </p:sp>
      <p:sp>
        <p:nvSpPr>
          <p:cNvPr id="65538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pt-BR" smtClean="0"/>
              <a:t>A → a|Bb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B →bb|Cx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C →x|</a:t>
            </a:r>
            <a:r>
              <a:rPr lang="pt-BR" smtClean="0">
                <a:solidFill>
                  <a:srgbClr val="C00000"/>
                </a:solidFill>
              </a:rPr>
              <a:t>Aaa</a:t>
            </a:r>
          </a:p>
          <a:p>
            <a:pPr marL="0" indent="0" eaLnBrk="1" hangingPunct="1">
              <a:buFont typeface="Arial" charset="0"/>
              <a:buNone/>
            </a:pPr>
            <a:endParaRPr lang="pt-BR" smtClean="0"/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C00000"/>
                </a:solidFill>
              </a:rPr>
              <a:t>Identificar produções V</a:t>
            </a:r>
            <a:r>
              <a:rPr lang="pt-BR" baseline="-25000" smtClean="0">
                <a:solidFill>
                  <a:srgbClr val="C00000"/>
                </a:solidFill>
              </a:rPr>
              <a:t>2</a:t>
            </a:r>
            <a:r>
              <a:rPr lang="pt-BR" smtClean="0">
                <a:solidFill>
                  <a:srgbClr val="C00000"/>
                </a:solidFill>
              </a:rPr>
              <a:t> →V</a:t>
            </a:r>
            <a:r>
              <a:rPr lang="pt-BR" baseline="-25000" smtClean="0">
                <a:solidFill>
                  <a:srgbClr val="C00000"/>
                </a:solidFill>
              </a:rPr>
              <a:t>1 </a:t>
            </a:r>
            <a:r>
              <a:rPr lang="pt-BR" smtClean="0">
                <a:solidFill>
                  <a:srgbClr val="C00000"/>
                </a:solidFill>
              </a:rPr>
              <a:t>onde #V</a:t>
            </a:r>
            <a:r>
              <a:rPr lang="pt-BR" baseline="-25000" smtClean="0">
                <a:solidFill>
                  <a:srgbClr val="C00000"/>
                </a:solidFill>
              </a:rPr>
              <a:t>2</a:t>
            </a:r>
            <a:r>
              <a:rPr lang="pt-BR" smtClean="0">
                <a:solidFill>
                  <a:srgbClr val="C00000"/>
                </a:solidFill>
              </a:rPr>
              <a:t> &gt;= #V</a:t>
            </a:r>
            <a:r>
              <a:rPr lang="pt-BR" baseline="-25000" smtClean="0">
                <a:solidFill>
                  <a:srgbClr val="C00000"/>
                </a:solidFill>
              </a:rPr>
              <a:t>1 </a:t>
            </a:r>
            <a:endParaRPr lang="pt-BR" smtClean="0">
              <a:solidFill>
                <a:srgbClr val="C0000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F6B687-45EA-4EEE-993A-229942543FF0}" type="slidenum">
              <a:rPr lang="pt-BR"/>
              <a:pPr>
                <a:defRPr/>
              </a:pPr>
              <a:t>51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Remoção da recursão a esquerda indireta (exemplo)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→ </a:t>
            </a:r>
            <a:r>
              <a:rPr lang="pt-BR" dirty="0" err="1" smtClean="0"/>
              <a:t>a|Bb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B →</a:t>
            </a:r>
            <a:r>
              <a:rPr lang="pt-BR" dirty="0" err="1" smtClean="0"/>
              <a:t>bb|Cx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/>
              <a:t>C </a:t>
            </a:r>
            <a:r>
              <a:rPr lang="pt-BR" dirty="0" smtClean="0"/>
              <a:t>→</a:t>
            </a:r>
            <a:r>
              <a:rPr lang="pt-BR" dirty="0" err="1" smtClean="0"/>
              <a:t>x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|Aaa</a:t>
            </a:r>
            <a:r>
              <a:rPr lang="pt-BR" dirty="0" err="1" smtClean="0">
                <a:solidFill>
                  <a:srgbClr val="0070C0"/>
                </a:solidFill>
              </a:rPr>
              <a:t>|aaa|Bbaa</a:t>
            </a:r>
            <a:endParaRPr lang="pt-BR" dirty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 </a:t>
            </a:r>
            <a:r>
              <a:rPr lang="pt-B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Usar lema 413</a:t>
            </a:r>
            <a:endParaRPr lang="pt-B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867EBD-B93B-42B9-A42F-4A8D3EAC2096}" type="slidenum">
              <a:rPr lang="pt-BR"/>
              <a:pPr>
                <a:defRPr/>
              </a:pPr>
              <a:t>52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Remoção da recursão a esquerda indireta (exemplo)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→ </a:t>
            </a:r>
            <a:r>
              <a:rPr lang="pt-BR" dirty="0" err="1" smtClean="0"/>
              <a:t>a|Bb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B →</a:t>
            </a:r>
            <a:r>
              <a:rPr lang="pt-BR" dirty="0" err="1" smtClean="0"/>
              <a:t>bb|Cx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/>
              <a:t>C </a:t>
            </a:r>
            <a:r>
              <a:rPr lang="pt-BR" dirty="0" smtClean="0"/>
              <a:t>→</a:t>
            </a:r>
            <a:r>
              <a:rPr lang="pt-BR" dirty="0" err="1" smtClean="0"/>
              <a:t>x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|Aaa</a:t>
            </a:r>
            <a:r>
              <a:rPr lang="pt-BR" dirty="0" err="1" smtClean="0">
                <a:solidFill>
                  <a:srgbClr val="0070C0"/>
                </a:solidFill>
              </a:rPr>
              <a:t>|aaa|</a:t>
            </a:r>
            <a:r>
              <a:rPr lang="pt-BR" dirty="0" err="1" smtClean="0">
                <a:solidFill>
                  <a:srgbClr val="C00000"/>
                </a:solidFill>
              </a:rPr>
              <a:t>Bbaa</a:t>
            </a:r>
            <a:endParaRPr lang="pt-BR" dirty="0">
              <a:solidFill>
                <a:srgbClr val="C0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 </a:t>
            </a:r>
            <a:endParaRPr lang="pt-B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758AE-46DE-423F-BA17-D4989D8AC22A}" type="slidenum">
              <a:rPr lang="pt-BR"/>
              <a:pPr>
                <a:defRPr/>
              </a:pPr>
              <a:t>53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Remoção da recursão a esquerda indireta (exemplo)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→ </a:t>
            </a:r>
            <a:r>
              <a:rPr lang="pt-BR" dirty="0" err="1" smtClean="0"/>
              <a:t>a|Bb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B →</a:t>
            </a:r>
            <a:r>
              <a:rPr lang="pt-BR" dirty="0" err="1" smtClean="0"/>
              <a:t>bb|Cx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/>
              <a:t>C </a:t>
            </a:r>
            <a:r>
              <a:rPr lang="pt-BR" dirty="0" smtClean="0"/>
              <a:t>→</a:t>
            </a:r>
            <a:r>
              <a:rPr lang="pt-BR" dirty="0" err="1" smtClean="0"/>
              <a:t>x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|Aaa</a:t>
            </a:r>
            <a:r>
              <a:rPr lang="pt-BR" dirty="0" err="1" smtClean="0">
                <a:solidFill>
                  <a:srgbClr val="0070C0"/>
                </a:solidFill>
              </a:rPr>
              <a:t>|aaa</a:t>
            </a:r>
            <a:r>
              <a:rPr lang="pt-BR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Bbaa</a:t>
            </a:r>
            <a:r>
              <a:rPr lang="pt-BR" dirty="0" err="1" smtClean="0">
                <a:solidFill>
                  <a:srgbClr val="0070C0"/>
                </a:solidFill>
              </a:rPr>
              <a:t>|bbbaa|Cxbaa</a:t>
            </a:r>
            <a:endParaRPr lang="pt-BR" dirty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 </a:t>
            </a:r>
            <a:endParaRPr lang="pt-B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A3F5E2-D8BF-4934-8642-0743C9AEA0CA}" type="slidenum">
              <a:rPr lang="pt-BR"/>
              <a:pPr>
                <a:defRPr/>
              </a:pPr>
              <a:t>54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Remoção da recursão a esquerda indireta (exemplo)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→ </a:t>
            </a:r>
            <a:r>
              <a:rPr lang="pt-BR" dirty="0" err="1" smtClean="0"/>
              <a:t>a|Bb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B →</a:t>
            </a:r>
            <a:r>
              <a:rPr lang="pt-BR" dirty="0" err="1" smtClean="0"/>
              <a:t>bb|Cx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/>
              <a:t>C </a:t>
            </a:r>
            <a:r>
              <a:rPr lang="pt-BR" dirty="0" smtClean="0"/>
              <a:t>→</a:t>
            </a:r>
            <a:r>
              <a:rPr lang="pt-BR" dirty="0" err="1" smtClean="0"/>
              <a:t>x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|Aaa</a:t>
            </a:r>
            <a:r>
              <a:rPr lang="pt-BR" dirty="0" err="1" smtClean="0">
                <a:solidFill>
                  <a:srgbClr val="0070C0"/>
                </a:solidFill>
              </a:rPr>
              <a:t>|aaa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|Bbaa</a:t>
            </a:r>
            <a:r>
              <a:rPr lang="pt-BR" dirty="0" err="1" smtClean="0">
                <a:solidFill>
                  <a:srgbClr val="0070C0"/>
                </a:solidFill>
              </a:rPr>
              <a:t>|bbbaa|</a:t>
            </a:r>
            <a:r>
              <a:rPr lang="pt-BR" dirty="0" err="1" smtClean="0">
                <a:solidFill>
                  <a:srgbClr val="C00000"/>
                </a:solidFill>
              </a:rPr>
              <a:t>Cxbaa</a:t>
            </a:r>
            <a:endParaRPr lang="pt-BR" dirty="0" smtClean="0">
              <a:solidFill>
                <a:srgbClr val="C0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>
              <a:solidFill>
                <a:srgbClr val="C0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rgbClr val="C00000"/>
                </a:solidFill>
              </a:rPr>
              <a:t>Recursão a esquerda direta</a:t>
            </a:r>
            <a:endParaRPr lang="pt-BR" dirty="0">
              <a:solidFill>
                <a:srgbClr val="C0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 </a:t>
            </a:r>
            <a:endParaRPr lang="pt-B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1588EF-496B-4473-BBC0-A3720D11D271}" type="slidenum">
              <a:rPr lang="pt-BR"/>
              <a:pPr>
                <a:defRPr/>
              </a:pPr>
              <a:t>55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Remoção da recursão a esquerda indireta (exemplo)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 → </a:t>
            </a:r>
            <a:r>
              <a:rPr lang="pt-BR" dirty="0" err="1" smtClean="0"/>
              <a:t>a|Bb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B →</a:t>
            </a:r>
            <a:r>
              <a:rPr lang="pt-BR" dirty="0" err="1" smtClean="0"/>
              <a:t>bb|Cx</a:t>
            </a: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/>
              <a:t>C </a:t>
            </a:r>
            <a:r>
              <a:rPr lang="pt-BR" dirty="0" smtClean="0"/>
              <a:t>→</a:t>
            </a:r>
            <a:r>
              <a:rPr lang="pt-BR" dirty="0" err="1" smtClean="0"/>
              <a:t>x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|Aaa</a:t>
            </a:r>
            <a:r>
              <a:rPr lang="pt-BR" dirty="0" err="1" smtClean="0">
                <a:solidFill>
                  <a:srgbClr val="0070C0"/>
                </a:solidFill>
              </a:rPr>
              <a:t>|aaa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|Bbaa</a:t>
            </a:r>
            <a:r>
              <a:rPr lang="pt-BR" dirty="0" err="1" smtClean="0">
                <a:solidFill>
                  <a:srgbClr val="0070C0"/>
                </a:solidFill>
              </a:rPr>
              <a:t>|bbbaa</a:t>
            </a:r>
            <a:r>
              <a:rPr lang="pt-B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|Cxbaa</a:t>
            </a:r>
            <a:r>
              <a:rPr lang="pt-BR" dirty="0" err="1" smtClean="0">
                <a:solidFill>
                  <a:srgbClr val="0070C0"/>
                </a:solidFill>
              </a:rPr>
              <a:t>|xZ|aaaZ</a:t>
            </a:r>
            <a:r>
              <a:rPr lang="pt-BR" dirty="0" smtClean="0">
                <a:solidFill>
                  <a:srgbClr val="0070C0"/>
                </a:solidFill>
              </a:rPr>
              <a:t> |</a:t>
            </a:r>
            <a:r>
              <a:rPr lang="pt-BR" dirty="0" err="1" smtClean="0">
                <a:solidFill>
                  <a:srgbClr val="0070C0"/>
                </a:solidFill>
              </a:rPr>
              <a:t>bbbaaZ</a:t>
            </a:r>
            <a:endParaRPr lang="pt-BR" dirty="0" smtClean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>
                <a:solidFill>
                  <a:srgbClr val="0070C0"/>
                </a:solidFill>
              </a:rPr>
              <a:t>Z →</a:t>
            </a:r>
            <a:r>
              <a:rPr lang="pt-BR" dirty="0" err="1">
                <a:solidFill>
                  <a:srgbClr val="0070C0"/>
                </a:solidFill>
              </a:rPr>
              <a:t>xbaa|xbaaZ</a:t>
            </a:r>
            <a:endParaRPr lang="pt-BR" dirty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 </a:t>
            </a:r>
            <a:endParaRPr lang="pt-B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64D7D2-ECA9-4191-8E01-4E9CA5261697}" type="slidenum">
              <a:rPr lang="pt-BR"/>
              <a:pPr>
                <a:defRPr/>
              </a:pPr>
              <a:t>56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Remoção da recursão a esquerda indireta (exemplo)</a:t>
            </a:r>
            <a:endParaRPr lang="pt-BR" dirty="0"/>
          </a:p>
        </p:txBody>
      </p:sp>
      <p:sp>
        <p:nvSpPr>
          <p:cNvPr id="71682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pt-BR" smtClean="0"/>
              <a:t>A → a|Bb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B →bb|Cx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C →x|aaa|bbbaa|xZ|aaaZ|bbbaaZ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Z →xbaa|xbaaZ</a:t>
            </a:r>
          </a:p>
          <a:p>
            <a:pPr marL="0" indent="0" eaLnBrk="1" hangingPunct="1">
              <a:buFont typeface="Arial" charset="0"/>
              <a:buNone/>
            </a:pPr>
            <a:endParaRPr lang="pt-BR" smtClean="0"/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Resultado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FEB6E-856D-4007-91EC-9DBB68A3C39B}" type="slidenum">
              <a:rPr lang="pt-BR"/>
              <a:pPr>
                <a:defRPr/>
              </a:pPr>
              <a:t>57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 smtClean="0"/>
              <a:t>Eliminação Regras – </a:t>
            </a:r>
            <a:r>
              <a:rPr lang="el-GR" sz="4000" smtClean="0"/>
              <a:t>ε</a:t>
            </a:r>
            <a:endParaRPr lang="pt-BR" sz="4000" smtClean="0">
              <a:solidFill>
                <a:srgbClr val="FF0000"/>
              </a:solidFill>
            </a:endParaRPr>
          </a:p>
        </p:txBody>
      </p:sp>
      <p:sp>
        <p:nvSpPr>
          <p:cNvPr id="19458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Para cada regra A →</a:t>
            </a:r>
            <a:r>
              <a:rPr lang="el-GR" smtClean="0"/>
              <a:t> </a:t>
            </a:r>
            <a:r>
              <a:rPr lang="pt-BR" i="1" smtClean="0"/>
              <a:t>w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pt-BR" i="1" smtClean="0"/>
              <a:t>		w= w</a:t>
            </a:r>
            <a:r>
              <a:rPr lang="pt-BR" i="1" baseline="-25000" smtClean="0"/>
              <a:t>1</a:t>
            </a:r>
            <a:r>
              <a:rPr lang="pt-BR" smtClean="0"/>
              <a:t>A</a:t>
            </a:r>
            <a:r>
              <a:rPr lang="pt-BR" i="1" baseline="-25000" smtClean="0"/>
              <a:t>1</a:t>
            </a:r>
            <a:r>
              <a:rPr lang="pt-BR" i="1" smtClean="0"/>
              <a:t>w</a:t>
            </a:r>
            <a:r>
              <a:rPr lang="pt-BR" i="1" baseline="-25000" smtClean="0"/>
              <a:t>2</a:t>
            </a:r>
            <a:r>
              <a:rPr lang="pt-BR" smtClean="0"/>
              <a:t>A</a:t>
            </a:r>
            <a:r>
              <a:rPr lang="pt-BR" i="1" baseline="-25000" smtClean="0"/>
              <a:t>2</a:t>
            </a:r>
            <a:r>
              <a:rPr lang="pt-BR" i="1" smtClean="0"/>
              <a:t>... w</a:t>
            </a:r>
            <a:r>
              <a:rPr lang="pt-BR" i="1" baseline="-25000" smtClean="0"/>
              <a:t>r</a:t>
            </a:r>
            <a:r>
              <a:rPr lang="pt-BR" smtClean="0"/>
              <a:t>A</a:t>
            </a:r>
            <a:r>
              <a:rPr lang="pt-BR" i="1" baseline="-25000" smtClean="0"/>
              <a:t>x</a:t>
            </a:r>
            <a:r>
              <a:rPr lang="pt-BR" i="1" smtClean="0"/>
              <a:t>w</a:t>
            </a:r>
            <a:r>
              <a:rPr lang="pt-BR" i="1" baseline="-25000" smtClean="0"/>
              <a:t>r+1</a:t>
            </a:r>
          </a:p>
          <a:p>
            <a:pPr eaLnBrk="1" hangingPunct="1">
              <a:buFont typeface="Arial" charset="0"/>
              <a:buNone/>
            </a:pPr>
            <a:r>
              <a:rPr lang="pt-BR" smtClean="0"/>
              <a:t>	Se A</a:t>
            </a:r>
            <a:r>
              <a:rPr lang="pt-BR" i="1" baseline="-25000" smtClean="0"/>
              <a:t>1</a:t>
            </a:r>
            <a:r>
              <a:rPr lang="pt-BR" smtClean="0"/>
              <a:t>...A</a:t>
            </a:r>
            <a:r>
              <a:rPr lang="pt-BR" i="1" baseline="-25000" smtClean="0"/>
              <a:t>X</a:t>
            </a:r>
            <a:r>
              <a:rPr lang="pt-BR" smtClean="0"/>
              <a:t> forem anuláveis (todas as 	possibilidades) acrescentar a regra:</a:t>
            </a:r>
          </a:p>
          <a:p>
            <a:pPr eaLnBrk="1" hangingPunct="1">
              <a:buFont typeface="Arial" charset="0"/>
              <a:buNone/>
            </a:pPr>
            <a:r>
              <a:rPr lang="pt-BR" smtClean="0"/>
              <a:t>		A →</a:t>
            </a:r>
            <a:r>
              <a:rPr lang="el-GR" smtClean="0"/>
              <a:t> </a:t>
            </a:r>
            <a:r>
              <a:rPr lang="pt-BR" i="1" smtClean="0"/>
              <a:t>w</a:t>
            </a:r>
            <a:r>
              <a:rPr lang="pt-BR" i="1" baseline="-25000" smtClean="0"/>
              <a:t>1</a:t>
            </a:r>
            <a:r>
              <a:rPr lang="pt-BR" i="1" smtClean="0"/>
              <a:t>w</a:t>
            </a:r>
            <a:r>
              <a:rPr lang="pt-BR" i="1" baseline="-25000" smtClean="0"/>
              <a:t>2</a:t>
            </a:r>
            <a:r>
              <a:rPr lang="pt-BR" i="1" smtClean="0"/>
              <a:t>... w</a:t>
            </a:r>
            <a:r>
              <a:rPr lang="pt-BR" i="1" baseline="-25000" smtClean="0"/>
              <a:t>r</a:t>
            </a:r>
            <a:r>
              <a:rPr lang="pt-BR" i="1" smtClean="0"/>
              <a:t>w</a:t>
            </a:r>
            <a:r>
              <a:rPr lang="pt-BR" i="1" baseline="-25000" smtClean="0"/>
              <a:t>r+1</a:t>
            </a:r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Remover todas regras – </a:t>
            </a:r>
            <a:r>
              <a:rPr lang="el-GR" smtClean="0"/>
              <a:t>ε</a:t>
            </a:r>
            <a:r>
              <a:rPr lang="pt-BR" smtClean="0"/>
              <a:t> menos S →</a:t>
            </a:r>
            <a:r>
              <a:rPr lang="el-GR" smtClean="0"/>
              <a:t> ε</a:t>
            </a:r>
            <a:r>
              <a:rPr lang="pt-BR" smtClean="0"/>
              <a:t>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3C0B06-26EC-458D-BAD1-0C5C5CE7D71D}" type="slidenum">
              <a:rPr lang="pt-BR"/>
              <a:pPr>
                <a:defRPr/>
              </a:pPr>
              <a:t>6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Eliminação Regras – </a:t>
            </a:r>
            <a:r>
              <a:rPr lang="el-GR" smtClean="0"/>
              <a:t>ε</a:t>
            </a:r>
            <a:r>
              <a:rPr lang="pt-BR" smtClean="0"/>
              <a:t> (exemplo 1)</a:t>
            </a:r>
          </a:p>
        </p:txBody>
      </p:sp>
      <p:sp>
        <p:nvSpPr>
          <p:cNvPr id="20482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pt-BR" smtClean="0"/>
              <a:t>S → ACA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A → aAa|B|C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B → bB|b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C → cC|</a:t>
            </a:r>
            <a:r>
              <a:rPr lang="el-GR" smtClean="0"/>
              <a:t>ε</a:t>
            </a:r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FD8D1C-80F7-4584-836A-7BC14434D56A}" type="slidenum">
              <a:rPr lang="pt-BR"/>
              <a:pPr>
                <a:defRPr/>
              </a:pPr>
              <a:t>7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Eliminação Regras – </a:t>
            </a:r>
            <a:r>
              <a:rPr lang="el-GR" smtClean="0"/>
              <a:t>ε</a:t>
            </a:r>
            <a:r>
              <a:rPr lang="pt-BR" smtClean="0"/>
              <a:t> (exemplo 1)</a:t>
            </a:r>
          </a:p>
        </p:txBody>
      </p:sp>
      <p:sp>
        <p:nvSpPr>
          <p:cNvPr id="2150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pt-BR" smtClean="0"/>
              <a:t>S → A</a:t>
            </a:r>
            <a:r>
              <a:rPr lang="pt-BR" smtClean="0">
                <a:solidFill>
                  <a:srgbClr val="C00000"/>
                </a:solidFill>
              </a:rPr>
              <a:t>C</a:t>
            </a:r>
            <a:r>
              <a:rPr lang="pt-BR" smtClean="0"/>
              <a:t>A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A → aAa|B|</a:t>
            </a:r>
            <a:r>
              <a:rPr lang="pt-BR" smtClean="0">
                <a:solidFill>
                  <a:srgbClr val="C00000"/>
                </a:solidFill>
              </a:rPr>
              <a:t>C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B → bB|b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C00000"/>
                </a:solidFill>
              </a:rPr>
              <a:t>C</a:t>
            </a:r>
            <a:r>
              <a:rPr lang="pt-BR" smtClean="0"/>
              <a:t> → c</a:t>
            </a:r>
            <a:r>
              <a:rPr lang="pt-BR" smtClean="0">
                <a:solidFill>
                  <a:srgbClr val="C00000"/>
                </a:solidFill>
              </a:rPr>
              <a:t>C</a:t>
            </a:r>
            <a:r>
              <a:rPr lang="pt-BR" smtClean="0"/>
              <a:t>|</a:t>
            </a:r>
            <a:r>
              <a:rPr lang="el-GR" smtClean="0"/>
              <a:t>ε</a:t>
            </a:r>
            <a:endParaRPr lang="pt-BR" smtClean="0"/>
          </a:p>
          <a:p>
            <a:pPr marL="0" indent="0" eaLnBrk="1" hangingPunct="1">
              <a:buFont typeface="Arial" charset="0"/>
              <a:buNone/>
            </a:pPr>
            <a:endParaRPr lang="pt-BR" smtClean="0"/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C00000"/>
                </a:solidFill>
              </a:rPr>
              <a:t>Variáveis Anuláveis: NULL={C...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12F2C-4FF0-4DF4-A5E4-11BDE6B0A617}" type="slidenum">
              <a:rPr lang="pt-BR"/>
              <a:pPr>
                <a:defRPr/>
              </a:pPr>
              <a:t>8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Eliminação Regras – </a:t>
            </a:r>
            <a:r>
              <a:rPr lang="el-GR" smtClean="0"/>
              <a:t>ε</a:t>
            </a:r>
            <a:r>
              <a:rPr lang="pt-BR" smtClean="0"/>
              <a:t> (exemplo 1)</a:t>
            </a:r>
          </a:p>
        </p:txBody>
      </p:sp>
      <p:sp>
        <p:nvSpPr>
          <p:cNvPr id="22530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pt-BR" smtClean="0"/>
              <a:t>S → </a:t>
            </a:r>
            <a:r>
              <a:rPr lang="pt-BR" smtClean="0">
                <a:solidFill>
                  <a:srgbClr val="C00000"/>
                </a:solidFill>
              </a:rPr>
              <a:t>ACA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C00000"/>
                </a:solidFill>
              </a:rPr>
              <a:t>A</a:t>
            </a:r>
            <a:r>
              <a:rPr lang="pt-BR" smtClean="0"/>
              <a:t> → a</a:t>
            </a:r>
            <a:r>
              <a:rPr lang="pt-BR" smtClean="0">
                <a:solidFill>
                  <a:srgbClr val="C00000"/>
                </a:solidFill>
              </a:rPr>
              <a:t>A</a:t>
            </a:r>
            <a:r>
              <a:rPr lang="pt-BR" smtClean="0"/>
              <a:t>a|B|</a:t>
            </a:r>
            <a:r>
              <a:rPr lang="pt-BR" smtClean="0">
                <a:solidFill>
                  <a:srgbClr val="C00000"/>
                </a:solidFill>
              </a:rPr>
              <a:t>C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/>
              <a:t>B → bB|b</a:t>
            </a:r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C00000"/>
                </a:solidFill>
              </a:rPr>
              <a:t>C</a:t>
            </a:r>
            <a:r>
              <a:rPr lang="pt-BR" smtClean="0"/>
              <a:t> → c</a:t>
            </a:r>
            <a:r>
              <a:rPr lang="pt-BR" smtClean="0">
                <a:solidFill>
                  <a:srgbClr val="C00000"/>
                </a:solidFill>
              </a:rPr>
              <a:t>C</a:t>
            </a:r>
            <a:r>
              <a:rPr lang="pt-BR" smtClean="0"/>
              <a:t>|</a:t>
            </a:r>
            <a:r>
              <a:rPr lang="el-GR" smtClean="0"/>
              <a:t>ε</a:t>
            </a:r>
            <a:endParaRPr lang="pt-BR" smtClean="0"/>
          </a:p>
          <a:p>
            <a:pPr marL="0" indent="0" eaLnBrk="1" hangingPunct="1">
              <a:buFont typeface="Arial" charset="0"/>
              <a:buNone/>
            </a:pPr>
            <a:endParaRPr lang="pt-BR" smtClean="0"/>
          </a:p>
          <a:p>
            <a:pPr marL="0" indent="0" eaLnBrk="1" hangingPunct="1">
              <a:buFont typeface="Arial" charset="0"/>
              <a:buNone/>
            </a:pPr>
            <a:r>
              <a:rPr lang="pt-BR" smtClean="0">
                <a:solidFill>
                  <a:srgbClr val="C00000"/>
                </a:solidFill>
              </a:rPr>
              <a:t>Variáveis Anuláveis: NULL={C, A...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3C6D4-B1E9-4519-9BC6-C50117A9750D}" type="slidenum">
              <a:rPr lang="pt-BR"/>
              <a:pPr>
                <a:defRPr/>
              </a:pPr>
              <a:t>9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834</Words>
  <Application>Microsoft Office PowerPoint</Application>
  <PresentationFormat>On-screen Show (4:3)</PresentationFormat>
  <Paragraphs>293</Paragraphs>
  <Slides>57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Modelo de design</vt:lpstr>
      </vt:variant>
      <vt:variant>
        <vt:i4>1</vt:i4>
      </vt:variant>
      <vt:variant>
        <vt:lpstr>Títulos de slides</vt:lpstr>
      </vt:variant>
      <vt:variant>
        <vt:i4>57</vt:i4>
      </vt:variant>
    </vt:vector>
  </HeadingPairs>
  <TitlesOfParts>
    <vt:vector size="60" baseType="lpstr">
      <vt:lpstr>Arial</vt:lpstr>
      <vt:lpstr>Calibri</vt:lpstr>
      <vt:lpstr>Tema do Office</vt:lpstr>
      <vt:lpstr>Lemas (Sudkamp)</vt:lpstr>
      <vt:lpstr>Eliminação da Recursão sobre S (exemplo)</vt:lpstr>
      <vt:lpstr>Eliminação da Recursão sobre S (exemplo)</vt:lpstr>
      <vt:lpstr>Eliminação Regras – ε</vt:lpstr>
      <vt:lpstr>Determinar o conjunto de variáveis anuláveis</vt:lpstr>
      <vt:lpstr>Eliminação Regras – ε</vt:lpstr>
      <vt:lpstr>Eliminação Regras – ε (exemplo 1)</vt:lpstr>
      <vt:lpstr>Eliminação Regras – ε (exemplo 1)</vt:lpstr>
      <vt:lpstr>Eliminação Regras – ε (exemplo 1)</vt:lpstr>
      <vt:lpstr>Eliminação Regras – ε (exemplo 1)</vt:lpstr>
      <vt:lpstr>Eliminação Regras – ε (exemplo 1)</vt:lpstr>
      <vt:lpstr>Eliminação Regras – ε (exemplo 1)</vt:lpstr>
      <vt:lpstr>Eliminação Regras – ε (exemplo 1)</vt:lpstr>
      <vt:lpstr>Eliminação Regras – ε (exemplo 1)</vt:lpstr>
      <vt:lpstr>Eliminação Regras – ε (exemplo 2)</vt:lpstr>
      <vt:lpstr>Eliminação Regras – ε (exemplo 2)</vt:lpstr>
      <vt:lpstr>Eliminação Regras – ε (exemplo 2)</vt:lpstr>
      <vt:lpstr>Eliminação Regras – ε (exemplo 2)</vt:lpstr>
      <vt:lpstr>Eliminação Regras – ε (exemplo 2)</vt:lpstr>
      <vt:lpstr>Eliminação Regras – ε (exemplo 2)</vt:lpstr>
      <vt:lpstr>Regra Unitária</vt:lpstr>
      <vt:lpstr>Regra Unitária em Cadeia</vt:lpstr>
      <vt:lpstr>Eliminação de Regras em cadeia (exemplo 1)</vt:lpstr>
      <vt:lpstr>Eliminação de Regras em cadeia (exemplo 1)</vt:lpstr>
      <vt:lpstr>Eliminação de Regras em cadeia (exemplo 1)</vt:lpstr>
      <vt:lpstr>Eliminação de Regras em cadeia (exemplo 2)</vt:lpstr>
      <vt:lpstr>Eliminação de Regras em cadeia (exemplo 2)</vt:lpstr>
      <vt:lpstr>Eliminação de Regras em cadeia (exemplo 2)</vt:lpstr>
      <vt:lpstr>Remoção de Símbolos Inúteis</vt:lpstr>
      <vt:lpstr>Remoção de Símbolos Inúteis</vt:lpstr>
      <vt:lpstr>Eliminação de Símbolos Inúteis (exemplo)</vt:lpstr>
      <vt:lpstr>Eliminação de Símbolos Inúteis (exemplo)</vt:lpstr>
      <vt:lpstr>Eliminação de Símbolos Inúteis (exemplo)</vt:lpstr>
      <vt:lpstr>Eliminação de Símbolos Inúteis (exemplo)</vt:lpstr>
      <vt:lpstr>Eliminação de Símbolos Inúteis (exemplo)</vt:lpstr>
      <vt:lpstr>Eliminação de Símbolos Inúteis (exemplo)</vt:lpstr>
      <vt:lpstr>Eliminação de Símbolos Inúteis (exemplo)</vt:lpstr>
      <vt:lpstr>Eliminação de Símbolos Inúteis (exemplo)</vt:lpstr>
      <vt:lpstr>Eliminação de Símbolos Inúteis (exemplo)</vt:lpstr>
      <vt:lpstr>Formas Normais</vt:lpstr>
      <vt:lpstr>Forma de Chomsky (exemplo)</vt:lpstr>
      <vt:lpstr>Forma de Chomsky (exemplo)</vt:lpstr>
      <vt:lpstr>Forma de Chomsky (exemplo)</vt:lpstr>
      <vt:lpstr>Forma de Chomsky (exemplo)</vt:lpstr>
      <vt:lpstr>Remoção da recursão a esquerda Direta</vt:lpstr>
      <vt:lpstr>Remoção da recursão a esquerda Direta (exemplo)</vt:lpstr>
      <vt:lpstr>Remoção da recursão a esquerda Direta (exemplo)</vt:lpstr>
      <vt:lpstr>Remoção da recursão a esquerda Direta (exemplo)</vt:lpstr>
      <vt:lpstr>Remoção da recursão a esquerda Direta (exemplo)</vt:lpstr>
      <vt:lpstr>Remoção da recursão a esquerda indireta (exemplo)</vt:lpstr>
      <vt:lpstr>Remoção da recursão a esquerda indireta (exemplo)</vt:lpstr>
      <vt:lpstr>Remoção da recursão a esquerda indireta (exemplo)</vt:lpstr>
      <vt:lpstr>Remoção da recursão a esquerda indireta (exemplo)</vt:lpstr>
      <vt:lpstr>Remoção da recursão a esquerda indireta (exemplo)</vt:lpstr>
      <vt:lpstr>Remoção da recursão a esquerda indireta (exemplo)</vt:lpstr>
      <vt:lpstr>Remoção da recursão a esquerda indireta (exemplo)</vt:lpstr>
      <vt:lpstr>Remoção da recursão a esquerda indireta (exemplo)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Particular</cp:lastModifiedBy>
  <cp:revision>55</cp:revision>
  <dcterms:created xsi:type="dcterms:W3CDTF">2010-10-18T22:04:02Z</dcterms:created>
  <dcterms:modified xsi:type="dcterms:W3CDTF">2013-03-28T01:18:40Z</dcterms:modified>
</cp:coreProperties>
</file>