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76" autoAdjust="0"/>
  </p:normalViewPr>
  <p:slideViewPr>
    <p:cSldViewPr snapToGrid="0">
      <p:cViewPr varScale="1">
        <p:scale>
          <a:sx n="99" d="100"/>
          <a:sy n="99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6814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6E2D-942B-42AF-B4AF-C1AC474AA11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68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936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921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5504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073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20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863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3154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088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24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4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15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00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16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090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84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89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444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61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00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50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74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DC9B-029D-4304-B5BF-6A638F85DCFD}" type="datetimeFigureOut">
              <a:rPr lang="pt-BR" smtClean="0"/>
              <a:t>25/11/2016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69550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00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DC9B-029D-4304-B5BF-6A638F85DCFD}" type="datetimeFigureOut">
              <a:rPr lang="pt-BR" smtClean="0"/>
              <a:t>25/11/2016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5540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90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36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17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DC9B-029D-4304-B5BF-6A638F85DCFD}" type="datetimeFigureOut">
              <a:rPr lang="pt-BR" smtClean="0"/>
              <a:t>25/11/2016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9684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10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0DC9B-029D-4304-B5BF-6A638F85DCFD}" type="datetimeFigureOut">
              <a:rPr lang="pt-BR" smtClean="0"/>
              <a:t>25/11/2016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22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802" y="944879"/>
            <a:ext cx="12004895" cy="2330981"/>
          </a:xfrm>
        </p:spPr>
        <p:txBody>
          <a:bodyPr>
            <a:normAutofit/>
          </a:bodyPr>
          <a:lstStyle/>
          <a:p>
            <a:pPr algn="ctr"/>
            <a:r>
              <a:rPr lang="pt-BR" smtClean="0"/>
              <a:t>PEG</a:t>
            </a:r>
            <a:br>
              <a:rPr lang="pt-BR" smtClean="0"/>
            </a:br>
            <a:r>
              <a:rPr lang="pt-BR" sz="4800" smtClean="0"/>
              <a:t>Parsing Expression Grammar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083" y="4608458"/>
            <a:ext cx="10058400" cy="210095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Professor: Dr. Carlos Henrique </a:t>
            </a:r>
            <a:r>
              <a:rPr lang="pt-BR" dirty="0" err="1" smtClean="0"/>
              <a:t>Quartucci</a:t>
            </a:r>
            <a:r>
              <a:rPr lang="pt-BR" dirty="0" smtClean="0"/>
              <a:t> </a:t>
            </a:r>
            <a:r>
              <a:rPr lang="pt-BR" dirty="0" err="1" smtClean="0"/>
              <a:t>Forster</a:t>
            </a:r>
            <a:endParaRPr lang="pt-BR" dirty="0" smtClean="0"/>
          </a:p>
          <a:p>
            <a:pPr algn="ctr"/>
            <a:r>
              <a:rPr lang="pt-BR" dirty="0" smtClean="0"/>
              <a:t>Aluno: Marcos Flávio Pinheiro</a:t>
            </a:r>
          </a:p>
          <a:p>
            <a:pPr algn="ctr"/>
            <a:r>
              <a:rPr lang="pt-BR" dirty="0" smtClean="0"/>
              <a:t>Aluno: Rômulo Rodrigues</a:t>
            </a:r>
          </a:p>
          <a:p>
            <a:pPr algn="ctr"/>
            <a:r>
              <a:rPr lang="pt-BR" dirty="0" smtClean="0"/>
              <a:t>Aluno: </a:t>
            </a:r>
            <a:r>
              <a:rPr lang="pt-BR" dirty="0" err="1" smtClean="0"/>
              <a:t>Wakim</a:t>
            </a:r>
            <a:r>
              <a:rPr lang="pt-BR" dirty="0" smtClean="0"/>
              <a:t> </a:t>
            </a:r>
            <a:r>
              <a:rPr lang="pt-BR" dirty="0" err="1" smtClean="0"/>
              <a:t>Boulos</a:t>
            </a:r>
            <a:r>
              <a:rPr lang="pt-BR" dirty="0" smtClean="0"/>
              <a:t> </a:t>
            </a:r>
            <a:r>
              <a:rPr lang="pt-BR" dirty="0" err="1" smtClean="0"/>
              <a:t>Saba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DEC-258F-464E-93FC-87538E9D907A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53" y="115097"/>
            <a:ext cx="1674791" cy="64131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947615" y="3651750"/>
            <a:ext cx="6363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/>
              <a:t>CT-200 - Fundamentos </a:t>
            </a:r>
            <a:r>
              <a:rPr lang="pt-BR" sz="1800" dirty="0"/>
              <a:t>de </a:t>
            </a:r>
            <a:r>
              <a:rPr lang="pt-BR" sz="1800" dirty="0" err="1"/>
              <a:t>Autômata</a:t>
            </a:r>
            <a:r>
              <a:rPr lang="pt-BR" sz="1800" dirty="0"/>
              <a:t> e Linguagens Formais</a:t>
            </a:r>
          </a:p>
        </p:txBody>
      </p:sp>
    </p:spTree>
    <p:extLst>
      <p:ext uri="{BB962C8B-B14F-4D97-AF65-F5344CB8AC3E}">
        <p14:creationId xmlns:p14="http://schemas.microsoft.com/office/powerpoint/2010/main" val="19540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1007838" y="176817"/>
            <a:ext cx="9697900" cy="455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Exemplo do algoritmo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44623"/>
            <a:ext cx="827582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361" cy="48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7339" y="2303814"/>
            <a:ext cx="7438899" cy="231373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/>
          <p:nvPr/>
        </p:nvSpPr>
        <p:spPr>
          <a:xfrm>
            <a:off x="854041" y="1126420"/>
            <a:ext cx="1688051" cy="531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flat" cmpd="sng">
            <a:solidFill>
              <a:srgbClr val="A65F0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Maker</a:t>
            </a:r>
          </a:p>
        </p:txBody>
      </p:sp>
      <p:sp>
        <p:nvSpPr>
          <p:cNvPr id="306" name="Shape 306"/>
          <p:cNvSpPr/>
          <p:nvPr/>
        </p:nvSpPr>
        <p:spPr>
          <a:xfrm>
            <a:off x="3175000" y="2303814"/>
            <a:ext cx="368299" cy="502885"/>
          </a:xfrm>
          <a:prstGeom prst="ellipse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2269341" y="3222335"/>
            <a:ext cx="1811318" cy="447963"/>
          </a:xfrm>
          <a:prstGeom prst="ellipse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Shape 308"/>
          <p:cNvCxnSpPr>
            <a:stCxn id="305" idx="2"/>
            <a:endCxn id="306" idx="1"/>
          </p:cNvCxnSpPr>
          <p:nvPr/>
        </p:nvCxnSpPr>
        <p:spPr>
          <a:xfrm>
            <a:off x="1698067" y="1657767"/>
            <a:ext cx="1530900" cy="7197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09" name="Shape 309"/>
          <p:cNvCxnSpPr>
            <a:stCxn id="305" idx="2"/>
          </p:cNvCxnSpPr>
          <p:nvPr/>
        </p:nvCxnSpPr>
        <p:spPr>
          <a:xfrm>
            <a:off x="1698067" y="1657767"/>
            <a:ext cx="659400" cy="17316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1007838" y="176817"/>
            <a:ext cx="9697800" cy="45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Exemplo do algoritmo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44624"/>
            <a:ext cx="827700" cy="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500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7339" y="2303814"/>
            <a:ext cx="7438800" cy="23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/>
          <p:nvPr/>
        </p:nvSpPr>
        <p:spPr>
          <a:xfrm>
            <a:off x="4637324" y="1278775"/>
            <a:ext cx="1902600" cy="531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5875" cap="flat" cmpd="sng">
            <a:solidFill>
              <a:srgbClr val="A65F0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Elements</a:t>
            </a:r>
          </a:p>
        </p:txBody>
      </p:sp>
      <p:grpSp>
        <p:nvGrpSpPr>
          <p:cNvPr id="320" name="Shape 320"/>
          <p:cNvGrpSpPr/>
          <p:nvPr/>
        </p:nvGrpSpPr>
        <p:grpSpPr>
          <a:xfrm>
            <a:off x="3488349" y="1810075"/>
            <a:ext cx="2100275" cy="996575"/>
            <a:chOff x="3488349" y="1810075"/>
            <a:chExt cx="2100275" cy="996575"/>
          </a:xfrm>
        </p:grpSpPr>
        <p:sp>
          <p:nvSpPr>
            <p:cNvPr id="321" name="Shape 321"/>
            <p:cNvSpPr/>
            <p:nvPr/>
          </p:nvSpPr>
          <p:spPr>
            <a:xfrm>
              <a:off x="3488349" y="2303850"/>
              <a:ext cx="423300" cy="502800"/>
            </a:xfrm>
            <a:prstGeom prst="ellipse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2" name="Shape 322"/>
            <p:cNvCxnSpPr>
              <a:stCxn id="319" idx="2"/>
              <a:endCxn id="321" idx="7"/>
            </p:cNvCxnSpPr>
            <p:nvPr/>
          </p:nvCxnSpPr>
          <p:spPr>
            <a:xfrm flipH="1">
              <a:off x="3849524" y="1810075"/>
              <a:ext cx="1739100" cy="5673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323" name="Shape 323"/>
          <p:cNvGrpSpPr/>
          <p:nvPr/>
        </p:nvGrpSpPr>
        <p:grpSpPr>
          <a:xfrm>
            <a:off x="2269300" y="1810075"/>
            <a:ext cx="3319324" cy="1489075"/>
            <a:chOff x="2269300" y="1810075"/>
            <a:chExt cx="3319324" cy="1489075"/>
          </a:xfrm>
        </p:grpSpPr>
        <p:sp>
          <p:nvSpPr>
            <p:cNvPr id="324" name="Shape 324"/>
            <p:cNvSpPr/>
            <p:nvPr/>
          </p:nvSpPr>
          <p:spPr>
            <a:xfrm>
              <a:off x="2269300" y="2767850"/>
              <a:ext cx="2691300" cy="531300"/>
            </a:xfrm>
            <a:prstGeom prst="ellipse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5" name="Shape 325"/>
            <p:cNvCxnSpPr>
              <a:stCxn id="319" idx="2"/>
              <a:endCxn id="324" idx="7"/>
            </p:cNvCxnSpPr>
            <p:nvPr/>
          </p:nvCxnSpPr>
          <p:spPr>
            <a:xfrm flipH="1">
              <a:off x="4566524" y="1810075"/>
              <a:ext cx="1022100" cy="10356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1007838" y="176817"/>
            <a:ext cx="9697800" cy="45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Exemplo do algoritmo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44624"/>
            <a:ext cx="827700" cy="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500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7339" y="2303814"/>
            <a:ext cx="7438800" cy="231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" name="Shape 335"/>
          <p:cNvGrpSpPr/>
          <p:nvPr/>
        </p:nvGrpSpPr>
        <p:grpSpPr>
          <a:xfrm>
            <a:off x="3870713" y="1134525"/>
            <a:ext cx="4103286" cy="1672139"/>
            <a:chOff x="3870713" y="1134525"/>
            <a:chExt cx="4103286" cy="1672139"/>
          </a:xfrm>
        </p:grpSpPr>
        <p:sp>
          <p:nvSpPr>
            <p:cNvPr id="336" name="Shape 336"/>
            <p:cNvSpPr/>
            <p:nvPr/>
          </p:nvSpPr>
          <p:spPr>
            <a:xfrm>
              <a:off x="3870713" y="2303864"/>
              <a:ext cx="368400" cy="502800"/>
            </a:xfrm>
            <a:prstGeom prst="ellipse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7" name="Shape 337"/>
            <p:cNvCxnSpPr/>
            <p:nvPr/>
          </p:nvCxnSpPr>
          <p:spPr>
            <a:xfrm flipH="1">
              <a:off x="4218000" y="1134525"/>
              <a:ext cx="3756000" cy="12291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338" name="Shape 338"/>
          <p:cNvGrpSpPr/>
          <p:nvPr/>
        </p:nvGrpSpPr>
        <p:grpSpPr>
          <a:xfrm>
            <a:off x="2137341" y="1403150"/>
            <a:ext cx="6787958" cy="2685248"/>
            <a:chOff x="2137341" y="1403150"/>
            <a:chExt cx="6787958" cy="2685248"/>
          </a:xfrm>
        </p:grpSpPr>
        <p:sp>
          <p:nvSpPr>
            <p:cNvPr id="339" name="Shape 339"/>
            <p:cNvSpPr/>
            <p:nvPr/>
          </p:nvSpPr>
          <p:spPr>
            <a:xfrm>
              <a:off x="2137341" y="3640498"/>
              <a:ext cx="1811399" cy="447900"/>
            </a:xfrm>
            <a:prstGeom prst="ellipse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0" name="Shape 340"/>
            <p:cNvCxnSpPr>
              <a:stCxn id="341" idx="2"/>
              <a:endCxn id="339" idx="6"/>
            </p:cNvCxnSpPr>
            <p:nvPr/>
          </p:nvCxnSpPr>
          <p:spPr>
            <a:xfrm flipH="1">
              <a:off x="3948599" y="1403150"/>
              <a:ext cx="4976700" cy="24612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341" name="Shape 341"/>
          <p:cNvSpPr/>
          <p:nvPr/>
        </p:nvSpPr>
        <p:spPr>
          <a:xfrm>
            <a:off x="7973999" y="871850"/>
            <a:ext cx="1902600" cy="531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5875" cap="flat" cmpd="sng">
            <a:solidFill>
              <a:srgbClr val="A65F0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Maker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1007838" y="176817"/>
            <a:ext cx="9697800" cy="45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Exemplo do algoritmo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44624"/>
            <a:ext cx="827700" cy="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500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7339" y="2303814"/>
            <a:ext cx="7438800" cy="23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Shape 351"/>
          <p:cNvCxnSpPr/>
          <p:nvPr/>
        </p:nvCxnSpPr>
        <p:spPr>
          <a:xfrm>
            <a:off x="1362975" y="3033500"/>
            <a:ext cx="3351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352" name="Shape 352"/>
          <p:cNvGrpSpPr/>
          <p:nvPr/>
        </p:nvGrpSpPr>
        <p:grpSpPr>
          <a:xfrm>
            <a:off x="3225024" y="1804700"/>
            <a:ext cx="4150800" cy="1480200"/>
            <a:chOff x="3225024" y="1804700"/>
            <a:chExt cx="4150800" cy="1480200"/>
          </a:xfrm>
        </p:grpSpPr>
        <p:sp>
          <p:nvSpPr>
            <p:cNvPr id="353" name="Shape 353"/>
            <p:cNvSpPr/>
            <p:nvPr/>
          </p:nvSpPr>
          <p:spPr>
            <a:xfrm>
              <a:off x="3225024" y="2782100"/>
              <a:ext cx="421200" cy="502800"/>
            </a:xfrm>
            <a:prstGeom prst="ellipse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4" name="Shape 354"/>
            <p:cNvCxnSpPr>
              <a:endCxn id="353" idx="0"/>
            </p:cNvCxnSpPr>
            <p:nvPr/>
          </p:nvCxnSpPr>
          <p:spPr>
            <a:xfrm flipH="1">
              <a:off x="3435624" y="1804700"/>
              <a:ext cx="3940200" cy="9774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355" name="Shape 355"/>
          <p:cNvSpPr/>
          <p:nvPr/>
        </p:nvSpPr>
        <p:spPr>
          <a:xfrm>
            <a:off x="6979975" y="1278775"/>
            <a:ext cx="4508700" cy="531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5875" cap="flat" cmpd="sng">
            <a:solidFill>
              <a:srgbClr val="A65F0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if an end marker does not start here... </a:t>
            </a:r>
          </a:p>
        </p:txBody>
      </p:sp>
      <p:grpSp>
        <p:nvGrpSpPr>
          <p:cNvPr id="356" name="Shape 356"/>
          <p:cNvGrpSpPr/>
          <p:nvPr/>
        </p:nvGrpSpPr>
        <p:grpSpPr>
          <a:xfrm>
            <a:off x="3712248" y="2115950"/>
            <a:ext cx="3965101" cy="1144375"/>
            <a:chOff x="3712248" y="2115950"/>
            <a:chExt cx="3965101" cy="1144375"/>
          </a:xfrm>
        </p:grpSpPr>
        <p:sp>
          <p:nvSpPr>
            <p:cNvPr id="357" name="Shape 357"/>
            <p:cNvSpPr/>
            <p:nvPr/>
          </p:nvSpPr>
          <p:spPr>
            <a:xfrm>
              <a:off x="3712248" y="2757525"/>
              <a:ext cx="1022100" cy="502800"/>
            </a:xfrm>
            <a:prstGeom prst="ellipse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8" name="Shape 358"/>
            <p:cNvCxnSpPr/>
            <p:nvPr/>
          </p:nvCxnSpPr>
          <p:spPr>
            <a:xfrm flipH="1">
              <a:off x="4734350" y="2115950"/>
              <a:ext cx="2943000" cy="9180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359" name="Shape 359"/>
          <p:cNvSpPr/>
          <p:nvPr/>
        </p:nvSpPr>
        <p:spPr>
          <a:xfrm>
            <a:off x="7677350" y="1933875"/>
            <a:ext cx="4508700" cy="531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5875" cap="flat" cmpd="sng">
            <a:solidFill>
              <a:srgbClr val="A65F0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 a nested comment, or </a:t>
            </a:r>
            <a:r>
              <a:rPr lang="pt-B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 any single character.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1007838" y="176817"/>
            <a:ext cx="9697800" cy="45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Exemplo do algoritmo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44624"/>
            <a:ext cx="827700" cy="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500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7339" y="2303814"/>
            <a:ext cx="7438800" cy="23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Shape 369"/>
          <p:cNvCxnSpPr/>
          <p:nvPr/>
        </p:nvCxnSpPr>
        <p:spPr>
          <a:xfrm>
            <a:off x="1362975" y="3033500"/>
            <a:ext cx="3351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1007838" y="176817"/>
            <a:ext cx="9697900" cy="455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Implementações</a:t>
            </a: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44623"/>
            <a:ext cx="827582" cy="3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/>
        </p:nvSpPr>
        <p:spPr>
          <a:xfrm>
            <a:off x="1477625" y="904974"/>
            <a:ext cx="9542400" cy="51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PEG.js - um gerador simples de 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parsers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para o 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Javascript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capaz de produzir analisadores rápidos com relatórios de erro excelentes. Pode-se usá-lo para processar dados complexos, linguagens de máquina e construir transformadores, interpretadores, compiladores e outras ferramentas.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pyPEG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PyPEG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é um framework de interpretador e analisador simples para Python versões 2.7 e 3.x baseado em 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Expression 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Grammars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PEGs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91440" lvl="0" indent="-91440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PEGTL (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Expression 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Library) - É uma biblioteca escrita em C++11 para criação de analisadores sintáticos baseados em PEG.</a:t>
            </a:r>
          </a:p>
          <a:p>
            <a:pPr marL="91440" lvl="0" indent="-91440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PEGL - É uma biblioteca compatível com a linguagem Lua baseado em 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PEGs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91440" lvl="0" indent="-91440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Parboiled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- É uma biblioteca open-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source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que permite definir analisadores PEG diretamente em códigos JAVA.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361" cy="48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1007838" y="176817"/>
            <a:ext cx="9697900" cy="455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Pontos relevantes - conclusão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44623"/>
            <a:ext cx="827582" cy="3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1477625" y="1438374"/>
            <a:ext cx="9542400" cy="457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substituição de modelos baseados em 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chomsky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como CFG e RE, por PEG apresenta vantagens em situações onde ambiguidade deve ser evitada.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9144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 uso de PEG permite expressar qualquer linguagem livre de contexto determinística e qualquer linguagem regular.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Implementações baseadas em PEG são ferramentas poderosas que permitem realizar </a:t>
            </a:r>
            <a:r>
              <a:rPr lang="pt-BR" sz="2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</a:t>
            </a: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em tempo linear.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Atualmente existem bibliotecas de uso geral baseadas em PEG para diferentes linguagens de programação.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F3F3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361" cy="48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1007838" y="176817"/>
            <a:ext cx="9697900" cy="455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Referencias bibliograficas</a:t>
            </a: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44623"/>
            <a:ext cx="827582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361" cy="48736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/>
          <p:nvPr/>
        </p:nvSpPr>
        <p:spPr>
          <a:xfrm>
            <a:off x="492625" y="743700"/>
            <a:ext cx="11356500" cy="546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[1] FORD, B.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Expression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Grammars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Recognition-Based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Syntatic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Foundation.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Principles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Programming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Languages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(POPL)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p.111-122,2004.</a:t>
            </a:r>
          </a:p>
          <a:p>
            <a:pPr lvl="0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[2] FORD, B.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Packrat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lazy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linear time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in: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Proceedings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Seventh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ACM SIGPLAN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Conference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Functional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ming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ACM New York, NY, USA, 2002, pp. 36–47.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[3] DEJANOVIĆ, I.; MILOSAVLJEVIĆ, G.; VADERNA, R.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Arpeggio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PEG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parser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for Python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Knowledge-Based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Systems, v. 95, p. 71–74, 2016.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Elsevier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B.V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[4] BAMBANG PURNOMOSIDI, D. P.; NUGROHO, L. E.; SANTOSA, P. I.; WIDYAWAN. 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declarative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query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speech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act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for web systems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Proceedings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2015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Conference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Data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Software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Engineering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ICODSE 2015, p. 60–65, 2016.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[5] VIEIRA, L.; OLIVEIRA, V.; IORIO, D.; BIGONHA, R. S. 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Mixed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Approach for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Extensible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Parsers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, p. 1–15, 2014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[6] MEDEIROS, S.; MASCARENHAS, F.; IERUSALIMSCHY, R.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regexes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expression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grammars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Science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Computer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Programming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v. 93,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Part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A, p. 3–18, 2014.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Elsevier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B.V.</a:t>
            </a:r>
          </a:p>
          <a:p>
            <a:pPr lvl="0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[7] PEG.js –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Parser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Generator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JavaScript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Disponível em: &lt;http://pegjs.org/&gt; . Acesso em 24/11/2016 </a:t>
            </a:r>
          </a:p>
          <a:p>
            <a:pPr lvl="0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[8]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pyPEG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PEG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Parser-Interpreter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in Python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Disponível em: &lt;https://fdik.org/pyPEG/&gt; . Acesso em 24/11/2016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[9] PEGTL -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Expression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Library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Disponível em: &lt;https://github.com/ColinH/PEGTL&gt; . Acesso em 24/11/2016 </a:t>
            </a:r>
          </a:p>
          <a:p>
            <a:pPr lvl="0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[10] PEGL -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Expression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Grammars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For Lua,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version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1.0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Disponível em: &lt;http://www.inf.puc-rio.br/~roberto/lpeg/&gt; . Acesso em 24/11/2016 </a:t>
            </a:r>
          </a:p>
          <a:p>
            <a:pPr lvl="0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[11] </a:t>
            </a:r>
            <a:r>
              <a:rPr lang="pt-BR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Parboiled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Parboiled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Disponível em: &lt;https://github.com/sirthias/parboiled/wiki/parboiled-for-Java&gt; . Acesso em 24/11/2016 </a:t>
            </a:r>
          </a:p>
          <a:p>
            <a:pPr lvl="0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</a:pP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[12] KURAMITSU, K. 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XML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Schema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Validation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</a:t>
            </a:r>
            <a:r>
              <a:rPr lang="pt-BR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Expression </a:t>
            </a:r>
            <a:r>
              <a:rPr lang="pt-BR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Grammars</a:t>
            </a:r>
            <a:r>
              <a:rPr lang="pt-BR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Disponível em: &lt;https://peerj.com/preprints/1503.pdf&gt;.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0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t-BR"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44624"/>
            <a:ext cx="827700" cy="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500" cy="4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/>
          <p:nvPr/>
        </p:nvSpPr>
        <p:spPr>
          <a:xfrm>
            <a:off x="1375975" y="538528"/>
            <a:ext cx="9771300" cy="564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Histórico e </a:t>
            </a: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Revisão</a:t>
            </a:r>
          </a:p>
          <a:p>
            <a:pPr lvl="0" indent="127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Problemas</a:t>
            </a:r>
          </a:p>
          <a:p>
            <a:pPr marL="0" marR="0" lvl="0" indent="12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que é PEG?</a:t>
            </a:r>
          </a:p>
          <a:p>
            <a:pPr lvl="0" indent="127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Características</a:t>
            </a:r>
          </a:p>
          <a:p>
            <a:pPr marL="0" marR="0" lvl="0" indent="12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Definição Formal</a:t>
            </a:r>
          </a:p>
          <a:p>
            <a:pPr lvl="0" indent="127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Operadores</a:t>
            </a:r>
          </a:p>
          <a:p>
            <a:pPr marL="0" marR="0" lvl="0" indent="12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Exemplo do Algoritmo</a:t>
            </a:r>
          </a:p>
          <a:p>
            <a:pPr marL="0" marR="0" lvl="0" indent="12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mplementações</a:t>
            </a:r>
          </a:p>
          <a:p>
            <a:pPr lvl="0" indent="127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Conclusão</a:t>
            </a:r>
          </a:p>
          <a:p>
            <a:pPr marL="0" marR="0" lvl="0" indent="12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 bibliográfica</a:t>
            </a:r>
          </a:p>
          <a:p>
            <a:pPr lvl="0" indent="127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Demonstração utilizando PEG.js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44623"/>
            <a:ext cx="827582" cy="3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1531649" y="1504425"/>
            <a:ext cx="9542309" cy="33736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pt-BR" sz="4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</a:p>
        </p:txBody>
      </p:sp>
      <p:pic>
        <p:nvPicPr>
          <p:cNvPr id="412" name="Shape 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361" cy="48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t-BR"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1007838" y="176817"/>
            <a:ext cx="9697900" cy="455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Sumário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44623"/>
            <a:ext cx="827582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361" cy="48736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1375975" y="538528"/>
            <a:ext cx="9771300" cy="564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Histórico e </a:t>
            </a: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Revisão</a:t>
            </a:r>
          </a:p>
          <a:p>
            <a:pPr lvl="0" indent="127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Problemas</a:t>
            </a:r>
          </a:p>
          <a:p>
            <a:pPr marL="0" marR="0" lvl="0" indent="12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que é PEG?</a:t>
            </a:r>
          </a:p>
          <a:p>
            <a:pPr lvl="0" indent="127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Características</a:t>
            </a:r>
          </a:p>
          <a:p>
            <a:pPr marL="0" marR="0" lvl="0" indent="12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Definição Formal</a:t>
            </a:r>
          </a:p>
          <a:p>
            <a:pPr lvl="0" indent="127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Operadores</a:t>
            </a:r>
          </a:p>
          <a:p>
            <a:pPr marL="0" marR="0" lvl="0" indent="12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Exemplo do Algoritmo</a:t>
            </a:r>
          </a:p>
          <a:p>
            <a:pPr marL="0" marR="0" lvl="0" indent="12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mplementações</a:t>
            </a:r>
          </a:p>
          <a:p>
            <a:pPr lvl="0" indent="127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Conclusão</a:t>
            </a:r>
          </a:p>
          <a:p>
            <a:pPr marL="0" marR="0" lvl="0" indent="12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 bibliográfica</a:t>
            </a:r>
          </a:p>
          <a:p>
            <a:pPr lvl="0" indent="127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pt-BR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Demonstração utilizando PEG.js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t-BR"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1007838" y="176817"/>
            <a:ext cx="9697900" cy="455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Histórico </a:t>
            </a: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E REVISÃO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44623"/>
            <a:ext cx="827582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361" cy="48736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1296550" y="2002214"/>
            <a:ext cx="9409200" cy="69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parser é um componente de software que produz uma estrutura de dados a partir de uma entrada (normalmente textual).</a:t>
            </a:r>
          </a:p>
        </p:txBody>
      </p:sp>
      <p:grpSp>
        <p:nvGrpSpPr>
          <p:cNvPr id="121" name="Shape 121"/>
          <p:cNvGrpSpPr/>
          <p:nvPr/>
        </p:nvGrpSpPr>
        <p:grpSpPr>
          <a:xfrm>
            <a:off x="705062" y="2945000"/>
            <a:ext cx="11086675" cy="2928125"/>
            <a:chOff x="863075" y="2596725"/>
            <a:chExt cx="11086675" cy="2928125"/>
          </a:xfrm>
        </p:grpSpPr>
        <p:sp>
          <p:nvSpPr>
            <p:cNvPr id="122" name="Shape 122"/>
            <p:cNvSpPr/>
            <p:nvPr/>
          </p:nvSpPr>
          <p:spPr>
            <a:xfrm>
              <a:off x="4854350" y="2596725"/>
              <a:ext cx="20049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pt-BR" b="1"/>
                <a:t>Parsers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2251000" y="3340850"/>
              <a:ext cx="20049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Top Down Parsers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TDPs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7637200" y="3340850"/>
              <a:ext cx="20049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Bottom UP Parsers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SRs (Shift Reduce)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863075" y="4173950"/>
              <a:ext cx="20049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TDPs with full backtracking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3447050" y="4173950"/>
              <a:ext cx="20049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TDPs without backtracking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2382500" y="5007037"/>
              <a:ext cx="20049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Recursive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Descent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4710575" y="5007050"/>
              <a:ext cx="20049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Non Recursive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Descent (LL(1))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6369750" y="4173950"/>
              <a:ext cx="20049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Operator Precedence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Parser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8951800" y="4173950"/>
              <a:ext cx="20049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LR Parsers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8070900" y="5037350"/>
              <a:ext cx="7578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LR(o)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9060450" y="5037350"/>
              <a:ext cx="7578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SLR(1)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10061537" y="5037350"/>
              <a:ext cx="8949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LALR(1)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11191950" y="5037350"/>
              <a:ext cx="757800" cy="487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b="1"/>
                <a:t>LR(1)</a:t>
              </a:r>
            </a:p>
          </p:txBody>
        </p:sp>
        <p:cxnSp>
          <p:nvCxnSpPr>
            <p:cNvPr id="135" name="Shape 135"/>
            <p:cNvCxnSpPr>
              <a:stCxn id="123" idx="0"/>
            </p:cNvCxnSpPr>
            <p:nvPr/>
          </p:nvCxnSpPr>
          <p:spPr>
            <a:xfrm>
              <a:off x="3253450" y="3340850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6" name="Shape 136"/>
            <p:cNvCxnSpPr>
              <a:stCxn id="123" idx="0"/>
            </p:cNvCxnSpPr>
            <p:nvPr/>
          </p:nvCxnSpPr>
          <p:spPr>
            <a:xfrm rot="10800000" flipH="1">
              <a:off x="3253450" y="3171650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7" name="Shape 137"/>
            <p:cNvCxnSpPr/>
            <p:nvPr/>
          </p:nvCxnSpPr>
          <p:spPr>
            <a:xfrm>
              <a:off x="3243475" y="3171675"/>
              <a:ext cx="5394900" cy="120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" name="Shape 138"/>
            <p:cNvCxnSpPr>
              <a:stCxn id="124" idx="0"/>
            </p:cNvCxnSpPr>
            <p:nvPr/>
          </p:nvCxnSpPr>
          <p:spPr>
            <a:xfrm rot="10800000">
              <a:off x="8635450" y="3174650"/>
              <a:ext cx="4200" cy="166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9" name="Shape 139"/>
            <p:cNvCxnSpPr>
              <a:stCxn id="122" idx="2"/>
            </p:cNvCxnSpPr>
            <p:nvPr/>
          </p:nvCxnSpPr>
          <p:spPr>
            <a:xfrm>
              <a:off x="5856800" y="3084225"/>
              <a:ext cx="1800" cy="846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0" name="Shape 140"/>
            <p:cNvCxnSpPr/>
            <p:nvPr/>
          </p:nvCxnSpPr>
          <p:spPr>
            <a:xfrm rot="10800000" flipH="1">
              <a:off x="1864475" y="4004750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1" name="Shape 141"/>
            <p:cNvCxnSpPr/>
            <p:nvPr/>
          </p:nvCxnSpPr>
          <p:spPr>
            <a:xfrm rot="10800000" flipH="1">
              <a:off x="4448450" y="4004750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2" name="Shape 142"/>
            <p:cNvCxnSpPr/>
            <p:nvPr/>
          </p:nvCxnSpPr>
          <p:spPr>
            <a:xfrm>
              <a:off x="1864475" y="4004750"/>
              <a:ext cx="2590800" cy="1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3" name="Shape 143"/>
            <p:cNvCxnSpPr/>
            <p:nvPr/>
          </p:nvCxnSpPr>
          <p:spPr>
            <a:xfrm rot="10800000" flipH="1">
              <a:off x="3252400" y="3831950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4" name="Shape 144"/>
            <p:cNvCxnSpPr/>
            <p:nvPr/>
          </p:nvCxnSpPr>
          <p:spPr>
            <a:xfrm rot="10800000" flipH="1">
              <a:off x="3180825" y="4843250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5" name="Shape 145"/>
            <p:cNvCxnSpPr/>
            <p:nvPr/>
          </p:nvCxnSpPr>
          <p:spPr>
            <a:xfrm rot="10800000" flipH="1">
              <a:off x="5764800" y="4843250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6" name="Shape 146"/>
            <p:cNvCxnSpPr/>
            <p:nvPr/>
          </p:nvCxnSpPr>
          <p:spPr>
            <a:xfrm>
              <a:off x="3180825" y="4843250"/>
              <a:ext cx="2590800" cy="1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7" name="Shape 147"/>
            <p:cNvCxnSpPr/>
            <p:nvPr/>
          </p:nvCxnSpPr>
          <p:spPr>
            <a:xfrm rot="10800000" flipH="1">
              <a:off x="4568750" y="4670450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148" name="Shape 148"/>
            <p:cNvGrpSpPr/>
            <p:nvPr/>
          </p:nvGrpSpPr>
          <p:grpSpPr>
            <a:xfrm>
              <a:off x="7248400" y="3834650"/>
              <a:ext cx="2590800" cy="342000"/>
              <a:chOff x="1316525" y="3789650"/>
              <a:chExt cx="2590800" cy="342000"/>
            </a:xfrm>
          </p:grpSpPr>
          <p:cxnSp>
            <p:nvCxnSpPr>
              <p:cNvPr id="149" name="Shape 149"/>
              <p:cNvCxnSpPr/>
              <p:nvPr/>
            </p:nvCxnSpPr>
            <p:spPr>
              <a:xfrm rot="10800000" flipH="1">
                <a:off x="1316525" y="3962450"/>
                <a:ext cx="2100" cy="169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0" name="Shape 150"/>
              <p:cNvCxnSpPr/>
              <p:nvPr/>
            </p:nvCxnSpPr>
            <p:spPr>
              <a:xfrm rot="10800000" flipH="1">
                <a:off x="3900500" y="3962450"/>
                <a:ext cx="2100" cy="169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1" name="Shape 151"/>
              <p:cNvCxnSpPr/>
              <p:nvPr/>
            </p:nvCxnSpPr>
            <p:spPr>
              <a:xfrm>
                <a:off x="1316525" y="3962450"/>
                <a:ext cx="2590800" cy="18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2" name="Shape 152"/>
              <p:cNvCxnSpPr/>
              <p:nvPr/>
            </p:nvCxnSpPr>
            <p:spPr>
              <a:xfrm rot="10800000" flipH="1">
                <a:off x="2704450" y="3789650"/>
                <a:ext cx="2100" cy="169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53" name="Shape 153"/>
            <p:cNvCxnSpPr/>
            <p:nvPr/>
          </p:nvCxnSpPr>
          <p:spPr>
            <a:xfrm rot="10800000" flipH="1">
              <a:off x="8462012" y="4851200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4" name="Shape 154"/>
            <p:cNvCxnSpPr/>
            <p:nvPr/>
          </p:nvCxnSpPr>
          <p:spPr>
            <a:xfrm rot="10800000" flipH="1">
              <a:off x="11577600" y="4860575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5" name="Shape 155"/>
            <p:cNvCxnSpPr/>
            <p:nvPr/>
          </p:nvCxnSpPr>
          <p:spPr>
            <a:xfrm>
              <a:off x="8468775" y="4854975"/>
              <a:ext cx="3111600" cy="30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" name="Shape 156"/>
            <p:cNvCxnSpPr/>
            <p:nvPr/>
          </p:nvCxnSpPr>
          <p:spPr>
            <a:xfrm rot="10800000" flipH="1">
              <a:off x="9963175" y="4678400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" name="Shape 157"/>
            <p:cNvCxnSpPr/>
            <p:nvPr/>
          </p:nvCxnSpPr>
          <p:spPr>
            <a:xfrm rot="10800000" flipH="1">
              <a:off x="9438287" y="4860575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8" name="Shape 158"/>
            <p:cNvCxnSpPr/>
            <p:nvPr/>
          </p:nvCxnSpPr>
          <p:spPr>
            <a:xfrm rot="10800000" flipH="1">
              <a:off x="10507937" y="4851200"/>
              <a:ext cx="2100" cy="169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59" name="Shape 159"/>
          <p:cNvSpPr txBox="1"/>
          <p:nvPr/>
        </p:nvSpPr>
        <p:spPr>
          <a:xfrm>
            <a:off x="4567575" y="3984725"/>
            <a:ext cx="921600" cy="6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LR = no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ND = no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658875" y="2844525"/>
            <a:ext cx="1047600" cy="5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AMB = no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391400" y="817747"/>
            <a:ext cx="10351800" cy="53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das formas tradicionais de se definir a sintaxe de uma linguagem de programação é o Chomsky's generative system of grammars (Gramáticas Livres de Contexto e Expressões Regulares).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1391400" y="1539400"/>
            <a:ext cx="5405400" cy="31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Compiladores: Léxico, Sintático, Semântico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 lang="pt-BR"/>
          </a:p>
        </p:txBody>
      </p:sp>
      <p:sp>
        <p:nvSpPr>
          <p:cNvPr id="169" name="Shape 169"/>
          <p:cNvSpPr txBox="1"/>
          <p:nvPr/>
        </p:nvSpPr>
        <p:spPr>
          <a:xfrm>
            <a:off x="1007838" y="176817"/>
            <a:ext cx="9697800" cy="45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PROBLEMAS</a:t>
            </a:r>
            <a:r>
              <a:rPr lang="pt-BR" sz="296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 </a:t>
            </a:r>
          </a:p>
        </p:txBody>
      </p:sp>
      <p:sp>
        <p:nvSpPr>
          <p:cNvPr id="170" name="Shape 170"/>
          <p:cNvSpPr/>
          <p:nvPr/>
        </p:nvSpPr>
        <p:spPr>
          <a:xfrm>
            <a:off x="751600" y="850202"/>
            <a:ext cx="9409200" cy="69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Sistema de Chomsky originalmente concebido para descrever Linguagens Naturais, neste caso a  definição de ambiguidade é uma funcionalidade desejada</a:t>
            </a: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824600" y="2355275"/>
            <a:ext cx="6486900" cy="11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b="1"/>
              <a:t>Exemplo de Ambiguidade: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b="1"/>
              <a:t>Considerando a gramática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b="1"/>
              <a:t>P2 = { E -&gt; E + E | E * E | [E] | x }, verificar a palavra x+x*x:</a:t>
            </a:r>
          </a:p>
        </p:txBody>
      </p:sp>
      <p:grpSp>
        <p:nvGrpSpPr>
          <p:cNvPr id="172" name="Shape 172"/>
          <p:cNvGrpSpPr/>
          <p:nvPr/>
        </p:nvGrpSpPr>
        <p:grpSpPr>
          <a:xfrm>
            <a:off x="1227250" y="4051475"/>
            <a:ext cx="1346200" cy="744975"/>
            <a:chOff x="1227250" y="4051475"/>
            <a:chExt cx="1346200" cy="744975"/>
          </a:xfrm>
        </p:grpSpPr>
        <p:cxnSp>
          <p:nvCxnSpPr>
            <p:cNvPr id="173" name="Shape 173"/>
            <p:cNvCxnSpPr/>
            <p:nvPr/>
          </p:nvCxnSpPr>
          <p:spPr>
            <a:xfrm flipH="1">
              <a:off x="1458225" y="4054425"/>
              <a:ext cx="383700" cy="410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74" name="Shape 174"/>
            <p:cNvCxnSpPr/>
            <p:nvPr/>
          </p:nvCxnSpPr>
          <p:spPr>
            <a:xfrm>
              <a:off x="1961425" y="4069175"/>
              <a:ext cx="2100" cy="42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75" name="Shape 175"/>
            <p:cNvCxnSpPr/>
            <p:nvPr/>
          </p:nvCxnSpPr>
          <p:spPr>
            <a:xfrm>
              <a:off x="2098175" y="4051475"/>
              <a:ext cx="374100" cy="418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6" name="Shape 176"/>
            <p:cNvSpPr txBox="1"/>
            <p:nvPr/>
          </p:nvSpPr>
          <p:spPr>
            <a:xfrm>
              <a:off x="1227250" y="4515050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E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2265350" y="4515050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E</a:t>
              </a:r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1808425" y="4495500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+</a:t>
              </a:r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1227250" y="4774625"/>
            <a:ext cx="308100" cy="724025"/>
            <a:chOff x="1227250" y="4774625"/>
            <a:chExt cx="308100" cy="724025"/>
          </a:xfrm>
        </p:grpSpPr>
        <p:cxnSp>
          <p:nvCxnSpPr>
            <p:cNvPr id="180" name="Shape 180"/>
            <p:cNvCxnSpPr/>
            <p:nvPr/>
          </p:nvCxnSpPr>
          <p:spPr>
            <a:xfrm>
              <a:off x="1380250" y="4774625"/>
              <a:ext cx="2100" cy="42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1227250" y="5217250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x</a:t>
              </a:r>
            </a:p>
          </p:txBody>
        </p:sp>
      </p:grpSp>
      <p:grpSp>
        <p:nvGrpSpPr>
          <p:cNvPr id="182" name="Shape 182"/>
          <p:cNvGrpSpPr/>
          <p:nvPr/>
        </p:nvGrpSpPr>
        <p:grpSpPr>
          <a:xfrm>
            <a:off x="1759650" y="4834025"/>
            <a:ext cx="1346200" cy="782475"/>
            <a:chOff x="1759650" y="4834025"/>
            <a:chExt cx="1346200" cy="782475"/>
          </a:xfrm>
        </p:grpSpPr>
        <p:cxnSp>
          <p:nvCxnSpPr>
            <p:cNvPr id="183" name="Shape 183"/>
            <p:cNvCxnSpPr/>
            <p:nvPr/>
          </p:nvCxnSpPr>
          <p:spPr>
            <a:xfrm flipH="1">
              <a:off x="1956525" y="4836975"/>
              <a:ext cx="383700" cy="410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84" name="Shape 184"/>
            <p:cNvCxnSpPr/>
            <p:nvPr/>
          </p:nvCxnSpPr>
          <p:spPr>
            <a:xfrm>
              <a:off x="2459725" y="4851725"/>
              <a:ext cx="2100" cy="42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85" name="Shape 185"/>
            <p:cNvCxnSpPr/>
            <p:nvPr/>
          </p:nvCxnSpPr>
          <p:spPr>
            <a:xfrm>
              <a:off x="2596475" y="4834025"/>
              <a:ext cx="374100" cy="418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86" name="Shape 186"/>
            <p:cNvSpPr txBox="1"/>
            <p:nvPr/>
          </p:nvSpPr>
          <p:spPr>
            <a:xfrm>
              <a:off x="1759650" y="5278450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E</a:t>
              </a: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2797750" y="5278450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E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2264625" y="5335100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*</a:t>
              </a:r>
            </a:p>
          </p:txBody>
        </p:sp>
      </p:grpSp>
      <p:grpSp>
        <p:nvGrpSpPr>
          <p:cNvPr id="189" name="Shape 189"/>
          <p:cNvGrpSpPr/>
          <p:nvPr/>
        </p:nvGrpSpPr>
        <p:grpSpPr>
          <a:xfrm>
            <a:off x="1772100" y="5536625"/>
            <a:ext cx="308100" cy="724025"/>
            <a:chOff x="1772100" y="5536625"/>
            <a:chExt cx="308100" cy="724025"/>
          </a:xfrm>
        </p:grpSpPr>
        <p:cxnSp>
          <p:nvCxnSpPr>
            <p:cNvPr id="190" name="Shape 190"/>
            <p:cNvCxnSpPr/>
            <p:nvPr/>
          </p:nvCxnSpPr>
          <p:spPr>
            <a:xfrm>
              <a:off x="1925100" y="5536625"/>
              <a:ext cx="2100" cy="42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91" name="Shape 191"/>
            <p:cNvSpPr txBox="1"/>
            <p:nvPr/>
          </p:nvSpPr>
          <p:spPr>
            <a:xfrm>
              <a:off x="1772100" y="5979250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x</a:t>
              </a:r>
            </a:p>
          </p:txBody>
        </p:sp>
      </p:grpSp>
      <p:grpSp>
        <p:nvGrpSpPr>
          <p:cNvPr id="192" name="Shape 192"/>
          <p:cNvGrpSpPr/>
          <p:nvPr/>
        </p:nvGrpSpPr>
        <p:grpSpPr>
          <a:xfrm>
            <a:off x="2816175" y="5536625"/>
            <a:ext cx="308100" cy="724025"/>
            <a:chOff x="2816175" y="5536625"/>
            <a:chExt cx="308100" cy="724025"/>
          </a:xfrm>
        </p:grpSpPr>
        <p:cxnSp>
          <p:nvCxnSpPr>
            <p:cNvPr id="193" name="Shape 193"/>
            <p:cNvCxnSpPr/>
            <p:nvPr/>
          </p:nvCxnSpPr>
          <p:spPr>
            <a:xfrm>
              <a:off x="2969175" y="5536625"/>
              <a:ext cx="2100" cy="42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94" name="Shape 194"/>
            <p:cNvSpPr txBox="1"/>
            <p:nvPr/>
          </p:nvSpPr>
          <p:spPr>
            <a:xfrm>
              <a:off x="2816175" y="5979250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x</a:t>
              </a:r>
            </a:p>
          </p:txBody>
        </p:sp>
      </p:grpSp>
      <p:grpSp>
        <p:nvGrpSpPr>
          <p:cNvPr id="195" name="Shape 195"/>
          <p:cNvGrpSpPr/>
          <p:nvPr/>
        </p:nvGrpSpPr>
        <p:grpSpPr>
          <a:xfrm>
            <a:off x="5202962" y="4003600"/>
            <a:ext cx="1346200" cy="801625"/>
            <a:chOff x="5202962" y="4003600"/>
            <a:chExt cx="1346200" cy="801625"/>
          </a:xfrm>
        </p:grpSpPr>
        <p:cxnSp>
          <p:nvCxnSpPr>
            <p:cNvPr id="196" name="Shape 196"/>
            <p:cNvCxnSpPr/>
            <p:nvPr/>
          </p:nvCxnSpPr>
          <p:spPr>
            <a:xfrm flipH="1">
              <a:off x="5433937" y="4006550"/>
              <a:ext cx="383700" cy="410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97" name="Shape 197"/>
            <p:cNvCxnSpPr/>
            <p:nvPr/>
          </p:nvCxnSpPr>
          <p:spPr>
            <a:xfrm>
              <a:off x="5937137" y="4021300"/>
              <a:ext cx="2100" cy="42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98" name="Shape 198"/>
            <p:cNvCxnSpPr/>
            <p:nvPr/>
          </p:nvCxnSpPr>
          <p:spPr>
            <a:xfrm>
              <a:off x="6073887" y="4003600"/>
              <a:ext cx="374100" cy="418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99" name="Shape 199"/>
            <p:cNvSpPr txBox="1"/>
            <p:nvPr/>
          </p:nvSpPr>
          <p:spPr>
            <a:xfrm>
              <a:off x="5202962" y="4467175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E</a:t>
              </a: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6241062" y="4467175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E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5784137" y="4523825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*</a:t>
              </a:r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4619700" y="4795350"/>
            <a:ext cx="1346200" cy="744975"/>
            <a:chOff x="4619700" y="4795350"/>
            <a:chExt cx="1346200" cy="744975"/>
          </a:xfrm>
        </p:grpSpPr>
        <p:cxnSp>
          <p:nvCxnSpPr>
            <p:cNvPr id="203" name="Shape 203"/>
            <p:cNvCxnSpPr/>
            <p:nvPr/>
          </p:nvCxnSpPr>
          <p:spPr>
            <a:xfrm flipH="1">
              <a:off x="4850675" y="4798300"/>
              <a:ext cx="383700" cy="410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04" name="Shape 204"/>
            <p:cNvCxnSpPr/>
            <p:nvPr/>
          </p:nvCxnSpPr>
          <p:spPr>
            <a:xfrm>
              <a:off x="5353875" y="4813050"/>
              <a:ext cx="2100" cy="42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05" name="Shape 205"/>
            <p:cNvCxnSpPr/>
            <p:nvPr/>
          </p:nvCxnSpPr>
          <p:spPr>
            <a:xfrm>
              <a:off x="5490625" y="4795350"/>
              <a:ext cx="374100" cy="4188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06" name="Shape 206"/>
            <p:cNvSpPr txBox="1"/>
            <p:nvPr/>
          </p:nvSpPr>
          <p:spPr>
            <a:xfrm>
              <a:off x="4619700" y="5258925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E</a:t>
              </a:r>
            </a:p>
          </p:txBody>
        </p:sp>
        <p:sp>
          <p:nvSpPr>
            <p:cNvPr id="207" name="Shape 207"/>
            <p:cNvSpPr txBox="1"/>
            <p:nvPr/>
          </p:nvSpPr>
          <p:spPr>
            <a:xfrm>
              <a:off x="5657800" y="5258925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E</a:t>
              </a:r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5200875" y="5239375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+</a:t>
              </a:r>
            </a:p>
          </p:txBody>
        </p:sp>
      </p:grpSp>
      <p:grpSp>
        <p:nvGrpSpPr>
          <p:cNvPr id="209" name="Shape 209"/>
          <p:cNvGrpSpPr/>
          <p:nvPr/>
        </p:nvGrpSpPr>
        <p:grpSpPr>
          <a:xfrm>
            <a:off x="4602637" y="5546000"/>
            <a:ext cx="308100" cy="724025"/>
            <a:chOff x="4602637" y="5546000"/>
            <a:chExt cx="308100" cy="724025"/>
          </a:xfrm>
        </p:grpSpPr>
        <p:cxnSp>
          <p:nvCxnSpPr>
            <p:cNvPr id="210" name="Shape 210"/>
            <p:cNvCxnSpPr/>
            <p:nvPr/>
          </p:nvCxnSpPr>
          <p:spPr>
            <a:xfrm>
              <a:off x="4755637" y="5546000"/>
              <a:ext cx="2100" cy="42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11" name="Shape 211"/>
            <p:cNvSpPr txBox="1"/>
            <p:nvPr/>
          </p:nvSpPr>
          <p:spPr>
            <a:xfrm>
              <a:off x="4602637" y="5988625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x</a:t>
              </a:r>
            </a:p>
          </p:txBody>
        </p:sp>
      </p:grpSp>
      <p:grpSp>
        <p:nvGrpSpPr>
          <p:cNvPr id="212" name="Shape 212"/>
          <p:cNvGrpSpPr/>
          <p:nvPr/>
        </p:nvGrpSpPr>
        <p:grpSpPr>
          <a:xfrm>
            <a:off x="5646712" y="5546000"/>
            <a:ext cx="308100" cy="724025"/>
            <a:chOff x="5646712" y="5546000"/>
            <a:chExt cx="308100" cy="724025"/>
          </a:xfrm>
        </p:grpSpPr>
        <p:cxnSp>
          <p:nvCxnSpPr>
            <p:cNvPr id="213" name="Shape 213"/>
            <p:cNvCxnSpPr/>
            <p:nvPr/>
          </p:nvCxnSpPr>
          <p:spPr>
            <a:xfrm>
              <a:off x="5799712" y="5546000"/>
              <a:ext cx="2100" cy="42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14" name="Shape 214"/>
            <p:cNvSpPr txBox="1"/>
            <p:nvPr/>
          </p:nvSpPr>
          <p:spPr>
            <a:xfrm>
              <a:off x="5646712" y="5988625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x</a:t>
              </a:r>
            </a:p>
          </p:txBody>
        </p:sp>
      </p:grpSp>
      <p:grpSp>
        <p:nvGrpSpPr>
          <p:cNvPr id="215" name="Shape 215"/>
          <p:cNvGrpSpPr/>
          <p:nvPr/>
        </p:nvGrpSpPr>
        <p:grpSpPr>
          <a:xfrm>
            <a:off x="6241075" y="4720250"/>
            <a:ext cx="308100" cy="724025"/>
            <a:chOff x="6241075" y="4720250"/>
            <a:chExt cx="308100" cy="724025"/>
          </a:xfrm>
        </p:grpSpPr>
        <p:cxnSp>
          <p:nvCxnSpPr>
            <p:cNvPr id="216" name="Shape 216"/>
            <p:cNvCxnSpPr/>
            <p:nvPr/>
          </p:nvCxnSpPr>
          <p:spPr>
            <a:xfrm>
              <a:off x="6394075" y="4720250"/>
              <a:ext cx="2100" cy="428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17" name="Shape 217"/>
            <p:cNvSpPr txBox="1"/>
            <p:nvPr/>
          </p:nvSpPr>
          <p:spPr>
            <a:xfrm>
              <a:off x="6241075" y="5162875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x</a:t>
              </a:r>
            </a:p>
          </p:txBody>
        </p:sp>
      </p:grpSp>
      <p:sp>
        <p:nvSpPr>
          <p:cNvPr id="218" name="Shape 218"/>
          <p:cNvSpPr txBox="1"/>
          <p:nvPr/>
        </p:nvSpPr>
        <p:spPr>
          <a:xfrm>
            <a:off x="7821025" y="3797200"/>
            <a:ext cx="3696000" cy="19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b="1" dirty="0"/>
              <a:t>Na expressão </a:t>
            </a:r>
            <a:r>
              <a:rPr lang="pt-BR" sz="1800" b="1" dirty="0" err="1"/>
              <a:t>x+x</a:t>
            </a:r>
            <a:r>
              <a:rPr lang="pt-BR" sz="1800" b="1" dirty="0"/>
              <a:t>*x, a operação de multiplicação deveria ser analisada primeiro.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b="1" dirty="0" err="1"/>
              <a:t>Ex</a:t>
            </a:r>
            <a:r>
              <a:rPr lang="pt-BR" sz="1800" b="1" dirty="0"/>
              <a:t>: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lphaLcParenBoth"/>
            </a:pPr>
            <a:r>
              <a:rPr lang="pt-BR" sz="2400" b="1" dirty="0"/>
              <a:t>5+</a:t>
            </a:r>
            <a:r>
              <a:rPr lang="pt-BR" sz="2400" b="1" dirty="0">
                <a:solidFill>
                  <a:srgbClr val="38761D"/>
                </a:solidFill>
              </a:rPr>
              <a:t>3*2</a:t>
            </a:r>
            <a:r>
              <a:rPr lang="pt-BR" sz="2400" b="1" dirty="0"/>
              <a:t> = 11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lphaLcParenBoth"/>
            </a:pPr>
            <a:r>
              <a:rPr lang="pt-BR" sz="2400" b="1" dirty="0">
                <a:solidFill>
                  <a:srgbClr val="38761D"/>
                </a:solidFill>
              </a:rPr>
              <a:t>5+3</a:t>
            </a:r>
            <a:r>
              <a:rPr lang="pt-BR" sz="2400" b="1" dirty="0"/>
              <a:t>*2 = </a:t>
            </a:r>
            <a:r>
              <a:rPr lang="pt-BR" sz="2400" b="1" dirty="0">
                <a:solidFill>
                  <a:srgbClr val="FF0000"/>
                </a:solidFill>
              </a:rPr>
              <a:t>10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/>
          </a:p>
          <a:p>
            <a:pPr lvl="0" rtl="0">
              <a:spcBef>
                <a:spcPts val="0"/>
              </a:spcBef>
              <a:buNone/>
            </a:pPr>
            <a:endParaRPr sz="1800" b="1" dirty="0"/>
          </a:p>
        </p:txBody>
      </p:sp>
      <p:grpSp>
        <p:nvGrpSpPr>
          <p:cNvPr id="219" name="Shape 219"/>
          <p:cNvGrpSpPr/>
          <p:nvPr/>
        </p:nvGrpSpPr>
        <p:grpSpPr>
          <a:xfrm>
            <a:off x="854525" y="3713350"/>
            <a:ext cx="1273475" cy="696300"/>
            <a:chOff x="854525" y="3713350"/>
            <a:chExt cx="1273475" cy="696300"/>
          </a:xfrm>
        </p:grpSpPr>
        <p:sp>
          <p:nvSpPr>
            <p:cNvPr id="220" name="Shape 220"/>
            <p:cNvSpPr txBox="1"/>
            <p:nvPr/>
          </p:nvSpPr>
          <p:spPr>
            <a:xfrm>
              <a:off x="1819900" y="3713350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pt-BR" sz="1800" b="1"/>
                <a:t>E</a:t>
              </a: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854525" y="3713350"/>
              <a:ext cx="484200" cy="696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pt-BR" sz="1800" b="1"/>
                <a:t>(a)</a:t>
              </a:r>
            </a:p>
          </p:txBody>
        </p:sp>
      </p:grpSp>
      <p:grpSp>
        <p:nvGrpSpPr>
          <p:cNvPr id="222" name="Shape 222"/>
          <p:cNvGrpSpPr/>
          <p:nvPr/>
        </p:nvGrpSpPr>
        <p:grpSpPr>
          <a:xfrm>
            <a:off x="4694300" y="3665475"/>
            <a:ext cx="1409412" cy="725500"/>
            <a:chOff x="4694300" y="3665475"/>
            <a:chExt cx="1409412" cy="725500"/>
          </a:xfrm>
        </p:grpSpPr>
        <p:sp>
          <p:nvSpPr>
            <p:cNvPr id="223" name="Shape 223"/>
            <p:cNvSpPr txBox="1"/>
            <p:nvPr/>
          </p:nvSpPr>
          <p:spPr>
            <a:xfrm>
              <a:off x="5795612" y="3665475"/>
              <a:ext cx="308100" cy="28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pt-BR" sz="1800" b="1"/>
                <a:t>E</a:t>
              </a:r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4694300" y="3694675"/>
              <a:ext cx="484200" cy="696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pt-BR" sz="1800" b="1"/>
                <a:t>(b)</a:t>
              </a:r>
            </a:p>
          </p:txBody>
        </p:sp>
      </p:grpSp>
      <p:sp>
        <p:nvSpPr>
          <p:cNvPr id="225" name="Shape 225"/>
          <p:cNvSpPr txBox="1"/>
          <p:nvPr/>
        </p:nvSpPr>
        <p:spPr>
          <a:xfrm>
            <a:off x="751600" y="1616475"/>
            <a:ext cx="10902300" cy="5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CFGs não possuem um método eficiente para reconhecer se uma string arbitrária pertence a linguagem.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1007838" y="176817"/>
            <a:ext cx="9697800" cy="45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O que é PEG?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44624"/>
            <a:ext cx="827700" cy="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500" cy="4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1296524" y="1197624"/>
            <a:ext cx="9409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144124" y="894810"/>
            <a:ext cx="94092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Uma base formal baseada em reconhecimento para descrever sintaxes orientada a máquina que resolve problemas de ambiguidade proposta por Bryan Ford em 2004.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2283550" y="3575275"/>
            <a:ext cx="2872500" cy="6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TDPL - uma tupla ( ) onde: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</a:pP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A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 ← ε, (tipo 1)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</a:pP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A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 ← </a:t>
            </a: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f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, (tipo 2)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</a:pP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A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 ← </a:t>
            </a: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a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, (tipo 3)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</a:pP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A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 ← </a:t>
            </a: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BC/D 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(tipo 4)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6454200" y="3651475"/>
            <a:ext cx="3222900" cy="6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GTDPL uma tupla ( ) onde: 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</a:pP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A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 ← ε, (tipo 1)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</a:pP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A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 ← </a:t>
            </a: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f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, (tipo 2)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</a:pP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A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 ← </a:t>
            </a: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a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, (tipo 3)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</a:pP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A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 ← </a:t>
            </a:r>
            <a:r>
              <a:rPr lang="pt-BR" sz="1800" b="1" i="1">
                <a:solidFill>
                  <a:srgbClr val="252525"/>
                </a:solidFill>
                <a:highlight>
                  <a:srgbClr val="FFFFFF"/>
                </a:highlight>
              </a:rPr>
              <a:t>B[C,D] </a:t>
            </a:r>
            <a:r>
              <a:rPr lang="pt-BR" sz="1800" b="1">
                <a:solidFill>
                  <a:srgbClr val="252525"/>
                </a:solidFill>
                <a:highlight>
                  <a:srgbClr val="FFFFFF"/>
                </a:highlight>
              </a:rPr>
              <a:t>(tipo 5)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1144125" y="2594212"/>
            <a:ext cx="11608500" cy="4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Baseada nos formalismos TDPL ( Top-Down Parsing Language) e GTDPL (Generalized TDPL) desenvolvidos por Alexander Birman nos anos 70.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1144125" y="1613162"/>
            <a:ext cx="10052400" cy="4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Semântica baseada no reconhecimento de strings, em vez de geração. 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236675" y="2025637"/>
            <a:ext cx="10190700" cy="4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Parsers Recursivos Descendentes (Ex.: GCC, Clang)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1007838" y="176817"/>
            <a:ext cx="9697900" cy="455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PEG - CARACTERÍSTICAS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44623"/>
            <a:ext cx="827582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361" cy="48736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1007850" y="1598612"/>
            <a:ext cx="86043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Apresenta linguagem (PEL) com fecho em união, intersecção e complemento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007850" y="2086125"/>
            <a:ext cx="300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Greedy(? , * , +) Ex: a* a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1007850" y="2451212"/>
            <a:ext cx="7199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down com Backtracking Limitado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007850" y="2816325"/>
            <a:ext cx="9459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Complexidade de tempo linear (utiliza técnicas tais como memoization)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999800" y="3281150"/>
            <a:ext cx="11438400" cy="5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Determinísticas - No caso de várias alternativas, o parser irá atuar de forma determinística (esquerda &gt; direita), aceitando a primeira bem sucedida e descartando as restantes.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1007850" y="3914900"/>
            <a:ext cx="98292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Sintaxe baseada em regexes, com a adição de predicados sintáticos.</a:t>
            </a:r>
          </a:p>
        </p:txBody>
      </p:sp>
      <p:sp>
        <p:nvSpPr>
          <p:cNvPr id="255" name="Shape 255"/>
          <p:cNvSpPr/>
          <p:nvPr/>
        </p:nvSpPr>
        <p:spPr>
          <a:xfrm>
            <a:off x="999800" y="1143225"/>
            <a:ext cx="2086800" cy="45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Não ambígu</a:t>
            </a: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1007850" y="4530050"/>
            <a:ext cx="98292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PEG pode ser considerada tanto uma especificação de uma linguagem quanto a de seu respectivo parser top-down.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1003925" y="4941343"/>
            <a:ext cx="10867200" cy="12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PEGs  possuem uma semântica formal baseada em escolhas ordenadas, uma forma controlada de backtracking que assim como na operação | de regexes, e sensível a ordem das alternativas.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1007838" y="176817"/>
            <a:ext cx="9697900" cy="455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PEG - Definição Formal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44623"/>
            <a:ext cx="827582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361" cy="48736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576075" y="1504950"/>
            <a:ext cx="4611900" cy="35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</a:t>
            </a:r>
            <a:r>
              <a:rPr lang="pt-BR" sz="1800" b="1" dirty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formal de uma PEG: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  <a:buFont typeface="Calibri"/>
            </a:pPr>
            <a:r>
              <a:rPr lang="pt-BR" sz="1800" b="1" dirty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Um conjunto finito </a:t>
            </a:r>
            <a:r>
              <a:rPr lang="pt-BR" sz="1800" b="1" i="1" dirty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pt-BR" sz="1800" b="1" dirty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símbolos não terminais.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  <a:buFont typeface="Calibri"/>
            </a:pPr>
            <a:r>
              <a:rPr lang="pt-BR" sz="1800" b="1" dirty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Um conjunto finito Σ de símbolos terminais disjuntos de N.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  <a:buFont typeface="Calibri"/>
            </a:pPr>
            <a:r>
              <a:rPr lang="pt-BR" sz="1800" b="1" dirty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Um conjunto finito P de regras de análise(</a:t>
            </a:r>
            <a:r>
              <a:rPr lang="pt-BR" sz="1800" b="1" dirty="0" err="1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parsing</a:t>
            </a:r>
            <a:r>
              <a:rPr lang="pt-BR" sz="1800" b="1" dirty="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 na forma </a:t>
            </a: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 &lt;- e” , quando A ∈ N, e é uma expressão</a:t>
            </a:r>
            <a:r>
              <a:rPr lang="pt-BR" sz="1800" b="1" dirty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685800" lvl="0" indent="-34290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  <a:buFont typeface="Calibri"/>
            </a:pPr>
            <a:r>
              <a:rPr lang="pt-BR" sz="1800" b="1" dirty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Uma expressão </a:t>
            </a:r>
            <a:r>
              <a:rPr lang="pt-BR" sz="1800" b="1" i="1" dirty="0" err="1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t-BR" sz="1800" b="1" i="1" baseline="-25000" dirty="0" err="1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pt-BR" sz="1800" b="1" dirty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denominada </a:t>
            </a:r>
            <a:r>
              <a:rPr lang="pt-BR" sz="1800" b="1" i="1" dirty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expressão inicial</a:t>
            </a:r>
            <a:r>
              <a:rPr lang="pt-BR" sz="1800" b="1" dirty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b="1" dirty="0">
              <a:solidFill>
                <a:srgbClr val="2121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None/>
            </a:pPr>
            <a:endParaRPr sz="1800" b="1" dirty="0">
              <a:solidFill>
                <a:srgbClr val="25252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6259450" y="1428749"/>
            <a:ext cx="5361900" cy="35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Parsing</a:t>
            </a:r>
            <a:r>
              <a:rPr lang="pt-BR" sz="1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1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Expressions</a:t>
            </a:r>
            <a:r>
              <a:rPr lang="pt-BR" sz="1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ε			</a:t>
            </a:r>
            <a:r>
              <a:rPr lang="pt-BR" sz="1800" b="1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string</a:t>
            </a:r>
            <a:r>
              <a:rPr lang="pt-BR" sz="1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vazia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			terminal (a ∈ ∑)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			não-terminal (A ∈ N)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e1e2 		uma sequência de expressões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e1/e2 		escolha priorizada entre alternativas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e?, e*, e+ 	opcional, zero ou mais, um ou mais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&amp;e, !e		predicados sintáticos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156800" y="5188325"/>
            <a:ext cx="3000000" cy="4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pt-BR" sz="1800" b="1" dirty="0"/>
              <a:t>G = </a:t>
            </a:r>
            <a:r>
              <a:rPr lang="pt-BR" sz="1800" b="1" dirty="0" smtClean="0"/>
              <a:t>(N,</a:t>
            </a:r>
            <a:r>
              <a:rPr lang="pt-BR" sz="1800" b="1" dirty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1" dirty="0" smtClean="0">
                <a:solidFill>
                  <a:srgbClr val="25252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Σ</a:t>
            </a:r>
            <a:r>
              <a:rPr lang="pt-BR" sz="1800" b="1" dirty="0" smtClean="0"/>
              <a:t>, P, S</a:t>
            </a:r>
            <a:r>
              <a:rPr lang="pt-BR" sz="18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1007838" y="176817"/>
            <a:ext cx="9697800" cy="45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PEG - Definição Formal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44624"/>
            <a:ext cx="827700" cy="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500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5">
            <a:alphaModFix/>
          </a:blip>
          <a:srcRect l="50303" t="30796" r="21816" b="11982"/>
          <a:stretch/>
        </p:blipFill>
        <p:spPr>
          <a:xfrm>
            <a:off x="191400" y="1345950"/>
            <a:ext cx="3927776" cy="453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6">
            <a:alphaModFix/>
          </a:blip>
          <a:srcRect l="50137" t="32930" r="19626" b="26066"/>
          <a:stretch/>
        </p:blipFill>
        <p:spPr>
          <a:xfrm>
            <a:off x="4144225" y="1441100"/>
            <a:ext cx="3686324" cy="281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7">
            <a:alphaModFix/>
          </a:blip>
          <a:srcRect l="3151" r="1337"/>
          <a:stretch/>
        </p:blipFill>
        <p:spPr>
          <a:xfrm>
            <a:off x="7749150" y="2804225"/>
            <a:ext cx="4093200" cy="28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t-BR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1007838" y="176817"/>
            <a:ext cx="9697900" cy="455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lgerian"/>
              <a:buNone/>
            </a:pPr>
            <a:r>
              <a:rPr lang="pt-BR" sz="296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Exemplo de uso dos operadores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" y="44623"/>
            <a:ext cx="827582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8738" y="6154737"/>
            <a:ext cx="487361" cy="48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0524" y="2998875"/>
            <a:ext cx="5078100" cy="8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0525" y="4240000"/>
            <a:ext cx="5078100" cy="13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0529" y="1315091"/>
            <a:ext cx="5078100" cy="13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74025" y="2498391"/>
            <a:ext cx="4200600" cy="2030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1065225" y="905225"/>
            <a:ext cx="6450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1: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065225" y="2654900"/>
            <a:ext cx="6450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2: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1065225" y="3875775"/>
            <a:ext cx="6450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3: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6974025" y="2163300"/>
            <a:ext cx="645000" cy="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 4: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1377</Words>
  <Application>Microsoft Office PowerPoint</Application>
  <PresentationFormat>Widescreen</PresentationFormat>
  <Paragraphs>192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Tema do Office</vt:lpstr>
      <vt:lpstr>PEG Parsing Expression Grammar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 Parsing Expression Grammar  </dc:title>
  <cp:lastModifiedBy>wsaba</cp:lastModifiedBy>
  <cp:revision>7</cp:revision>
  <dcterms:modified xsi:type="dcterms:W3CDTF">2016-11-25T21:34:10Z</dcterms:modified>
</cp:coreProperties>
</file>