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2" r:id="rId3"/>
    <p:sldId id="309" r:id="rId4"/>
    <p:sldId id="302" r:id="rId5"/>
    <p:sldId id="305" r:id="rId6"/>
    <p:sldId id="306" r:id="rId7"/>
    <p:sldId id="310" r:id="rId8"/>
    <p:sldId id="311" r:id="rId9"/>
    <p:sldId id="312" r:id="rId10"/>
    <p:sldId id="313" r:id="rId11"/>
    <p:sldId id="315" r:id="rId12"/>
    <p:sldId id="316" r:id="rId13"/>
    <p:sldId id="307" r:id="rId14"/>
    <p:sldId id="314" r:id="rId15"/>
    <p:sldId id="317" r:id="rId16"/>
    <p:sldId id="318" r:id="rId17"/>
    <p:sldId id="319" r:id="rId18"/>
    <p:sldId id="28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9286E24-8CAF-42B9-A772-1E0FA2E96528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2AA092-D8D4-4DBE-BA2C-6C70ECF623C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68A1F3-2FAB-4612-A131-E73DB4FC0647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 altLang="pt-BR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66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648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FF44B0-1936-442B-8A03-E49DAE6D4D0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2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FF44B0-1936-442B-8A03-E49DAE6D4D0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34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FF44B0-1936-442B-8A03-E49DAE6D4D0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03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FF44B0-1936-442B-8A03-E49DAE6D4D0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5701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FF44B0-1936-442B-8A03-E49DAE6D4D0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80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D4A8F-176E-4BE7-9E97-29F1EC56D84B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BR" altLang="pt-BR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68A1F3-2FAB-4612-A131-E73DB4FC0647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9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 altLang="pt-BR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53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24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38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60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9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03D02E-00B1-409D-A859-8A93D2067088}" type="slidenum">
              <a:rPr lang="pt-BR" altLang="pt-B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10188-2AE2-41A9-B361-0D974EC6D039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C298A-4ADA-4CC5-B47E-0166EF8E3C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629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C166-8E11-447E-A01F-ADE9DC2E7A98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64D3A-95FA-4BFE-A017-43337520EA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500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B1C8-D370-420B-8FEE-648E380E529C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7EA6F-7E6C-4A5D-B2A4-D1E6157201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9316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B333-BE9E-4B5F-9836-0F062EAA6A2E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55EA-DBF4-48EE-BB66-52C738C8B7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968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406901"/>
            <a:ext cx="78867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906713"/>
            <a:ext cx="78867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608A1-3217-4533-A8E2-0402FFAEBCEE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118D5-8116-4205-9F6E-1C9A3ED2B0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670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7169D-D5ED-428C-8137-326EC631F77F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2E5A8-0EA2-4A8E-A32C-DB4DD12DA2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049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535113"/>
            <a:ext cx="386715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74876"/>
            <a:ext cx="386715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535113"/>
            <a:ext cx="386834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74876"/>
            <a:ext cx="386834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4020-EEAB-4DBA-9A01-0BD409437027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8FBA-C6D2-4A58-86A3-3A7794458B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964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95F7-4D8A-4C9C-B1BD-C465C64BA963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F68CB-A1AD-4BED-BDE7-4D399A8970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024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3EF75-4EE1-4071-88C6-E30BC530DCCE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CD95-EE17-4DC9-AE57-21003D4F5D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8816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85801"/>
            <a:ext cx="30099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998" y="685800"/>
            <a:ext cx="4725590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88" y="1846264"/>
            <a:ext cx="3009900" cy="43259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031EE-3F53-4FA9-868F-5E9E34B49EBA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16C5-729A-482E-B874-B35317972D1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288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806" y="4800600"/>
            <a:ext cx="5382816" cy="566738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8806" y="685801"/>
            <a:ext cx="5382816" cy="404177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8806" y="5367338"/>
            <a:ext cx="5382816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C69F1-D18B-4214-97A8-42E83905B8E6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EF63-7851-4E37-BAB4-A26D58D807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417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título mestre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08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Editar estilos de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7603F9-8BA2-4C0F-9697-33FD2ED4D660}" type="datetimeFigureOut">
              <a:rPr lang="pt-BR"/>
              <a:pPr>
                <a:defRPr/>
              </a:pPr>
              <a:t>25/11/2016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0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8A04D6-5452-4742-B328-474A1AE503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457200"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914400"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371600"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828800" algn="l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defTabSz="6858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23888" y="2708275"/>
            <a:ext cx="7775575" cy="1081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 err="1">
                <a:latin typeface="Calibri"/>
              </a:rPr>
              <a:t>Operator-precedence</a:t>
            </a:r>
            <a:r>
              <a:rPr lang="PT-BR" sz="4000" dirty="0">
                <a:latin typeface="Calibri"/>
              </a:rPr>
              <a:t> </a:t>
            </a:r>
            <a:r>
              <a:rPr lang="PT-BR" sz="4000" dirty="0" err="1">
                <a:latin typeface="Calibri"/>
              </a:rPr>
              <a:t>Parser</a:t>
            </a:r>
            <a:endParaRPr lang="PT-BR" altLang="pt-BR" sz="4000" b="1" dirty="0" err="1">
              <a:latin typeface="+mn-lt"/>
            </a:endParaRPr>
          </a:p>
        </p:txBody>
      </p:sp>
      <p:sp>
        <p:nvSpPr>
          <p:cNvPr id="3075" name="Subtítulo 2"/>
          <p:cNvSpPr>
            <a:spLocks noGrp="1"/>
          </p:cNvSpPr>
          <p:nvPr>
            <p:ph type="subTitle" idx="1"/>
          </p:nvPr>
        </p:nvSpPr>
        <p:spPr>
          <a:xfrm>
            <a:off x="2843213" y="5445125"/>
            <a:ext cx="3336925" cy="860425"/>
          </a:xfrm>
        </p:spPr>
        <p:txBody>
          <a:bodyPr rtlCol="0">
            <a:normAutofit lnSpcReduction="10000"/>
          </a:bodyPr>
          <a:lstStyle/>
          <a:p>
            <a:pPr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lang="PT-BR" altLang="PT-BR" b="1" dirty="0"/>
              <a:t>Fabiano </a:t>
            </a:r>
            <a:r>
              <a:rPr lang="PT-BR" altLang="PT-BR" b="1" dirty="0" err="1"/>
              <a:t>Yoschitaki</a:t>
            </a:r>
            <a:endParaRPr lang="PT-BR" altLang="pt-BR" b="1" dirty="0"/>
          </a:p>
          <a:p>
            <a:pPr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lang="PT-BR" altLang="PT-BR" b="1" dirty="0"/>
              <a:t>Rafael R.Lucchini</a:t>
            </a:r>
          </a:p>
        </p:txBody>
      </p:sp>
      <p:pic>
        <p:nvPicPr>
          <p:cNvPr id="3076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49275"/>
            <a:ext cx="34861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83779" y="3867150"/>
            <a:ext cx="4054895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PT-BR" sz="2400" dirty="0"/>
              <a:t>CT200 – Prof. Carlos </a:t>
            </a:r>
            <a:r>
              <a:rPr lang="PT-BR" sz="2400" dirty="0" err="1"/>
              <a:t>Forster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endParaRPr lang="PT-BR" altLang="PT-BR" sz="2000" dirty="0"/>
          </a:p>
          <a:p>
            <a:pPr marL="342900" lvl="1" indent="0">
              <a:buNone/>
            </a:pPr>
            <a:endParaRPr lang="PT-BR" altLang="PT-BR" sz="2000" dirty="0"/>
          </a:p>
          <a:p>
            <a:pPr marL="342900" lvl="1" indent="0">
              <a:buNone/>
            </a:pPr>
            <a:endParaRPr lang="PT-BR" altLang="PT-BR" sz="2000"/>
          </a:p>
          <a:p>
            <a:pPr marL="342900" lvl="1" indent="0">
              <a:buNone/>
            </a:pPr>
            <a:endParaRPr lang="PT-BR" altLang="PT-BR" sz="2000"/>
          </a:p>
          <a:p>
            <a:pPr marL="342900" lvl="1" indent="0">
              <a:buNone/>
            </a:pPr>
            <a:r>
              <a:rPr lang="PT-BR" altLang="PT-BR" sz="3200" dirty="0"/>
              <a:t>A seguir o exemplo de uma validação  utilizando o </a:t>
            </a:r>
            <a:r>
              <a:rPr lang="PT-BR" altLang="PT-BR" sz="3200" dirty="0" err="1"/>
              <a:t>parser</a:t>
            </a:r>
            <a:r>
              <a:rPr lang="PT-BR" altLang="PT-BR" sz="3200" dirty="0"/>
              <a:t> de precedência de operador juntamente com o método SR (shift / </a:t>
            </a:r>
            <a:r>
              <a:rPr lang="PT-BR" altLang="PT-BR" sz="3200" dirty="0" err="1"/>
              <a:t>reduce</a:t>
            </a:r>
            <a:r>
              <a:rPr lang="PT-BR" altLang="PT-BR" sz="3200" dirty="0"/>
              <a:t>). E a aplicação deste mesmo </a:t>
            </a:r>
            <a:r>
              <a:rPr lang="PT-BR" altLang="PT-BR" sz="3200" dirty="0" err="1"/>
              <a:t>parser</a:t>
            </a:r>
            <a:r>
              <a:rPr lang="PT-BR" altLang="PT-BR" sz="3200" dirty="0"/>
              <a:t> com 2 pilhas para ilustrar a para a execução de uma expressão aritmética</a:t>
            </a:r>
            <a:r>
              <a:rPr lang="PT-BR" altLang="PT-BR" sz="1800" dirty="0"/>
              <a:t>;</a:t>
            </a: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2000" dirty="0"/>
            </a:br>
            <a:br>
              <a:rPr lang="PT-BR" altLang="PT-BR" sz="2000" dirty="0"/>
            </a:br>
            <a:endParaRPr lang="PT-BR" altLang="PT-BR" sz="2000" dirty="0"/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endParaRPr lang="pt-BR" altLang="pt-BR" sz="3000"/>
          </a:p>
          <a:p>
            <a:pPr lvl="1"/>
            <a:endParaRPr lang="pt-BR" altLang="pt-BR" sz="300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Parser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 </a:t>
            </a:r>
            <a:endParaRPr lang="pt-BR" altLang="pt-BR" sz="45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6998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endParaRPr lang="PT-BR" altLang="PT-BR" sz="2000" dirty="0"/>
          </a:p>
          <a:p>
            <a:pPr marL="342900" lvl="1" indent="0">
              <a:buNone/>
            </a:pPr>
            <a:endParaRPr lang="PT-BR" altLang="PT-BR" sz="2000" dirty="0"/>
          </a:p>
          <a:p>
            <a:pPr marL="342900" lvl="1" indent="0">
              <a:buNone/>
            </a:pPr>
            <a:endParaRPr lang="PT-BR" altLang="PT-BR" sz="2000"/>
          </a:p>
          <a:p>
            <a:pPr marL="342900" lvl="1" indent="0">
              <a:buNone/>
            </a:pPr>
            <a:endParaRPr lang="PT-BR" altLang="PT-BR" sz="2000"/>
          </a:p>
          <a:p>
            <a:pPr marL="342900" lvl="1" indent="0">
              <a:buNone/>
            </a:pPr>
            <a:br>
              <a:rPr lang="PT-BR" altLang="PT-BR" sz="1800" dirty="0"/>
            </a:br>
            <a:br>
              <a:rPr lang="PT-BR" altLang="PT-BR" sz="2000" dirty="0"/>
            </a:br>
            <a:br>
              <a:rPr lang="PT-BR" altLang="PT-BR" sz="2000" dirty="0"/>
            </a:br>
            <a:endParaRPr lang="PT-BR" altLang="PT-BR" sz="2000" dirty="0"/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endParaRPr lang="pt-BR" altLang="pt-BR" sz="3000"/>
          </a:p>
          <a:p>
            <a:pPr lvl="1"/>
            <a:endParaRPr lang="pt-BR" altLang="pt-BR" sz="300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 </a:t>
            </a:r>
            <a:endParaRPr lang="pt-BR" altLang="pt-BR" sz="45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2" name="Imagem 1" descr="2d4e1a4f-9693-454b-8f09-9f181afb6e4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5" y="771525"/>
            <a:ext cx="6562886" cy="598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8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br>
              <a:rPr lang="PT-BR" altLang="PT-BR" sz="1800" dirty="0"/>
            </a:br>
            <a:br>
              <a:rPr lang="PT-BR" altLang="PT-BR" sz="2000" dirty="0"/>
            </a:br>
            <a:br>
              <a:rPr lang="PT-BR" altLang="PT-BR" sz="2000" dirty="0"/>
            </a:br>
            <a:endParaRPr lang="PT-BR" altLang="PT-BR" sz="2000" dirty="0"/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endParaRPr lang="pt-BR" altLang="pt-BR" sz="3000"/>
          </a:p>
          <a:p>
            <a:pPr lvl="1"/>
            <a:endParaRPr lang="pt-BR" altLang="pt-BR" sz="300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Parser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 </a:t>
            </a:r>
            <a:endParaRPr lang="pt-BR" altLang="pt-BR" sz="45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Imagem 2" descr="1111aff68a30-bbf1-48d8-8d8a-a7f1e67763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32" y="1695450"/>
            <a:ext cx="7817788" cy="409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5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Shunting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Yard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Algorithm</a:t>
            </a:r>
            <a:endParaRPr lang="pt-BR" altLang="pt-BR" sz="4500" dirty="0" err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1171575" y="1647825"/>
            <a:ext cx="6844593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57175" indent="-257175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800" dirty="0" err="1"/>
              <a:t>Edsger</a:t>
            </a:r>
            <a:r>
              <a:rPr lang="PT-BR" altLang="PT-BR" sz="2800" dirty="0"/>
              <a:t> </a:t>
            </a:r>
            <a:r>
              <a:rPr lang="PT-BR" altLang="PT-BR" sz="2800" dirty="0" err="1"/>
              <a:t>Dijkstra</a:t>
            </a:r>
          </a:p>
          <a:p>
            <a:pPr eaLnBrk="1" hangingPunct="1"/>
            <a:r>
              <a:rPr lang="PT-BR" altLang="PT-BR" sz="2800" dirty="0" err="1"/>
              <a:t>Infix</a:t>
            </a:r>
            <a:r>
              <a:rPr lang="PT-BR" altLang="PT-BR" sz="2800" dirty="0"/>
              <a:t> </a:t>
            </a:r>
            <a:r>
              <a:rPr lang="PT-BR" altLang="PT-BR" sz="2800" dirty="0" err="1"/>
              <a:t>notation</a:t>
            </a:r>
            <a:r>
              <a:rPr lang="PT-BR" altLang="PT-BR" sz="2800" dirty="0"/>
              <a:t> -&gt; </a:t>
            </a:r>
            <a:r>
              <a:rPr lang="PT-BR" altLang="PT-BR" sz="2800" dirty="0" err="1"/>
              <a:t>Postfix</a:t>
            </a:r>
            <a:r>
              <a:rPr lang="PT-BR" altLang="PT-BR" sz="2800" dirty="0"/>
              <a:t> </a:t>
            </a:r>
            <a:r>
              <a:rPr lang="PT-BR" altLang="PT-BR" sz="2800" dirty="0" err="1"/>
              <a:t>notation</a:t>
            </a:r>
            <a:r>
              <a:rPr lang="PT-BR" altLang="PT-BR" sz="2800" dirty="0"/>
              <a:t> (RPN)</a:t>
            </a:r>
            <a:r>
              <a:rPr lang="EN-US" altLang="PT-BR" sz="2800" dirty="0"/>
              <a:t> </a:t>
            </a:r>
            <a:endParaRPr lang="EN-US" altLang="PT-BR" dirty="0"/>
          </a:p>
          <a:p>
            <a:pPr lvl="1" eaLnBrk="1" hangingPunct="1"/>
            <a:r>
              <a:rPr lang="PT-BR" altLang="PT-BR" sz="2400" dirty="0" err="1"/>
              <a:t>Ex</a:t>
            </a:r>
            <a:r>
              <a:rPr lang="PT-BR" altLang="PT-BR" sz="2400" dirty="0"/>
              <a:t>: 3 * 4 + 5 -&gt; 3 4 * 5 + </a:t>
            </a:r>
            <a:r>
              <a:rPr lang="EN-US" altLang="PT-BR" sz="2800" dirty="0"/>
              <a:t> </a:t>
            </a:r>
          </a:p>
          <a:p>
            <a:pPr eaLnBrk="1" hangingPunct="1"/>
            <a:r>
              <a:rPr lang="PT-BR" altLang="PT-BR" sz="2800" dirty="0"/>
              <a:t>Utiliza pilha para inverter operadores</a:t>
            </a:r>
          </a:p>
          <a:p>
            <a:pPr lvl="1" eaLnBrk="1" hangingPunct="1"/>
            <a:r>
              <a:rPr lang="PT-BR" altLang="PT-BR" sz="2400" dirty="0" err="1"/>
              <a:t>Ex</a:t>
            </a:r>
            <a:r>
              <a:rPr lang="PT-BR" altLang="PT-BR" sz="2400" dirty="0"/>
              <a:t>: + tem menor precedência do que *</a:t>
            </a:r>
          </a:p>
          <a:p>
            <a:pPr eaLnBrk="1" hangingPunct="1"/>
            <a:r>
              <a:rPr lang="PT-BR" altLang="PT-BR" sz="2800" dirty="0"/>
              <a:t>Operandos não são invertidos</a:t>
            </a:r>
          </a:p>
          <a:p>
            <a:pPr eaLnBrk="1" hangingPunct="1"/>
            <a:r>
              <a:rPr lang="PT-BR" altLang="PT-BR" sz="2800" dirty="0"/>
              <a:t>Nenhum operador pode aparecer antes de seus dois operandos</a:t>
            </a:r>
          </a:p>
        </p:txBody>
      </p:sp>
    </p:spTree>
    <p:extLst>
      <p:ext uri="{BB962C8B-B14F-4D97-AF65-F5344CB8AC3E}">
        <p14:creationId xmlns:p14="http://schemas.microsoft.com/office/powerpoint/2010/main" val="1799885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Shunting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Yard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Algorithm</a:t>
            </a:r>
            <a:endParaRPr lang="pt-BR" altLang="pt-BR" sz="4500" dirty="0" err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838200" y="1228725"/>
            <a:ext cx="7409881" cy="497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57175" indent="-257175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PT-BR" altLang="PT-BR" sz="2800" b="1" dirty="0"/>
              <a:t>1.</a:t>
            </a:r>
            <a:r>
              <a:rPr lang="PT-BR" altLang="PT-BR" sz="2800" dirty="0"/>
              <a:t> Se o símbolo é um operando, imprima-o</a:t>
            </a:r>
          </a:p>
          <a:p>
            <a:pPr marL="0" indent="0" eaLnBrk="1" hangingPunct="1">
              <a:buNone/>
            </a:pPr>
            <a:endParaRPr lang="PT-BR" altLang="PT-BR" sz="2800"/>
          </a:p>
          <a:p>
            <a:pPr marL="0" indent="0" eaLnBrk="1" hangingPunct="1">
              <a:buNone/>
            </a:pPr>
            <a:r>
              <a:rPr lang="PT-BR" altLang="PT-BR" sz="2800" b="1" dirty="0"/>
              <a:t>2.</a:t>
            </a:r>
            <a:r>
              <a:rPr lang="PT-BR" altLang="PT-BR" sz="2800" dirty="0"/>
              <a:t> Se o símbolo é um ( , adicione-o à pilha</a:t>
            </a:r>
          </a:p>
          <a:p>
            <a:pPr marL="0" indent="0" eaLnBrk="1" hangingPunct="1">
              <a:buNone/>
            </a:pPr>
            <a:endParaRPr lang="PT-BR" altLang="PT-BR" sz="2800"/>
          </a:p>
          <a:p>
            <a:pPr marL="0" indent="0" eaLnBrk="1" hangingPunct="1">
              <a:buNone/>
            </a:pPr>
            <a:r>
              <a:rPr lang="PT-BR" altLang="PT-BR" sz="2800" b="1" dirty="0"/>
              <a:t>3.</a:t>
            </a:r>
            <a:r>
              <a:rPr lang="PT-BR" altLang="PT-BR" sz="2800" dirty="0"/>
              <a:t> Se o símbolo é um ) , descarte-o, retire símbolos da pilha até encontrar um ( . Quando o encontrar, também o descarte.</a:t>
            </a:r>
          </a:p>
          <a:p>
            <a:pPr marL="0" indent="0" eaLnBrk="1" hangingPunct="1">
              <a:buNone/>
            </a:pPr>
            <a:endParaRPr lang="PT-BR" altLang="PT-BR" sz="2800"/>
          </a:p>
          <a:p>
            <a:pPr marL="0" indent="0" eaLnBrk="1" hangingPunct="1">
              <a:buNone/>
            </a:pPr>
            <a:r>
              <a:rPr lang="PT-BR" altLang="PT-BR" sz="2800" b="1" dirty="0"/>
              <a:t>4.</a:t>
            </a:r>
            <a:r>
              <a:rPr lang="PT-BR" altLang="PT-BR" sz="2800" dirty="0"/>
              <a:t> Se o símbolo é um operador e a pilha está vazia ou contém um ( no topo, adicione o símbolo na pilha</a:t>
            </a:r>
          </a:p>
        </p:txBody>
      </p:sp>
    </p:spTree>
    <p:extLst>
      <p:ext uri="{BB962C8B-B14F-4D97-AF65-F5344CB8AC3E}">
        <p14:creationId xmlns:p14="http://schemas.microsoft.com/office/powerpoint/2010/main" val="3744347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Shunting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Yard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Algorithm</a:t>
            </a:r>
            <a:endParaRPr lang="pt-BR" altLang="pt-BR" sz="4500" dirty="0" err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542925" y="906643"/>
            <a:ext cx="8555706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57175" indent="-257175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PT-BR" altLang="PT-BR" b="1" dirty="0"/>
              <a:t>5.</a:t>
            </a:r>
            <a:r>
              <a:rPr lang="PT-BR" altLang="PT-BR" dirty="0"/>
              <a:t> Se o símbolo é um operador, adicione-o à pilha se: </a:t>
            </a:r>
            <a:endParaRPr lang="pt-BR" altLang="PT-BR" dirty="0"/>
          </a:p>
          <a:p>
            <a:pPr marL="0" indent="0" eaLnBrk="1" hangingPunct="1">
              <a:buNone/>
            </a:pPr>
            <a:r>
              <a:rPr lang="PT-BR" altLang="PT-BR" b="1" dirty="0"/>
              <a:t>    </a:t>
            </a:r>
            <a:r>
              <a:rPr lang="PT-BR" altLang="PT-BR" sz="2000" b="1" dirty="0"/>
              <a:t>a.</a:t>
            </a:r>
            <a:r>
              <a:rPr lang="PT-BR" altLang="PT-BR" sz="2000" dirty="0"/>
              <a:t> Tiver precedência maior do que o operador no topo da pilha ou</a:t>
            </a:r>
            <a:endParaRPr lang="pt-BR" altLang="PT-BR" sz="2000" dirty="0"/>
          </a:p>
          <a:p>
            <a:pPr marL="0" indent="0" eaLnBrk="1" hangingPunct="1">
              <a:buNone/>
            </a:pPr>
            <a:r>
              <a:rPr lang="PT-BR" altLang="PT-BR" sz="2000" b="1" dirty="0"/>
              <a:t>     b. </a:t>
            </a:r>
            <a:r>
              <a:rPr lang="PT-BR" altLang="PT-BR" sz="2000" dirty="0"/>
              <a:t>Tiver a mesma precedência que o operador no topo da pilha e for associativo-à-direita</a:t>
            </a:r>
          </a:p>
          <a:p>
            <a:pPr marL="0" indent="0" eaLnBrk="1" hangingPunct="1">
              <a:buNone/>
            </a:pPr>
            <a:endParaRPr lang="PT-BR" altLang="PT-BR" sz="2800" dirty="0"/>
          </a:p>
          <a:p>
            <a:pPr marL="0" indent="0" eaLnBrk="1" hangingPunct="1">
              <a:buNone/>
            </a:pPr>
            <a:r>
              <a:rPr lang="PT-BR" altLang="PT-BR" b="1" dirty="0"/>
              <a:t>6.</a:t>
            </a:r>
            <a:r>
              <a:rPr lang="PT-BR" altLang="PT-BR" dirty="0"/>
              <a:t> Se o símbolo é um operador e:  </a:t>
            </a:r>
            <a:endParaRPr lang="PT-BR" altLang="PT-BR" sz="2800" dirty="0"/>
          </a:p>
          <a:p>
            <a:pPr marL="0" indent="0" eaLnBrk="1" hangingPunct="1">
              <a:buNone/>
            </a:pPr>
            <a:r>
              <a:rPr lang="PT-BR" altLang="PT-BR" b="1" dirty="0"/>
              <a:t>    </a:t>
            </a:r>
            <a:r>
              <a:rPr lang="PT-BR" altLang="PT-BR" sz="2000" b="1" dirty="0"/>
              <a:t>a.</a:t>
            </a:r>
            <a:r>
              <a:rPr lang="PT-BR" altLang="PT-BR" sz="2000" dirty="0"/>
              <a:t> Tiver precedência menor do que o operador no topo da pilha ou </a:t>
            </a:r>
          </a:p>
          <a:p>
            <a:pPr marL="0" indent="0" eaLnBrk="1" hangingPunct="1">
              <a:buNone/>
            </a:pPr>
            <a:r>
              <a:rPr lang="PT-BR" altLang="PT-BR" sz="2000" b="1" dirty="0"/>
              <a:t>     b. </a:t>
            </a:r>
            <a:r>
              <a:rPr lang="PT-BR" altLang="PT-BR" sz="2000" dirty="0"/>
              <a:t>Tiver a mesma precedência que o operador no topo da pilha e for associativo-à-esquerda</a:t>
            </a:r>
          </a:p>
          <a:p>
            <a:pPr marL="0" indent="0" eaLnBrk="1" hangingPunct="1">
              <a:buNone/>
            </a:pPr>
            <a:r>
              <a:rPr lang="PT-BR" altLang="PT-BR" dirty="0"/>
              <a:t>Retire símbolos da pilha até que </a:t>
            </a:r>
            <a:r>
              <a:rPr lang="PT-BR" altLang="PT-BR" b="1" dirty="0"/>
              <a:t>a</a:t>
            </a:r>
            <a:r>
              <a:rPr lang="PT-BR" altLang="PT-BR" dirty="0"/>
              <a:t> e </a:t>
            </a:r>
            <a:r>
              <a:rPr lang="PT-BR" altLang="PT-BR" b="1" dirty="0"/>
              <a:t>b </a:t>
            </a:r>
            <a:r>
              <a:rPr lang="PT-BR" altLang="PT-BR" dirty="0"/>
              <a:t>não sejam verdadeiros. Então, adicione o operador à pilha.</a:t>
            </a:r>
          </a:p>
          <a:p>
            <a:pPr marL="0" indent="0" eaLnBrk="1" hangingPunct="1">
              <a:buNone/>
            </a:pPr>
            <a:endParaRPr lang="PT-BR" altLang="PT-BR" dirty="0"/>
          </a:p>
          <a:p>
            <a:pPr marL="0" indent="0" eaLnBrk="1" hangingPunct="1">
              <a:buNone/>
            </a:pPr>
            <a:r>
              <a:rPr lang="PT-BR" altLang="PT-BR" b="1" dirty="0"/>
              <a:t>7. </a:t>
            </a:r>
            <a:r>
              <a:rPr lang="PT-BR" altLang="PT-BR" dirty="0"/>
              <a:t>No final da expressão, retire e imprima todos os operadores da pilha</a:t>
            </a:r>
            <a:r>
              <a:rPr lang="PT-BR" altLang="PT-BR" b="1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3513780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Shunting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Yard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Algorithm</a:t>
            </a:r>
            <a:endParaRPr lang="pt-BR" altLang="pt-BR" sz="4500" dirty="0" err="1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2" name="Tabela 1"/>
          <p:cNvGraphicFramePr/>
          <p:nvPr>
            <p:extLst>
              <p:ext uri="{D42A27DB-BD31-4B8C-83A1-F6EECF244321}">
                <p14:modId xmlns:p14="http://schemas.microsoft.com/office/powerpoint/2010/main" val="2368386316"/>
              </p:ext>
            </p:extLst>
          </p:nvPr>
        </p:nvGraphicFramePr>
        <p:xfrm>
          <a:off x="833886" y="1883433"/>
          <a:ext cx="7210420" cy="44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348">
                  <a:extLst>
                    <a:ext uri="{9D8B030D-6E8A-4147-A177-3AD203B41FA5}">
                      <a16:colId xmlns:a16="http://schemas.microsoft.com/office/drawing/2014/main" val="1960835433"/>
                    </a:ext>
                  </a:extLst>
                </a:gridCol>
                <a:gridCol w="1495423">
                  <a:extLst>
                    <a:ext uri="{9D8B030D-6E8A-4147-A177-3AD203B41FA5}">
                      <a16:colId xmlns:a16="http://schemas.microsoft.com/office/drawing/2014/main" val="3200475903"/>
                    </a:ext>
                  </a:extLst>
                </a:gridCol>
                <a:gridCol w="2705099">
                  <a:extLst>
                    <a:ext uri="{9D8B030D-6E8A-4147-A177-3AD203B41FA5}">
                      <a16:colId xmlns:a16="http://schemas.microsoft.com/office/drawing/2014/main" val="3259370859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3525231867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PASSO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SÍMBOLO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PILHA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RESULTADO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88600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992588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*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791245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564188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94591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+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 +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453713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 +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972911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933450" y="1123950"/>
            <a:ext cx="7227349" cy="58477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PT-BR" sz="3200" b="1" dirty="0"/>
              <a:t>2 * ( 1 + 3 * 4 ) + 5     -&gt;     2 1 3 4 * + * 5</a:t>
            </a:r>
            <a:r>
              <a:rPr lang="PT-BR" sz="3200" dirty="0"/>
              <a:t> +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26675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Shunting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Yard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Algorithm</a:t>
            </a:r>
            <a:endParaRPr lang="pt-BR" altLang="pt-BR" sz="4500" dirty="0" err="1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2" name="Tabela 1"/>
          <p:cNvGraphicFramePr/>
          <p:nvPr>
            <p:extLst>
              <p:ext uri="{D42A27DB-BD31-4B8C-83A1-F6EECF244321}">
                <p14:modId xmlns:p14="http://schemas.microsoft.com/office/powerpoint/2010/main" val="1298312116"/>
              </p:ext>
            </p:extLst>
          </p:nvPr>
        </p:nvGraphicFramePr>
        <p:xfrm>
          <a:off x="833886" y="1883433"/>
          <a:ext cx="7210420" cy="44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348">
                  <a:extLst>
                    <a:ext uri="{9D8B030D-6E8A-4147-A177-3AD203B41FA5}">
                      <a16:colId xmlns:a16="http://schemas.microsoft.com/office/drawing/2014/main" val="1960835433"/>
                    </a:ext>
                  </a:extLst>
                </a:gridCol>
                <a:gridCol w="1495423">
                  <a:extLst>
                    <a:ext uri="{9D8B030D-6E8A-4147-A177-3AD203B41FA5}">
                      <a16:colId xmlns:a16="http://schemas.microsoft.com/office/drawing/2014/main" val="3200475903"/>
                    </a:ext>
                  </a:extLst>
                </a:gridCol>
                <a:gridCol w="2162174">
                  <a:extLst>
                    <a:ext uri="{9D8B030D-6E8A-4147-A177-3AD203B41FA5}">
                      <a16:colId xmlns:a16="http://schemas.microsoft.com/office/drawing/2014/main" val="3259370859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3525231867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PASSO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SÍMBOLO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PILHA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000000"/>
                          </a:solidFill>
                        </a:rPr>
                        <a:t>RESULTADO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88600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 +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992588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4 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 ( +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791245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* </a:t>
                      </a:r>
                      <a:endParaRPr lang="pt-B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 4 * +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564188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 4 * +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694591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+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2 1 3 4 * + *5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453713"/>
                  </a:ext>
                </a:extLst>
              </a:tr>
              <a:tr h="68109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/>
                        <a:t>2 1 3 4 * + * 5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972911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933450" y="1123950"/>
            <a:ext cx="7227349" cy="58477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PT-BR" sz="3200" b="1" dirty="0"/>
              <a:t>2 * ( 1 + 3 * 4 ) + 5     -&gt;     2 1 3 4 * + * 5</a:t>
            </a:r>
            <a:r>
              <a:rPr lang="PT-BR" sz="3200" dirty="0"/>
              <a:t> +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90122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850" y="180975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Referências</a:t>
            </a:r>
          </a:p>
        </p:txBody>
      </p:sp>
      <p:sp>
        <p:nvSpPr>
          <p:cNvPr id="43011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765175"/>
            <a:ext cx="7923213" cy="5689600"/>
          </a:xfrm>
        </p:spPr>
        <p:txBody>
          <a:bodyPr anchor="ctr"/>
          <a:lstStyle/>
          <a:p>
            <a:r>
              <a:rPr lang="EN-US" altLang="PT-BR" sz="2000" dirty="0"/>
              <a:t>DIJKSTRA, </a:t>
            </a:r>
            <a:r>
              <a:rPr lang="EN-US" altLang="PT-BR" sz="2000" b="1" dirty="0"/>
              <a:t>Algol 60 translation: an </a:t>
            </a:r>
            <a:r>
              <a:rPr lang="EN-US" altLang="PT-BR" sz="2000" b="1" dirty="0" err="1"/>
              <a:t>algol</a:t>
            </a:r>
            <a:r>
              <a:rPr lang="EN-US" altLang="PT-BR" sz="2000" b="1" dirty="0"/>
              <a:t> 60 translator for the x1 and making a translator for </a:t>
            </a:r>
            <a:r>
              <a:rPr lang="EN-US" altLang="PT-BR" sz="2000" b="1" dirty="0" err="1"/>
              <a:t>algol</a:t>
            </a:r>
            <a:r>
              <a:rPr lang="EN-US" altLang="PT-BR" sz="2000" b="1" dirty="0"/>
              <a:t> 60. </a:t>
            </a:r>
            <a:r>
              <a:rPr lang="EN-US" altLang="PT-BR" sz="2000" dirty="0" err="1"/>
              <a:t>Mathematisch</a:t>
            </a:r>
            <a:r>
              <a:rPr lang="EN-US" altLang="PT-BR" sz="2000" dirty="0"/>
              <a:t> Centrum, Amsterdam, 1992.Dispon</a:t>
            </a:r>
            <a:r>
              <a:rPr lang="EN-US" altLang="PT-BR" sz="2000" dirty="0" err="1"/>
              <a:t>ível</a:t>
            </a:r>
            <a:r>
              <a:rPr lang="EN-US" altLang="PT-BR" sz="2000" dirty="0"/>
              <a:t> </a:t>
            </a:r>
            <a:r>
              <a:rPr lang="EN-US" altLang="PT-BR" sz="2000" dirty="0" err="1"/>
              <a:t>em</a:t>
            </a:r>
            <a:r>
              <a:rPr lang="EN-US" altLang="PT-BR" sz="2000" dirty="0"/>
              <a:t>: &lt;http://www.cs.utexas.edu/~EWD/MCReps/MR35.PDF&gt;</a:t>
            </a:r>
          </a:p>
          <a:p>
            <a:pPr marL="0" indent="0">
              <a:buNone/>
            </a:pPr>
            <a:endParaRPr lang="EN-US" altLang="pt-BR" sz="2000"/>
          </a:p>
          <a:p>
            <a:r>
              <a:rPr lang="PT-BR" altLang="PT-BR" sz="2000" dirty="0"/>
              <a:t>WOLF, C. </a:t>
            </a:r>
            <a:r>
              <a:rPr lang="PT-BR" altLang="PT-BR" sz="2000" b="1" dirty="0"/>
              <a:t>The </a:t>
            </a:r>
            <a:r>
              <a:rPr lang="PT-BR" altLang="PT-BR" sz="2000" b="1" dirty="0" err="1"/>
              <a:t>Shunting</a:t>
            </a:r>
            <a:r>
              <a:rPr lang="PT-BR" altLang="PT-BR" sz="2000" b="1" dirty="0"/>
              <a:t> Yard </a:t>
            </a:r>
            <a:r>
              <a:rPr lang="PT-BR" altLang="PT-BR" sz="2000" b="1" dirty="0" err="1"/>
              <a:t>Algorithm</a:t>
            </a:r>
            <a:r>
              <a:rPr lang="PT-BR" altLang="PT-BR" sz="2000" dirty="0"/>
              <a:t>. Disponível em: &lt;</a:t>
            </a:r>
            <a:r>
              <a:rPr lang="PT-BR" altLang="PT-BR" sz="2000" dirty="0" err="1"/>
              <a:t>http</a:t>
            </a:r>
            <a:r>
              <a:rPr lang="PT-BR" altLang="PT-BR" sz="2000" dirty="0"/>
              <a:t>://www.oxfordmathcenter.com/drupal7/node/628&gt;</a:t>
            </a:r>
          </a:p>
          <a:p>
            <a:pPr marL="0" indent="0">
              <a:buNone/>
            </a:pPr>
            <a:endParaRPr lang="EN-US" altLang="pt-BR" sz="2000"/>
          </a:p>
          <a:p>
            <a:r>
              <a:rPr lang="PT-BR" altLang="PT-BR" sz="2000" dirty="0"/>
              <a:t>PARDO, T. </a:t>
            </a:r>
            <a:r>
              <a:rPr lang="PT-BR" altLang="PT-BR" sz="2000" b="1" dirty="0"/>
              <a:t>Análise Sintática</a:t>
            </a:r>
            <a:r>
              <a:rPr lang="PT-BR" altLang="PT-BR" sz="2000" dirty="0"/>
              <a:t>. Disponível em: &lt;</a:t>
            </a:r>
            <a:r>
              <a:rPr lang="PT-BR" altLang="PT-BR" sz="2000" dirty="0" err="1"/>
              <a:t>http</a:t>
            </a:r>
            <a:r>
              <a:rPr lang="PT-BR" altLang="PT-BR" sz="2000" dirty="0"/>
              <a:t>://wiki.icmc.usp.br/</a:t>
            </a:r>
            <a:r>
              <a:rPr lang="PT-BR" altLang="PT-BR" sz="2000" dirty="0" err="1"/>
              <a:t>images</a:t>
            </a:r>
            <a:r>
              <a:rPr lang="PT-BR" altLang="PT-BR" sz="2000" dirty="0"/>
              <a:t>/9/96/Aula11-206t-2012.pdf&gt;</a:t>
            </a:r>
            <a:endParaRPr lang="EN-US" altLang="pt-B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853250"/>
            <a:ext cx="7753350" cy="5255450"/>
          </a:xfrm>
        </p:spPr>
        <p:txBody>
          <a:bodyPr anchor="ctr"/>
          <a:lstStyle/>
          <a:p>
            <a:pPr marL="114300" indent="0" algn="ctr">
              <a:buFont typeface="Arial" panose="020B0604020202020204" pitchFamily="34" charset="0"/>
              <a:buNone/>
            </a:pPr>
            <a:r>
              <a:rPr lang="PT-BR" altLang="PT-BR" sz="3000" dirty="0" err="1"/>
              <a:t>Parser</a:t>
            </a:r>
            <a:r>
              <a:rPr lang="PT-BR" altLang="PT-BR" sz="3000" dirty="0"/>
              <a:t> de precedência de operadores:</a:t>
            </a:r>
            <a:endParaRPr lang="pt-BR" altLang="PT-BR" sz="3000" b="1" dirty="0"/>
          </a:p>
          <a:p>
            <a:pPr marL="114300" indent="0" algn="ctr">
              <a:buFont typeface="Arial" panose="020B0604020202020204" pitchFamily="34" charset="0"/>
              <a:buNone/>
            </a:pPr>
            <a:endParaRPr lang="pt-BR" altLang="PT-BR" sz="3000" b="1"/>
          </a:p>
          <a:p>
            <a:pPr marL="114300" indent="0" algn="ctr">
              <a:buFont typeface="Arial" panose="020B0604020202020204" pitchFamily="34" charset="0"/>
              <a:buNone/>
            </a:pPr>
            <a:r>
              <a:rPr lang="PT-BR" altLang="PT-BR" sz="3000" dirty="0"/>
              <a:t>Analisador </a:t>
            </a:r>
            <a:r>
              <a:rPr lang="PT-BR" altLang="PT-BR" sz="3000" i="1" dirty="0" err="1"/>
              <a:t>bottom-up</a:t>
            </a:r>
            <a:r>
              <a:rPr lang="PT-BR" altLang="PT-BR" sz="3000" i="1" dirty="0"/>
              <a:t> </a:t>
            </a:r>
            <a:r>
              <a:rPr lang="PT-BR" altLang="PT-BR" sz="3000" dirty="0"/>
              <a:t>que interpreta gramáticas de precedência de operadores, sendo estas subclasses de gramáticas livres de contexto.</a:t>
            </a:r>
            <a:endParaRPr lang="PT-BR" altLang="pt-BR" sz="3000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853250"/>
            <a:ext cx="7753350" cy="5255450"/>
          </a:xfrm>
        </p:spPr>
        <p:txBody>
          <a:bodyPr anchor="ctr"/>
          <a:lstStyle/>
          <a:p>
            <a:pPr marL="114300" indent="0" algn="ctr">
              <a:buNone/>
            </a:pPr>
            <a:r>
              <a:rPr lang="PT-BR" altLang="PT-BR" sz="3000" dirty="0"/>
              <a:t>Os </a:t>
            </a:r>
            <a:r>
              <a:rPr lang="PT-BR" altLang="PT-BR" sz="3000" dirty="0" err="1"/>
              <a:t>parsers</a:t>
            </a:r>
            <a:r>
              <a:rPr lang="PT-BR" altLang="PT-BR" sz="3000" dirty="0"/>
              <a:t> de precedência de operadores são comumente utilizados em calculadoras para converter expressões infixas em notação  inversa polonesa.</a:t>
            </a:r>
          </a:p>
          <a:p>
            <a:pPr marL="114300" indent="0" algn="ctr">
              <a:buNone/>
            </a:pPr>
            <a:endParaRPr lang="PT-BR" altLang="PT-BR" sz="3000"/>
          </a:p>
          <a:p>
            <a:pPr marL="114300" indent="0" algn="ctr">
              <a:buNone/>
            </a:pPr>
            <a:r>
              <a:rPr lang="PT-BR" altLang="PT-BR" sz="3000" dirty="0"/>
              <a:t>Dado a sua simplicidade e eficiência, são frequentemente utilizados para o reconhecimento de expressões (tal como nosso primeiro trabalho) 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494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r>
              <a:rPr lang="PT-BR" altLang="PT-BR" sz="3000" dirty="0"/>
              <a:t>Uma gramática de precedência de operadores possui duas características bases:</a:t>
            </a:r>
          </a:p>
          <a:p>
            <a:pPr marL="342900" lvl="1" indent="0">
              <a:buNone/>
            </a:pPr>
            <a:endParaRPr lang="PT-BR" altLang="pt-BR" sz="2700"/>
          </a:p>
          <a:p>
            <a:pPr marL="342900" lvl="1" indent="0">
              <a:buNone/>
            </a:pPr>
            <a:r>
              <a:rPr lang="PT-BR" altLang="PT-BR" sz="3000" dirty="0"/>
              <a:t>a) Não há produções que gerem 2 símbolos terminais adjacentes no lado direito</a:t>
            </a:r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r>
              <a:rPr lang="PT-BR" altLang="PT-BR" sz="3000" dirty="0"/>
              <a:t>b) Não há produções que que derivam para cadeia nula</a:t>
            </a:r>
          </a:p>
          <a:p>
            <a:pPr lvl="1"/>
            <a:endParaRPr lang="pt-BR" altLang="pt-BR" sz="300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r>
              <a:rPr lang="PT-BR" altLang="PT-BR" sz="3000" dirty="0"/>
              <a:t>Gramática de Precedência de Operadores</a:t>
            </a:r>
            <a:endParaRPr lang="pt-BR" altLang="PT-BR" sz="3000" dirty="0"/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r>
              <a:rPr lang="PT-BR" altLang="PT-BR" sz="3000" dirty="0"/>
              <a:t>Exemplo: </a:t>
            </a: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3000" dirty="0"/>
              <a:t>  &lt;E&gt; ::= &lt;E&gt;&lt;O&gt;&lt;E&gt; | (&lt;E&gt;) | n</a:t>
            </a:r>
          </a:p>
          <a:p>
            <a:pPr marL="342900" lvl="1" indent="0">
              <a:buNone/>
            </a:pPr>
            <a:r>
              <a:rPr lang="PT-BR" altLang="PT-BR" sz="3000" dirty="0"/>
              <a:t>  &lt;O&gt; ::= + | -</a:t>
            </a:r>
          </a:p>
          <a:p>
            <a:pPr marL="342900" lvl="1" indent="0">
              <a:buNone/>
            </a:pPr>
            <a:r>
              <a:rPr lang="PT-BR" altLang="PT-BR" sz="3000" dirty="0">
                <a:solidFill>
                  <a:srgbClr val="FF0000"/>
                </a:solidFill>
              </a:rPr>
              <a:t>Não é uma gramática de precedência de operadores</a:t>
            </a:r>
            <a:endParaRPr lang="PT-BR" altLang="PT-BR" sz="3000" dirty="0"/>
          </a:p>
          <a:p>
            <a:pPr marL="342900" lvl="1" indent="0">
              <a:buNone/>
            </a:pPr>
            <a:endParaRPr lang="PT-BR" altLang="pt-BR" sz="2700"/>
          </a:p>
          <a:p>
            <a:pPr lvl="1"/>
            <a:endParaRPr lang="pt-BR" altLang="pt-BR" sz="300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445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908050"/>
            <a:ext cx="7488238" cy="5473700"/>
          </a:xfrm>
        </p:spPr>
        <p:txBody>
          <a:bodyPr anchor="ctr"/>
          <a:lstStyle/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3000" dirty="0"/>
              <a:t>Gramática de Precedência de Operadores</a:t>
            </a:r>
            <a:endParaRPr lang="pt-BR" altLang="PT-BR" sz="3000" dirty="0"/>
          </a:p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3000" dirty="0"/>
              <a:t>Exemplo: </a:t>
            </a:r>
          </a:p>
          <a:p>
            <a:pPr marL="342900" lvl="1" indent="0">
              <a:buNone/>
            </a:pPr>
            <a:r>
              <a:rPr lang="PT-BR" altLang="PT-BR" sz="3000" dirty="0"/>
              <a:t>  &lt;E&gt; ::= &lt;E&gt;+&lt;E&gt; | &lt;E&gt;-&lt; E&gt; | (&lt;E&gt;) | n</a:t>
            </a:r>
          </a:p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3000" dirty="0">
                <a:solidFill>
                  <a:srgbClr val="FF0000"/>
                </a:solidFill>
              </a:rPr>
              <a:t>Transformação do exemplo anterior em </a:t>
            </a:r>
            <a:r>
              <a:rPr lang="PT-BR" altLang="PT-BR" sz="3000" dirty="0"/>
              <a:t> </a:t>
            </a:r>
            <a:r>
              <a:rPr lang="PT-BR" altLang="PT-BR" sz="3000" dirty="0">
                <a:solidFill>
                  <a:srgbClr val="FF0000"/>
                </a:solidFill>
              </a:rPr>
              <a:t>uma gramática de operadores</a:t>
            </a:r>
            <a:endParaRPr lang="PT-BR" altLang="PT-BR" sz="3000" dirty="0"/>
          </a:p>
          <a:p>
            <a:pPr marL="342900" lvl="1" indent="0">
              <a:buNone/>
            </a:pPr>
            <a:endParaRPr lang="PT-BR" altLang="pt-BR" sz="2700" dirty="0"/>
          </a:p>
          <a:p>
            <a:pPr marL="342900" lvl="1" indent="0">
              <a:buNone/>
            </a:pPr>
            <a:endParaRPr lang="PT-BR" altLang="pt-BR" sz="2700" dirty="0"/>
          </a:p>
          <a:p>
            <a:pPr lvl="1"/>
            <a:endParaRPr lang="pt-BR" altLang="pt-BR" sz="30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001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295275" y="1104900"/>
            <a:ext cx="8634381" cy="5473700"/>
          </a:xfrm>
        </p:spPr>
        <p:txBody>
          <a:bodyPr anchor="ctr"/>
          <a:lstStyle/>
          <a:p>
            <a:pPr marL="342900" lvl="1" indent="0">
              <a:buNone/>
            </a:pPr>
            <a:r>
              <a:rPr lang="PT-BR" altLang="PT-BR" sz="3000" dirty="0"/>
              <a:t>Este analisador funciona com uma pilha e uma tabela de precedência, onde considerando os operadores </a:t>
            </a:r>
            <a:r>
              <a:rPr lang="PT-BR" altLang="PT-BR" sz="3000" b="1" dirty="0"/>
              <a:t>a</a:t>
            </a:r>
            <a:r>
              <a:rPr lang="PT-BR" altLang="PT-BR" sz="3000" dirty="0"/>
              <a:t> e </a:t>
            </a:r>
            <a:r>
              <a:rPr lang="PT-BR" altLang="PT-BR" sz="3000" b="1" dirty="0"/>
              <a:t>b</a:t>
            </a:r>
            <a:r>
              <a:rPr lang="PT-BR" altLang="PT-BR" sz="3000" dirty="0"/>
              <a:t> temos:</a:t>
            </a:r>
          </a:p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2800" b="1" dirty="0"/>
              <a:t>a </a:t>
            </a:r>
            <a:r>
              <a:rPr lang="PT-BR" altLang="PT-BR" sz="2800" b="1" dirty="0">
                <a:solidFill>
                  <a:srgbClr val="FF0000"/>
                </a:solidFill>
              </a:rPr>
              <a:t>&lt; </a:t>
            </a:r>
            <a:r>
              <a:rPr lang="PT-BR" altLang="PT-BR" sz="2800" b="1" dirty="0"/>
              <a:t>b</a:t>
            </a:r>
            <a:r>
              <a:rPr lang="PT-BR" altLang="PT-BR" sz="2800" dirty="0"/>
              <a:t> significa que</a:t>
            </a:r>
            <a:r>
              <a:rPr lang="PT-BR" altLang="PT-BR" sz="2800" b="1" dirty="0"/>
              <a:t> a</a:t>
            </a:r>
            <a:r>
              <a:rPr lang="PT-BR" altLang="PT-BR" sz="2800" dirty="0"/>
              <a:t> tem precedência menor do que </a:t>
            </a:r>
            <a:r>
              <a:rPr lang="PT-BR" altLang="PT-BR" sz="2800" b="1" dirty="0"/>
              <a:t>b</a:t>
            </a:r>
            <a:br>
              <a:rPr lang="PT-BR" altLang="PT-BR" sz="3000" dirty="0"/>
            </a:br>
            <a:r>
              <a:rPr lang="PT-BR" altLang="PT-BR" sz="2800" b="1" dirty="0"/>
              <a:t>a </a:t>
            </a:r>
            <a:r>
              <a:rPr lang="PT-BR" altLang="PT-BR" sz="2800" b="1" dirty="0">
                <a:solidFill>
                  <a:srgbClr val="FF0000"/>
                </a:solidFill>
              </a:rPr>
              <a:t>= </a:t>
            </a:r>
            <a:r>
              <a:rPr lang="PT-BR" altLang="PT-BR" sz="2800" b="1" dirty="0"/>
              <a:t>b</a:t>
            </a:r>
            <a:r>
              <a:rPr lang="PT-BR" altLang="PT-BR" sz="2800" dirty="0"/>
              <a:t> significa que </a:t>
            </a:r>
            <a:r>
              <a:rPr lang="PT-BR" altLang="PT-BR" sz="2800" b="1" dirty="0"/>
              <a:t>a </a:t>
            </a:r>
            <a:r>
              <a:rPr lang="PT-BR" altLang="PT-BR" sz="2800" dirty="0"/>
              <a:t>e </a:t>
            </a:r>
            <a:r>
              <a:rPr lang="PT-BR" altLang="PT-BR" sz="2800" b="1" dirty="0"/>
              <a:t>b</a:t>
            </a:r>
            <a:r>
              <a:rPr lang="PT-BR" altLang="PT-BR" sz="2800" dirty="0"/>
              <a:t> têm a mesma precedência</a:t>
            </a:r>
            <a:br>
              <a:rPr lang="PT-BR" altLang="PT-BR" sz="3000" dirty="0"/>
            </a:br>
            <a:r>
              <a:rPr lang="PT-BR" altLang="PT-BR" sz="2800" b="1" dirty="0"/>
              <a:t>a </a:t>
            </a:r>
            <a:r>
              <a:rPr lang="PT-BR" altLang="PT-BR" sz="2800" b="1" dirty="0">
                <a:solidFill>
                  <a:srgbClr val="FF0000"/>
                </a:solidFill>
              </a:rPr>
              <a:t>&gt; </a:t>
            </a:r>
            <a:r>
              <a:rPr lang="PT-BR" altLang="PT-BR" sz="2800" b="1" dirty="0"/>
              <a:t>b</a:t>
            </a:r>
            <a:r>
              <a:rPr lang="PT-BR" altLang="PT-BR" sz="2800" dirty="0"/>
              <a:t> significa que </a:t>
            </a:r>
            <a:r>
              <a:rPr lang="PT-BR" altLang="PT-BR" sz="2800" b="1" dirty="0"/>
              <a:t>a</a:t>
            </a:r>
            <a:r>
              <a:rPr lang="PT-BR" altLang="PT-BR" sz="2800" dirty="0"/>
              <a:t> tem precedência maior do que </a:t>
            </a:r>
            <a:r>
              <a:rPr lang="PT-BR" altLang="PT-BR" sz="2800" b="1" dirty="0"/>
              <a:t>b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rgbClr val="000000"/>
                </a:solidFill>
                <a:latin typeface="+mn-lt"/>
              </a:rPr>
              <a:t>Parser</a:t>
            </a:r>
            <a:endParaRPr lang="pt-BR" altLang="PT-BR" sz="4500" b="1" dirty="0" err="1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263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440149" y="908050"/>
            <a:ext cx="8402226" cy="3297238"/>
          </a:xfrm>
        </p:spPr>
        <p:txBody>
          <a:bodyPr anchor="ctr"/>
          <a:lstStyle/>
          <a:p>
            <a:pPr marL="342900" lvl="1" indent="0">
              <a:buNone/>
            </a:pPr>
            <a:r>
              <a:rPr lang="PT-BR" altLang="PT-BR" sz="3000" dirty="0"/>
              <a:t>A tabela de precedência relaciona todos os terminais da gramática e o símbolo delimitador ($)</a:t>
            </a:r>
          </a:p>
          <a:p>
            <a:pPr marL="342900" lvl="1" indent="0">
              <a:buNone/>
            </a:pPr>
            <a:endParaRPr lang="PT-BR" altLang="PT-BR" sz="3000"/>
          </a:p>
          <a:p>
            <a:pPr marL="342900" lvl="1" indent="0">
              <a:buNone/>
            </a:pPr>
            <a:r>
              <a:rPr lang="PT-BR" altLang="PT-BR" sz="2400" dirty="0"/>
              <a:t>A primeira linha representa a cadeia a ser analisada</a:t>
            </a:r>
          </a:p>
          <a:p>
            <a:pPr marL="342900" lvl="1" indent="0">
              <a:buNone/>
            </a:pPr>
            <a:r>
              <a:rPr lang="PT-BR" altLang="PT-BR" sz="2400" dirty="0"/>
              <a:t>A primeira coluna representa o conteúdo armazenado da pilha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Parser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 </a:t>
            </a:r>
            <a:endParaRPr lang="pt-BR" altLang="pt-BR" sz="45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3" name="Tabela 2"/>
          <p:cNvGraphicFramePr/>
          <p:nvPr>
            <p:extLst>
              <p:ext uri="{D42A27DB-BD31-4B8C-83A1-F6EECF244321}">
                <p14:modId xmlns:p14="http://schemas.microsoft.com/office/powerpoint/2010/main" val="2363533428"/>
              </p:ext>
            </p:extLst>
          </p:nvPr>
        </p:nvGraphicFramePr>
        <p:xfrm>
          <a:off x="2429773" y="4298830"/>
          <a:ext cx="4610928" cy="2137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732">
                  <a:extLst>
                    <a:ext uri="{9D8B030D-6E8A-4147-A177-3AD203B41FA5}">
                      <a16:colId xmlns:a16="http://schemas.microsoft.com/office/drawing/2014/main" val="3980680359"/>
                    </a:ext>
                  </a:extLst>
                </a:gridCol>
                <a:gridCol w="1152732">
                  <a:extLst>
                    <a:ext uri="{9D8B030D-6E8A-4147-A177-3AD203B41FA5}">
                      <a16:colId xmlns:a16="http://schemas.microsoft.com/office/drawing/2014/main" val="1277931972"/>
                    </a:ext>
                  </a:extLst>
                </a:gridCol>
                <a:gridCol w="1152732">
                  <a:extLst>
                    <a:ext uri="{9D8B030D-6E8A-4147-A177-3AD203B41FA5}">
                      <a16:colId xmlns:a16="http://schemas.microsoft.com/office/drawing/2014/main" val="2824211261"/>
                    </a:ext>
                  </a:extLst>
                </a:gridCol>
                <a:gridCol w="1152732">
                  <a:extLst>
                    <a:ext uri="{9D8B030D-6E8A-4147-A177-3AD203B41FA5}">
                      <a16:colId xmlns:a16="http://schemas.microsoft.com/office/drawing/2014/main" val="1736422987"/>
                    </a:ext>
                  </a:extLst>
                </a:gridCol>
              </a:tblGrid>
              <a:tr h="554815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46151"/>
                  </a:ext>
                </a:extLst>
              </a:tr>
              <a:tr h="538496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062542"/>
                  </a:ext>
                </a:extLst>
              </a:tr>
              <a:tr h="52217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662091"/>
                  </a:ext>
                </a:extLst>
              </a:tr>
              <a:tr h="52217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49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715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idx="1"/>
          </p:nvPr>
        </p:nvSpPr>
        <p:spPr>
          <a:xfrm>
            <a:off x="504825" y="790575"/>
            <a:ext cx="8501063" cy="5672963"/>
          </a:xfrm>
        </p:spPr>
        <p:txBody>
          <a:bodyPr anchor="ctr"/>
          <a:lstStyle/>
          <a:p>
            <a:pPr marL="342900" lvl="1" indent="0">
              <a:buNone/>
            </a:pPr>
            <a:endParaRPr lang="pt-BR" altLang="PT-BR" sz="3000" dirty="0"/>
          </a:p>
          <a:p>
            <a:pPr marL="342900" lvl="1" indent="0">
              <a:buNone/>
            </a:pPr>
            <a:r>
              <a:rPr lang="PT-BR" altLang="PT-BR" sz="3200" dirty="0"/>
              <a:t>Utilizando a tabela de precedência: </a:t>
            </a:r>
            <a:endParaRPr lang="PT-BR" altLang="PT-BR" sz="2000" dirty="0"/>
          </a:p>
          <a:p>
            <a:pPr marL="342900" lvl="1" indent="0">
              <a:buNone/>
            </a:pPr>
            <a:endParaRPr lang="PT-BR" altLang="PT-BR" sz="2000"/>
          </a:p>
          <a:p>
            <a:pPr marL="342900" lvl="1" indent="0">
              <a:buNone/>
            </a:pPr>
            <a:r>
              <a:rPr lang="PT-BR" altLang="PT-BR" sz="2800" dirty="0"/>
              <a:t>Seja a o terminal mais ao topo da pilha e b o primeiro terminal da cadeia sendo analisada</a:t>
            </a:r>
            <a:br>
              <a:rPr lang="PT-BR" altLang="PT-BR" sz="2000" dirty="0"/>
            </a:br>
            <a:br>
              <a:rPr lang="PT-BR" altLang="PT-BR" sz="2000" dirty="0"/>
            </a:br>
            <a:r>
              <a:rPr lang="PT-BR" altLang="PT-BR" sz="2800" dirty="0"/>
              <a:t>Se a&lt;b ou a=b, então empilha b na pilha;</a:t>
            </a:r>
            <a:br>
              <a:rPr lang="PT-BR" altLang="PT-BR" sz="2000" dirty="0"/>
            </a:br>
            <a:br>
              <a:rPr lang="PT-BR" altLang="PT-BR" sz="2000" dirty="0"/>
            </a:br>
            <a:r>
              <a:rPr lang="PT-BR" altLang="PT-BR" sz="2800" dirty="0"/>
              <a:t>Se a&gt;b, então se procura o lado direito do </a:t>
            </a:r>
            <a:r>
              <a:rPr lang="PT-BR" altLang="PT-BR" sz="2800" dirty="0" err="1"/>
              <a:t>handle</a:t>
            </a:r>
            <a:r>
              <a:rPr lang="PT-BR" altLang="PT-BR" sz="2800" dirty="0"/>
              <a:t> na pilha e o substitui pelo seu lado esquerdo;</a:t>
            </a:r>
            <a:br>
              <a:rPr lang="PT-BR" altLang="PT-BR" sz="2000" dirty="0"/>
            </a:br>
            <a:br>
              <a:rPr lang="PT-BR" altLang="PT-BR" sz="2000" dirty="0"/>
            </a:br>
            <a:r>
              <a:rPr lang="PT-BR" altLang="PT-BR" sz="2800" dirty="0">
                <a:latin typeface="Calibri"/>
              </a:rPr>
              <a:t>O lado direito do </a:t>
            </a:r>
            <a:r>
              <a:rPr lang="PT-BR" altLang="PT-BR" sz="2800" dirty="0" err="1"/>
              <a:t>handle</a:t>
            </a:r>
            <a:r>
              <a:rPr lang="PT-BR" altLang="PT-BR" sz="2800" dirty="0"/>
              <a:t> estará delimitado na pilha pelos símbolos &lt; e &gt;;</a:t>
            </a:r>
            <a:endParaRPr lang="PT-BR" altLang="PT-BR" sz="20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850" y="115888"/>
            <a:ext cx="8351838" cy="79216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Operator-precedence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altLang="PT-BR" sz="4500" dirty="0" err="1">
                <a:solidFill>
                  <a:schemeClr val="tx1"/>
                </a:solidFill>
                <a:latin typeface="+mn-lt"/>
              </a:rPr>
              <a:t>Parser</a:t>
            </a:r>
            <a:r>
              <a:rPr lang="PT-BR" altLang="PT-BR" sz="4500" dirty="0">
                <a:solidFill>
                  <a:schemeClr val="tx1"/>
                </a:solidFill>
                <a:latin typeface="+mn-lt"/>
              </a:rPr>
              <a:t> </a:t>
            </a:r>
            <a:endParaRPr lang="pt-BR" altLang="pt-BR" sz="45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2168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TM02836342[[fn=Íon]]</Template>
  <TotalTime>14454</TotalTime>
  <Words>393</Words>
  <Application>Microsoft Office PowerPoint</Application>
  <PresentationFormat>Apresentação na tela (4:3)</PresentationFormat>
  <Paragraphs>189</Paragraphs>
  <Slides>18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Calibri</vt:lpstr>
      <vt:lpstr>Blank</vt:lpstr>
      <vt:lpstr>Operator-precedence Parser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Editora Abril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Validação de  Sistemas de Software</dc:title>
  <dc:creator>Marcelo Esperandio Lucio_ALLEASY</dc:creator>
  <cp:lastModifiedBy>Fabiano Yoschitaki</cp:lastModifiedBy>
  <cp:revision>568</cp:revision>
  <dcterms:created xsi:type="dcterms:W3CDTF">2014-09-24T13:24:39Z</dcterms:created>
  <dcterms:modified xsi:type="dcterms:W3CDTF">2016-11-25T04:05:11Z</dcterms:modified>
</cp:coreProperties>
</file>