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0"/>
  </p:notesMasterIdLst>
  <p:sldIdLst>
    <p:sldId id="256" r:id="rId2"/>
    <p:sldId id="272" r:id="rId3"/>
    <p:sldId id="309" r:id="rId4"/>
    <p:sldId id="302" r:id="rId5"/>
    <p:sldId id="305" r:id="rId6"/>
    <p:sldId id="306" r:id="rId7"/>
    <p:sldId id="310" r:id="rId8"/>
    <p:sldId id="311" r:id="rId9"/>
    <p:sldId id="312" r:id="rId10"/>
    <p:sldId id="313" r:id="rId11"/>
    <p:sldId id="315" r:id="rId12"/>
    <p:sldId id="316" r:id="rId13"/>
    <p:sldId id="307" r:id="rId14"/>
    <p:sldId id="314" r:id="rId15"/>
    <p:sldId id="317" r:id="rId16"/>
    <p:sldId id="318" r:id="rId17"/>
    <p:sldId id="319" r:id="rId18"/>
    <p:sldId id="286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1" autoAdjust="0"/>
    <p:restoredTop sz="94660"/>
  </p:normalViewPr>
  <p:slideViewPr>
    <p:cSldViewPr>
      <p:cViewPr varScale="1">
        <p:scale>
          <a:sx n="68" d="100"/>
          <a:sy n="68" d="100"/>
        </p:scale>
        <p:origin x="145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99286E24-8CAF-42B9-A772-1E0FA2E96528}" type="datetimeFigureOut">
              <a:rPr lang="pt-BR"/>
              <a:pPr>
                <a:defRPr/>
              </a:pPr>
              <a:t>25/11/2016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pt-BR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B2AA092-D8D4-4DBE-BA2C-6C70ECF623C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/>
          </a:p>
        </p:txBody>
      </p:sp>
      <p:sp>
        <p:nvSpPr>
          <p:cNvPr id="717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268A1F3-2FAB-4612-A131-E73DB4FC0647}" type="slidenum">
              <a:rPr lang="pt-BR" altLang="pt-BR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pt-BR" altLang="pt-BR"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/>
          </a:p>
        </p:txBody>
      </p:sp>
      <p:sp>
        <p:nvSpPr>
          <p:cNvPr id="922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C03D02E-00B1-409D-A859-8A93D2067088}" type="slidenum">
              <a:rPr lang="pt-BR" altLang="pt-BR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pt-BR" altLang="pt-BR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73661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/>
          </a:p>
        </p:txBody>
      </p:sp>
      <p:sp>
        <p:nvSpPr>
          <p:cNvPr id="922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C03D02E-00B1-409D-A859-8A93D2067088}" type="slidenum">
              <a:rPr lang="pt-BR" altLang="pt-BR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pt-BR" altLang="pt-BR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86480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/>
          </a:p>
        </p:txBody>
      </p:sp>
      <p:sp>
        <p:nvSpPr>
          <p:cNvPr id="1331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BFF44B0-1936-442B-8A03-E49DAE6D4D0B}" type="slidenum">
              <a:rPr lang="pt-BR" altLang="pt-BR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pt-BR" altLang="pt-BR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4727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/>
          </a:p>
        </p:txBody>
      </p:sp>
      <p:sp>
        <p:nvSpPr>
          <p:cNvPr id="1331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BFF44B0-1936-442B-8A03-E49DAE6D4D0B}" type="slidenum">
              <a:rPr lang="pt-BR" altLang="pt-BR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pt-BR" altLang="pt-BR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25344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/>
          </a:p>
        </p:txBody>
      </p:sp>
      <p:sp>
        <p:nvSpPr>
          <p:cNvPr id="1331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BFF44B0-1936-442B-8A03-E49DAE6D4D0B}" type="slidenum">
              <a:rPr lang="pt-BR" altLang="pt-BR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pt-BR" altLang="pt-BR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91032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/>
          </a:p>
        </p:txBody>
      </p:sp>
      <p:sp>
        <p:nvSpPr>
          <p:cNvPr id="1331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BFF44B0-1936-442B-8A03-E49DAE6D4D0B}" type="slidenum">
              <a:rPr lang="pt-BR" altLang="pt-BR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pt-BR" altLang="pt-BR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45701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/>
          </a:p>
        </p:txBody>
      </p:sp>
      <p:sp>
        <p:nvSpPr>
          <p:cNvPr id="1331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BFF44B0-1936-442B-8A03-E49DAE6D4D0B}" type="slidenum">
              <a:rPr lang="pt-BR" altLang="pt-BR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pt-BR" altLang="pt-BR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28008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/>
          </a:p>
        </p:txBody>
      </p:sp>
      <p:sp>
        <p:nvSpPr>
          <p:cNvPr id="4403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66D4A8F-176E-4BE7-9E97-29F1EC56D84B}" type="slidenum">
              <a:rPr lang="pt-BR" altLang="pt-BR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pt-BR" altLang="pt-BR"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/>
          </a:p>
        </p:txBody>
      </p:sp>
      <p:sp>
        <p:nvSpPr>
          <p:cNvPr id="717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268A1F3-2FAB-4612-A131-E73DB4FC0647}" type="slidenum">
              <a:rPr lang="pt-BR" altLang="pt-BR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pt-BR" altLang="pt-BR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1996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/>
          </a:p>
        </p:txBody>
      </p:sp>
      <p:sp>
        <p:nvSpPr>
          <p:cNvPr id="922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C03D02E-00B1-409D-A859-8A93D2067088}" type="slidenum">
              <a:rPr lang="pt-BR" altLang="pt-BR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pt-BR" altLang="pt-BR"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/>
          </a:p>
        </p:txBody>
      </p:sp>
      <p:sp>
        <p:nvSpPr>
          <p:cNvPr id="922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C03D02E-00B1-409D-A859-8A93D2067088}" type="slidenum">
              <a:rPr lang="pt-BR" altLang="pt-BR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pt-BR" altLang="pt-BR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64530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/>
          </a:p>
        </p:txBody>
      </p:sp>
      <p:sp>
        <p:nvSpPr>
          <p:cNvPr id="922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C03D02E-00B1-409D-A859-8A93D2067088}" type="slidenum">
              <a:rPr lang="pt-BR" altLang="pt-BR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pt-BR" altLang="pt-BR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87244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/>
          </a:p>
        </p:txBody>
      </p:sp>
      <p:sp>
        <p:nvSpPr>
          <p:cNvPr id="922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C03D02E-00B1-409D-A859-8A93D2067088}" type="slidenum">
              <a:rPr lang="pt-BR" altLang="pt-BR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pt-BR" altLang="pt-BR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9381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/>
          </a:p>
        </p:txBody>
      </p:sp>
      <p:sp>
        <p:nvSpPr>
          <p:cNvPr id="922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C03D02E-00B1-409D-A859-8A93D2067088}" type="slidenum">
              <a:rPr lang="pt-BR" altLang="pt-BR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pt-BR" altLang="pt-BR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26604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/>
          </a:p>
        </p:txBody>
      </p:sp>
      <p:sp>
        <p:nvSpPr>
          <p:cNvPr id="922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C03D02E-00B1-409D-A859-8A93D2067088}" type="slidenum">
              <a:rPr lang="pt-BR" altLang="pt-BR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pt-BR" altLang="pt-BR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9191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/>
          </a:p>
        </p:txBody>
      </p:sp>
      <p:sp>
        <p:nvSpPr>
          <p:cNvPr id="922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C03D02E-00B1-409D-A859-8A93D2067088}" type="slidenum">
              <a:rPr lang="pt-BR" altLang="pt-BR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pt-BR" altLang="pt-BR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6559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041400"/>
            <a:ext cx="6858000" cy="2387600"/>
          </a:xfrm>
        </p:spPr>
        <p:txBody>
          <a:bodyPr anchor="b"/>
          <a:lstStyle>
            <a:lvl1pPr algn="ctr">
              <a:defRPr sz="405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10188-2AE2-41A9-B361-0D974EC6D039}" type="datetimeFigureOut">
              <a:rPr lang="pt-BR"/>
              <a:pPr>
                <a:defRPr/>
              </a:pPr>
              <a:t>25/11/2016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C298A-4ADA-4CC5-B47E-0166EF8E3C7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66296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FC166-8E11-447E-A01F-ADE9DC2E7A98}" type="datetimeFigureOut">
              <a:rPr lang="pt-BR"/>
              <a:pPr>
                <a:defRPr/>
              </a:pPr>
              <a:t>25/11/2016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64D3A-95FA-4BFE-A017-43337520EA60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25006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4638"/>
            <a:ext cx="1971675" cy="5897562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800725" cy="5897562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1B1C8-D370-420B-8FEE-648E380E529C}" type="datetimeFigureOut">
              <a:rPr lang="pt-BR"/>
              <a:pPr>
                <a:defRPr/>
              </a:pPr>
              <a:t>25/11/2016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7EA6F-7E6C-4A5D-B2A4-D1E61572017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93166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21B333-BE9E-4B5F-9836-0F062EAA6A2E}" type="datetimeFigureOut">
              <a:rPr lang="pt-BR"/>
              <a:pPr>
                <a:defRPr/>
              </a:pPr>
              <a:t>25/11/2016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D55EA-DBF4-48EE-BB66-52C738C8B7D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69684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4406901"/>
            <a:ext cx="7886700" cy="1362075"/>
          </a:xfrm>
        </p:spPr>
        <p:txBody>
          <a:bodyPr anchor="t"/>
          <a:lstStyle>
            <a:lvl1pPr>
              <a:defRPr sz="3000" b="1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2906713"/>
            <a:ext cx="78867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608A1-3217-4533-A8E2-0402FFAEBCEE}" type="datetimeFigureOut">
              <a:rPr lang="pt-BR"/>
              <a:pPr>
                <a:defRPr/>
              </a:pPr>
              <a:t>25/11/2016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118D5-8116-4205-9F6E-1C9A3ED2B0C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66708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0863"/>
            <a:ext cx="3886200" cy="435133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0863"/>
            <a:ext cx="3886200" cy="435133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7169D-D5ED-428C-8137-326EC631F77F}" type="datetimeFigureOut">
              <a:rPr lang="pt-BR"/>
              <a:pPr>
                <a:defRPr/>
              </a:pPr>
              <a:t>25/11/2016</a:t>
            </a:fld>
            <a:endParaRPr lang="pt-B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2E5A8-0EA2-4A8E-A32C-DB4DD12DA269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00495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274638"/>
            <a:ext cx="7886700" cy="11430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1535113"/>
            <a:ext cx="3867150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888" y="2174876"/>
            <a:ext cx="3867150" cy="3997325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2248" y="1535113"/>
            <a:ext cx="3868340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248" y="2174876"/>
            <a:ext cx="3868340" cy="3997325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34020-EEAB-4DBA-9A01-0BD409437027}" type="datetimeFigureOut">
              <a:rPr lang="pt-BR"/>
              <a:pPr>
                <a:defRPr/>
              </a:pPr>
              <a:t>25/11/2016</a:t>
            </a:fld>
            <a:endParaRPr lang="pt-B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B8FBA-C6D2-4A58-86A3-3A7794458B4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89641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095F7-4D8A-4C9C-B1BD-C465C64BA963}" type="datetimeFigureOut">
              <a:rPr lang="pt-BR"/>
              <a:pPr>
                <a:defRPr/>
              </a:pPr>
              <a:t>25/11/2016</a:t>
            </a:fld>
            <a:endParaRPr lang="pt-B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F68CB-A1AD-4BED-BDE7-4D399A8970C9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60248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3EF75-4EE1-4071-88C6-E30BC530DCCE}" type="datetimeFigureOut">
              <a:rPr lang="pt-BR"/>
              <a:pPr>
                <a:defRPr/>
              </a:pPr>
              <a:t>25/11/2016</a:t>
            </a:fld>
            <a:endParaRPr lang="pt-B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FCD95-EE17-4DC9-AE57-21003D4F5D41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88166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685801"/>
            <a:ext cx="3009900" cy="1160463"/>
          </a:xfrm>
        </p:spPr>
        <p:txBody>
          <a:bodyPr anchor="b"/>
          <a:lstStyle>
            <a:lvl1pPr>
              <a:defRPr sz="1500" b="1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4998" y="685800"/>
            <a:ext cx="4725590" cy="54864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3888" y="1846264"/>
            <a:ext cx="3009900" cy="432593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031EE-3F53-4FA9-868F-5E9E34B49EBA}" type="datetimeFigureOut">
              <a:rPr lang="pt-BR"/>
              <a:pPr>
                <a:defRPr/>
              </a:pPr>
              <a:t>25/11/2016</a:t>
            </a:fld>
            <a:endParaRPr lang="pt-B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E616C5-729A-482E-B874-B35317972D1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32886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8806" y="4800600"/>
            <a:ext cx="5382816" cy="566738"/>
          </a:xfrm>
        </p:spPr>
        <p:txBody>
          <a:bodyPr anchor="b"/>
          <a:lstStyle>
            <a:lvl1pPr>
              <a:defRPr sz="1500" b="1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78806" y="685801"/>
            <a:ext cx="5382816" cy="404177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pt-BR" noProof="0"/>
              <a:t>Clique no ícone para adicionar uma imagem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78806" y="5367338"/>
            <a:ext cx="5382816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C69F1-D18B-4214-97A8-42E83905B8E6}" type="datetimeFigureOut">
              <a:rPr lang="pt-BR"/>
              <a:pPr>
                <a:defRPr/>
              </a:pPr>
              <a:t>25/11/2016</a:t>
            </a:fld>
            <a:endParaRPr lang="pt-B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EEF63-7851-4E37-BAB4-A26D58D8072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44177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274638"/>
            <a:ext cx="7886700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/>
              <a:t>Clique para editar o título mestre</a:t>
            </a:r>
            <a:endParaRPr lang="en-US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0863"/>
            <a:ext cx="7886700" cy="435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/>
              <a:t>Editar estilos de texto Mestre</a:t>
            </a:r>
          </a:p>
          <a:p>
            <a:pPr lvl="1"/>
            <a:r>
              <a:rPr lang="pt-BR" altLang="en-US"/>
              <a:t>Segundo nível</a:t>
            </a:r>
          </a:p>
          <a:p>
            <a:pPr lvl="2"/>
            <a:r>
              <a:rPr lang="pt-BR" altLang="en-US"/>
              <a:t>Terceiro nível</a:t>
            </a:r>
          </a:p>
          <a:p>
            <a:pPr lvl="3"/>
            <a:r>
              <a:rPr lang="pt-BR" altLang="en-US"/>
              <a:t>Quarto nível</a:t>
            </a:r>
          </a:p>
          <a:p>
            <a:pPr lvl="4"/>
            <a:r>
              <a:rPr lang="pt-BR" altLang="en-US"/>
              <a:t>Quinto nível</a:t>
            </a: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97603F9-8BA2-4C0F-9697-33FD2ED4D660}" type="datetimeFigureOut">
              <a:rPr lang="pt-BR"/>
              <a:pPr>
                <a:defRPr/>
              </a:pPr>
              <a:t>25/11/2016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6150" y="6356350"/>
            <a:ext cx="2171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7900" y="6356350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C8A04D6-5452-4742-B328-474A1AE5030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fontAlgn="base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2pPr>
      <a:lvl3pPr algn="l" defTabSz="6858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3pPr>
      <a:lvl4pPr algn="l" defTabSz="6858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4pPr>
      <a:lvl5pPr algn="l" defTabSz="6858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5pPr>
      <a:lvl6pPr marL="457200" algn="l" defTabSz="6858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6pPr>
      <a:lvl7pPr marL="914400" algn="l" defTabSz="6858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7pPr>
      <a:lvl8pPr marL="1371600" algn="l" defTabSz="6858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8pPr>
      <a:lvl9pPr marL="1828800" algn="l" defTabSz="6858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257175" indent="-257175" algn="l" defTabSz="6858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ítulo 1"/>
          <p:cNvSpPr>
            <a:spLocks noGrp="1"/>
          </p:cNvSpPr>
          <p:nvPr>
            <p:ph type="ctrTitle"/>
          </p:nvPr>
        </p:nvSpPr>
        <p:spPr>
          <a:xfrm>
            <a:off x="623888" y="2708275"/>
            <a:ext cx="7775575" cy="108108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4000" dirty="0" err="1">
                <a:latin typeface="Calibri"/>
              </a:rPr>
              <a:t>Operator-precedence</a:t>
            </a:r>
            <a:r>
              <a:rPr lang="PT-BR" sz="4000" dirty="0">
                <a:latin typeface="Calibri"/>
              </a:rPr>
              <a:t> </a:t>
            </a:r>
            <a:r>
              <a:rPr lang="PT-BR" sz="4000" dirty="0" err="1">
                <a:latin typeface="Calibri"/>
              </a:rPr>
              <a:t>Parser</a:t>
            </a:r>
            <a:endParaRPr lang="PT-BR" altLang="pt-BR" sz="4000" b="1" dirty="0" err="1">
              <a:latin typeface="+mn-lt"/>
            </a:endParaRPr>
          </a:p>
        </p:txBody>
      </p:sp>
      <p:sp>
        <p:nvSpPr>
          <p:cNvPr id="3075" name="Subtítulo 2"/>
          <p:cNvSpPr>
            <a:spLocks noGrp="1"/>
          </p:cNvSpPr>
          <p:nvPr>
            <p:ph type="subTitle" idx="1"/>
          </p:nvPr>
        </p:nvSpPr>
        <p:spPr>
          <a:xfrm>
            <a:off x="2843213" y="5445125"/>
            <a:ext cx="3336925" cy="860425"/>
          </a:xfrm>
        </p:spPr>
        <p:txBody>
          <a:bodyPr rtlCol="0">
            <a:normAutofit lnSpcReduction="10000"/>
          </a:bodyPr>
          <a:lstStyle/>
          <a:p>
            <a:pPr fontAlgn="auto">
              <a:spcBef>
                <a:spcPts val="500"/>
              </a:spcBef>
              <a:spcAft>
                <a:spcPts val="0"/>
              </a:spcAft>
              <a:defRPr/>
            </a:pPr>
            <a:r>
              <a:rPr lang="PT-BR" altLang="PT-BR" b="1" dirty="0"/>
              <a:t>Fabiano </a:t>
            </a:r>
            <a:r>
              <a:rPr lang="PT-BR" altLang="PT-BR" b="1" dirty="0" err="1"/>
              <a:t>Yoschitaki</a:t>
            </a:r>
            <a:endParaRPr lang="PT-BR" altLang="pt-BR" b="1" dirty="0"/>
          </a:p>
          <a:p>
            <a:pPr fontAlgn="auto">
              <a:spcBef>
                <a:spcPts val="500"/>
              </a:spcBef>
              <a:spcAft>
                <a:spcPts val="0"/>
              </a:spcAft>
              <a:defRPr/>
            </a:pPr>
            <a:r>
              <a:rPr lang="PT-BR" altLang="PT-BR" b="1" dirty="0"/>
              <a:t>Rafael R.Lucchini</a:t>
            </a:r>
          </a:p>
        </p:txBody>
      </p:sp>
      <p:pic>
        <p:nvPicPr>
          <p:cNvPr id="3076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549275"/>
            <a:ext cx="3486150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2483779" y="3867150"/>
            <a:ext cx="4054895" cy="461665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PT-BR" sz="2400" dirty="0"/>
              <a:t>CT200 – Prof. Carlos </a:t>
            </a:r>
            <a:r>
              <a:rPr lang="PT-BR" sz="2400" dirty="0" err="1"/>
              <a:t>Forster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ço Reservado para Conteúdo 2"/>
          <p:cNvSpPr>
            <a:spLocks noGrp="1"/>
          </p:cNvSpPr>
          <p:nvPr>
            <p:ph idx="1"/>
          </p:nvPr>
        </p:nvSpPr>
        <p:spPr>
          <a:xfrm>
            <a:off x="755650" y="908050"/>
            <a:ext cx="7488238" cy="5473700"/>
          </a:xfrm>
        </p:spPr>
        <p:txBody>
          <a:bodyPr anchor="ctr"/>
          <a:lstStyle/>
          <a:p>
            <a:pPr marL="342900" lvl="1" indent="0">
              <a:buNone/>
            </a:pPr>
            <a:endParaRPr lang="pt-BR" altLang="PT-BR" sz="3000" dirty="0"/>
          </a:p>
          <a:p>
            <a:pPr marL="342900" lvl="1" indent="0">
              <a:buNone/>
            </a:pPr>
            <a:endParaRPr lang="PT-BR" altLang="PT-BR" sz="2000" dirty="0"/>
          </a:p>
          <a:p>
            <a:pPr marL="342900" lvl="1" indent="0">
              <a:buNone/>
            </a:pPr>
            <a:endParaRPr lang="PT-BR" altLang="PT-BR" sz="2000" dirty="0"/>
          </a:p>
          <a:p>
            <a:pPr marL="342900" lvl="1" indent="0">
              <a:buNone/>
            </a:pPr>
            <a:endParaRPr lang="PT-BR" altLang="PT-BR" sz="2000"/>
          </a:p>
          <a:p>
            <a:pPr marL="342900" lvl="1" indent="0">
              <a:buNone/>
            </a:pPr>
            <a:endParaRPr lang="PT-BR" altLang="PT-BR" sz="2000"/>
          </a:p>
          <a:p>
            <a:pPr marL="342900" lvl="1" indent="0">
              <a:buNone/>
            </a:pPr>
            <a:r>
              <a:rPr lang="PT-BR" altLang="PT-BR" sz="3200" dirty="0"/>
              <a:t>A seguir o exemplo de uma validação  utilizando o </a:t>
            </a:r>
            <a:r>
              <a:rPr lang="PT-BR" altLang="PT-BR" sz="3200" dirty="0" err="1"/>
              <a:t>parser</a:t>
            </a:r>
            <a:r>
              <a:rPr lang="PT-BR" altLang="PT-BR" sz="3200" dirty="0"/>
              <a:t> de precedência de operador juntamente com o método SR (shift / </a:t>
            </a:r>
            <a:r>
              <a:rPr lang="PT-BR" altLang="PT-BR" sz="3200" dirty="0" err="1"/>
              <a:t>reduce</a:t>
            </a:r>
            <a:r>
              <a:rPr lang="PT-BR" altLang="PT-BR" sz="3200" dirty="0"/>
              <a:t>). E a aplicação deste mesmo </a:t>
            </a:r>
            <a:r>
              <a:rPr lang="PT-BR" altLang="PT-BR" sz="3200" dirty="0" err="1"/>
              <a:t>parser</a:t>
            </a:r>
            <a:r>
              <a:rPr lang="PT-BR" altLang="PT-BR" sz="3200" dirty="0"/>
              <a:t> com 2 pilhas para ilustrar a para a execução de uma expressão aritmética</a:t>
            </a:r>
            <a:r>
              <a:rPr lang="PT-BR" altLang="PT-BR" sz="1800" dirty="0"/>
              <a:t>;</a:t>
            </a:r>
            <a:br>
              <a:rPr lang="PT-BR" altLang="PT-BR" sz="1800" dirty="0"/>
            </a:br>
            <a:br>
              <a:rPr lang="PT-BR" altLang="PT-BR" sz="1800" dirty="0"/>
            </a:br>
            <a:br>
              <a:rPr lang="PT-BR" altLang="PT-BR" sz="2000" dirty="0"/>
            </a:br>
            <a:br>
              <a:rPr lang="PT-BR" altLang="PT-BR" sz="2000" dirty="0"/>
            </a:br>
            <a:endParaRPr lang="PT-BR" altLang="PT-BR" sz="2000" dirty="0"/>
          </a:p>
          <a:p>
            <a:pPr marL="342900" lvl="1" indent="0">
              <a:buNone/>
            </a:pPr>
            <a:endParaRPr lang="pt-BR" altLang="pt-BR" sz="3000"/>
          </a:p>
          <a:p>
            <a:pPr marL="342900" lvl="1" indent="0">
              <a:buNone/>
            </a:pPr>
            <a:endParaRPr lang="pt-BR" altLang="pt-BR" sz="3000"/>
          </a:p>
          <a:p>
            <a:pPr lvl="1"/>
            <a:endParaRPr lang="pt-BR" altLang="pt-BR" sz="300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323850" y="115888"/>
            <a:ext cx="8351838" cy="792162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PT-BR" altLang="PT-BR" sz="4500" dirty="0" err="1">
                <a:solidFill>
                  <a:schemeClr val="tx1"/>
                </a:solidFill>
                <a:latin typeface="+mn-lt"/>
              </a:rPr>
              <a:t>Operator-precedence</a:t>
            </a:r>
            <a:r>
              <a:rPr lang="PT-BR" altLang="PT-BR" sz="4500" dirty="0">
                <a:solidFill>
                  <a:schemeClr val="tx1"/>
                </a:solidFill>
                <a:latin typeface="+mn-lt"/>
              </a:rPr>
              <a:t> </a:t>
            </a:r>
            <a:r>
              <a:rPr lang="PT-BR" altLang="PT-BR" sz="4500" dirty="0" err="1">
                <a:solidFill>
                  <a:schemeClr val="tx1"/>
                </a:solidFill>
                <a:latin typeface="+mn-lt"/>
              </a:rPr>
              <a:t>Parser</a:t>
            </a:r>
            <a:r>
              <a:rPr lang="PT-BR" altLang="PT-BR" sz="4500" dirty="0">
                <a:solidFill>
                  <a:schemeClr val="tx1"/>
                </a:solidFill>
                <a:latin typeface="+mn-lt"/>
              </a:rPr>
              <a:t> </a:t>
            </a:r>
            <a:endParaRPr lang="pt-BR" altLang="pt-BR" sz="4500" b="1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869981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ço Reservado para Conteúdo 2"/>
          <p:cNvSpPr>
            <a:spLocks noGrp="1"/>
          </p:cNvSpPr>
          <p:nvPr>
            <p:ph idx="1"/>
          </p:nvPr>
        </p:nvSpPr>
        <p:spPr>
          <a:xfrm>
            <a:off x="755650" y="908050"/>
            <a:ext cx="7488238" cy="5473700"/>
          </a:xfrm>
        </p:spPr>
        <p:txBody>
          <a:bodyPr anchor="ctr"/>
          <a:lstStyle/>
          <a:p>
            <a:pPr marL="342900" lvl="1" indent="0">
              <a:buNone/>
            </a:pPr>
            <a:endParaRPr lang="pt-BR" altLang="PT-BR" sz="3000" dirty="0"/>
          </a:p>
          <a:p>
            <a:pPr marL="342900" lvl="1" indent="0">
              <a:buNone/>
            </a:pPr>
            <a:endParaRPr lang="PT-BR" altLang="PT-BR" sz="2000" dirty="0"/>
          </a:p>
          <a:p>
            <a:pPr marL="342900" lvl="1" indent="0">
              <a:buNone/>
            </a:pPr>
            <a:endParaRPr lang="PT-BR" altLang="PT-BR" sz="2000" dirty="0"/>
          </a:p>
          <a:p>
            <a:pPr marL="342900" lvl="1" indent="0">
              <a:buNone/>
            </a:pPr>
            <a:endParaRPr lang="PT-BR" altLang="PT-BR" sz="2000"/>
          </a:p>
          <a:p>
            <a:pPr marL="342900" lvl="1" indent="0">
              <a:buNone/>
            </a:pPr>
            <a:endParaRPr lang="PT-BR" altLang="PT-BR" sz="2000"/>
          </a:p>
          <a:p>
            <a:pPr marL="342900" lvl="1" indent="0">
              <a:buNone/>
            </a:pPr>
            <a:br>
              <a:rPr lang="PT-BR" altLang="PT-BR" sz="1800" dirty="0"/>
            </a:br>
            <a:br>
              <a:rPr lang="PT-BR" altLang="PT-BR" sz="2000" dirty="0"/>
            </a:br>
            <a:br>
              <a:rPr lang="PT-BR" altLang="PT-BR" sz="2000" dirty="0"/>
            </a:br>
            <a:endParaRPr lang="PT-BR" altLang="PT-BR" sz="2000" dirty="0"/>
          </a:p>
          <a:p>
            <a:pPr marL="342900" lvl="1" indent="0">
              <a:buNone/>
            </a:pPr>
            <a:endParaRPr lang="pt-BR" altLang="pt-BR" sz="3000"/>
          </a:p>
          <a:p>
            <a:pPr marL="342900" lvl="1" indent="0">
              <a:buNone/>
            </a:pPr>
            <a:endParaRPr lang="pt-BR" altLang="pt-BR" sz="3000"/>
          </a:p>
          <a:p>
            <a:pPr lvl="1"/>
            <a:endParaRPr lang="pt-BR" altLang="pt-BR" sz="300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323850" y="115888"/>
            <a:ext cx="8351838" cy="792162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PT-BR" altLang="PT-BR" sz="4500" dirty="0" err="1">
                <a:solidFill>
                  <a:srgbClr val="000000"/>
                </a:solidFill>
                <a:latin typeface="+mn-lt"/>
              </a:rPr>
              <a:t>Operator-precedence</a:t>
            </a:r>
            <a:r>
              <a:rPr lang="PT-BR" altLang="PT-BR" sz="4500" dirty="0">
                <a:solidFill>
                  <a:srgbClr val="000000"/>
                </a:solidFill>
                <a:latin typeface="+mn-lt"/>
              </a:rPr>
              <a:t> </a:t>
            </a:r>
            <a:r>
              <a:rPr lang="PT-BR" altLang="PT-BR" sz="4500" dirty="0" err="1">
                <a:solidFill>
                  <a:srgbClr val="000000"/>
                </a:solidFill>
                <a:latin typeface="+mn-lt"/>
              </a:rPr>
              <a:t>Parser</a:t>
            </a:r>
            <a:r>
              <a:rPr lang="PT-BR" altLang="PT-BR" sz="4500" dirty="0">
                <a:solidFill>
                  <a:srgbClr val="000000"/>
                </a:solidFill>
                <a:latin typeface="+mn-lt"/>
              </a:rPr>
              <a:t> </a:t>
            </a:r>
            <a:endParaRPr lang="pt-BR" altLang="pt-BR" sz="4500" dirty="0">
              <a:solidFill>
                <a:srgbClr val="000000"/>
              </a:solidFill>
              <a:latin typeface="+mn-lt"/>
            </a:endParaRPr>
          </a:p>
        </p:txBody>
      </p:sp>
      <p:pic>
        <p:nvPicPr>
          <p:cNvPr id="2" name="Imagem 1" descr="2d4e1a4f-9693-454b-8f09-9f181afb6e4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0625" y="771525"/>
            <a:ext cx="6562886" cy="5985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16874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ço Reservado para Conteúdo 2"/>
          <p:cNvSpPr>
            <a:spLocks noGrp="1"/>
          </p:cNvSpPr>
          <p:nvPr>
            <p:ph idx="1"/>
          </p:nvPr>
        </p:nvSpPr>
        <p:spPr>
          <a:xfrm>
            <a:off x="755650" y="908050"/>
            <a:ext cx="7488238" cy="5473700"/>
          </a:xfrm>
        </p:spPr>
        <p:txBody>
          <a:bodyPr anchor="ctr"/>
          <a:lstStyle/>
          <a:p>
            <a:pPr marL="342900" lvl="1" indent="0">
              <a:buNone/>
            </a:pPr>
            <a:endParaRPr lang="pt-BR" altLang="PT-BR" sz="3000" dirty="0"/>
          </a:p>
          <a:p>
            <a:pPr marL="342900" lvl="1" indent="0">
              <a:buNone/>
            </a:pPr>
            <a:br>
              <a:rPr lang="PT-BR" altLang="PT-BR" sz="1800" dirty="0"/>
            </a:br>
            <a:br>
              <a:rPr lang="PT-BR" altLang="PT-BR" sz="2000" dirty="0"/>
            </a:br>
            <a:br>
              <a:rPr lang="PT-BR" altLang="PT-BR" sz="2000" dirty="0"/>
            </a:br>
            <a:endParaRPr lang="PT-BR" altLang="PT-BR" sz="2000" dirty="0"/>
          </a:p>
          <a:p>
            <a:pPr marL="342900" lvl="1" indent="0">
              <a:buNone/>
            </a:pPr>
            <a:endParaRPr lang="pt-BR" altLang="pt-BR" sz="3000"/>
          </a:p>
          <a:p>
            <a:pPr marL="342900" lvl="1" indent="0">
              <a:buNone/>
            </a:pPr>
            <a:endParaRPr lang="pt-BR" altLang="pt-BR" sz="3000"/>
          </a:p>
          <a:p>
            <a:pPr lvl="1"/>
            <a:endParaRPr lang="pt-BR" altLang="pt-BR" sz="300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323850" y="115888"/>
            <a:ext cx="8351838" cy="792162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PT-BR" altLang="PT-BR" sz="4500" dirty="0" err="1">
                <a:solidFill>
                  <a:schemeClr val="tx1"/>
                </a:solidFill>
                <a:latin typeface="+mn-lt"/>
              </a:rPr>
              <a:t>Operator-precedence</a:t>
            </a:r>
            <a:r>
              <a:rPr lang="PT-BR" altLang="PT-BR" sz="4500" dirty="0">
                <a:solidFill>
                  <a:schemeClr val="tx1"/>
                </a:solidFill>
                <a:latin typeface="+mn-lt"/>
              </a:rPr>
              <a:t> </a:t>
            </a:r>
            <a:r>
              <a:rPr lang="PT-BR" altLang="PT-BR" sz="4500" dirty="0" err="1">
                <a:solidFill>
                  <a:schemeClr val="tx1"/>
                </a:solidFill>
                <a:latin typeface="+mn-lt"/>
              </a:rPr>
              <a:t>Parser</a:t>
            </a:r>
            <a:r>
              <a:rPr lang="PT-BR" altLang="PT-BR" sz="4500" dirty="0">
                <a:solidFill>
                  <a:schemeClr val="tx1"/>
                </a:solidFill>
                <a:latin typeface="+mn-lt"/>
              </a:rPr>
              <a:t> </a:t>
            </a:r>
            <a:endParaRPr lang="pt-BR" altLang="pt-BR" sz="4500" b="1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3" name="Imagem 2" descr="1111aff68a30-bbf1-48d8-8d8a-a7f1e677639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6432" y="1695450"/>
            <a:ext cx="7817788" cy="4096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04507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323850" y="115888"/>
            <a:ext cx="8351838" cy="792162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PT-BR" altLang="PT-BR" sz="4500" dirty="0" err="1">
                <a:solidFill>
                  <a:srgbClr val="000000"/>
                </a:solidFill>
                <a:latin typeface="+mn-lt"/>
              </a:rPr>
              <a:t>Shunting</a:t>
            </a:r>
            <a:r>
              <a:rPr lang="PT-BR" altLang="PT-BR" sz="4500" dirty="0">
                <a:solidFill>
                  <a:srgbClr val="000000"/>
                </a:solidFill>
                <a:latin typeface="+mn-lt"/>
              </a:rPr>
              <a:t> Yard </a:t>
            </a:r>
            <a:r>
              <a:rPr lang="PT-BR" altLang="PT-BR" sz="4500" dirty="0" err="1">
                <a:solidFill>
                  <a:srgbClr val="000000"/>
                </a:solidFill>
                <a:latin typeface="+mn-lt"/>
              </a:rPr>
              <a:t>Algorithm</a:t>
            </a:r>
            <a:endParaRPr lang="pt-BR" altLang="pt-BR" sz="4500" dirty="0" err="1">
              <a:solidFill>
                <a:srgbClr val="000000"/>
              </a:solidFill>
              <a:latin typeface="+mn-lt"/>
            </a:endParaRP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 bwMode="auto">
          <a:xfrm>
            <a:off x="1171575" y="1647825"/>
            <a:ext cx="6844593" cy="436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257175" indent="-257175" algn="l" defTabSz="685800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685800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PT-BR" altLang="PT-BR" sz="2800" dirty="0" err="1"/>
              <a:t>Edsger</a:t>
            </a:r>
            <a:r>
              <a:rPr lang="PT-BR" altLang="PT-BR" sz="2800" dirty="0"/>
              <a:t> </a:t>
            </a:r>
            <a:r>
              <a:rPr lang="PT-BR" altLang="PT-BR" sz="2800" dirty="0" err="1"/>
              <a:t>Dijkstra</a:t>
            </a:r>
          </a:p>
          <a:p>
            <a:pPr eaLnBrk="1" hangingPunct="1"/>
            <a:r>
              <a:rPr lang="PT-BR" altLang="PT-BR" sz="2800" dirty="0" err="1"/>
              <a:t>Infix</a:t>
            </a:r>
            <a:r>
              <a:rPr lang="PT-BR" altLang="PT-BR" sz="2800" dirty="0"/>
              <a:t> </a:t>
            </a:r>
            <a:r>
              <a:rPr lang="PT-BR" altLang="PT-BR" sz="2800" dirty="0" err="1"/>
              <a:t>notation</a:t>
            </a:r>
            <a:r>
              <a:rPr lang="PT-BR" altLang="PT-BR" sz="2800" dirty="0"/>
              <a:t> -&gt; </a:t>
            </a:r>
            <a:r>
              <a:rPr lang="PT-BR" altLang="PT-BR" sz="2800" dirty="0" err="1"/>
              <a:t>Postfix</a:t>
            </a:r>
            <a:r>
              <a:rPr lang="PT-BR" altLang="PT-BR" sz="2800" dirty="0"/>
              <a:t> </a:t>
            </a:r>
            <a:r>
              <a:rPr lang="PT-BR" altLang="PT-BR" sz="2800" dirty="0" err="1"/>
              <a:t>notation</a:t>
            </a:r>
            <a:r>
              <a:rPr lang="PT-BR" altLang="PT-BR" sz="2800" dirty="0"/>
              <a:t> (RPN)</a:t>
            </a:r>
            <a:r>
              <a:rPr lang="EN-US" altLang="PT-BR" sz="2800" dirty="0"/>
              <a:t> </a:t>
            </a:r>
            <a:endParaRPr lang="EN-US" altLang="PT-BR" dirty="0"/>
          </a:p>
          <a:p>
            <a:pPr lvl="1" eaLnBrk="1" hangingPunct="1"/>
            <a:r>
              <a:rPr lang="PT-BR" altLang="PT-BR" sz="2400" dirty="0" err="1"/>
              <a:t>Ex</a:t>
            </a:r>
            <a:r>
              <a:rPr lang="PT-BR" altLang="PT-BR" sz="2400" dirty="0"/>
              <a:t>: 3 * 4 + 5 -&gt; 3 4 * 5 + </a:t>
            </a:r>
            <a:r>
              <a:rPr lang="EN-US" altLang="PT-BR" sz="2800" dirty="0"/>
              <a:t> </a:t>
            </a:r>
          </a:p>
          <a:p>
            <a:pPr eaLnBrk="1" hangingPunct="1"/>
            <a:r>
              <a:rPr lang="PT-BR" altLang="PT-BR" sz="2800" dirty="0"/>
              <a:t>Utiliza pilha para inverter operadores</a:t>
            </a:r>
          </a:p>
          <a:p>
            <a:pPr lvl="1" eaLnBrk="1" hangingPunct="1"/>
            <a:r>
              <a:rPr lang="PT-BR" altLang="PT-BR" sz="2400" dirty="0" err="1"/>
              <a:t>Ex</a:t>
            </a:r>
            <a:r>
              <a:rPr lang="PT-BR" altLang="PT-BR" sz="2400" dirty="0"/>
              <a:t>: + tem menor precedência do que *</a:t>
            </a:r>
          </a:p>
          <a:p>
            <a:pPr eaLnBrk="1" hangingPunct="1"/>
            <a:r>
              <a:rPr lang="PT-BR" altLang="PT-BR" sz="2800" dirty="0"/>
              <a:t>Operandos não são invertidos</a:t>
            </a:r>
          </a:p>
          <a:p>
            <a:pPr eaLnBrk="1" hangingPunct="1"/>
            <a:r>
              <a:rPr lang="PT-BR" altLang="PT-BR" sz="2800" dirty="0"/>
              <a:t>Nenhum operador pode aparecer antes de seus dois operandos</a:t>
            </a:r>
          </a:p>
        </p:txBody>
      </p:sp>
    </p:spTree>
    <p:extLst>
      <p:ext uri="{BB962C8B-B14F-4D97-AF65-F5344CB8AC3E}">
        <p14:creationId xmlns:p14="http://schemas.microsoft.com/office/powerpoint/2010/main" val="17998857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323850" y="115888"/>
            <a:ext cx="8351838" cy="792162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PT-BR" altLang="PT-BR" sz="4500" dirty="0" err="1">
                <a:solidFill>
                  <a:srgbClr val="000000"/>
                </a:solidFill>
                <a:latin typeface="+mn-lt"/>
              </a:rPr>
              <a:t>Shunting</a:t>
            </a:r>
            <a:r>
              <a:rPr lang="PT-BR" altLang="PT-BR" sz="4500" dirty="0">
                <a:solidFill>
                  <a:srgbClr val="000000"/>
                </a:solidFill>
                <a:latin typeface="+mn-lt"/>
              </a:rPr>
              <a:t> Yard </a:t>
            </a:r>
            <a:r>
              <a:rPr lang="PT-BR" altLang="PT-BR" sz="4500" dirty="0" err="1">
                <a:solidFill>
                  <a:srgbClr val="000000"/>
                </a:solidFill>
                <a:latin typeface="+mn-lt"/>
              </a:rPr>
              <a:t>Algorithm</a:t>
            </a:r>
            <a:endParaRPr lang="pt-BR" altLang="pt-BR" sz="4500" dirty="0" err="1">
              <a:solidFill>
                <a:srgbClr val="000000"/>
              </a:solidFill>
              <a:latin typeface="+mn-lt"/>
            </a:endParaRP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 bwMode="auto">
          <a:xfrm>
            <a:off x="838200" y="1228725"/>
            <a:ext cx="7409881" cy="4975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257175" indent="-257175" algn="l" defTabSz="685800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685800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</a:pPr>
            <a:r>
              <a:rPr lang="PT-BR" altLang="PT-BR" sz="2800" b="1" dirty="0"/>
              <a:t>1.</a:t>
            </a:r>
            <a:r>
              <a:rPr lang="PT-BR" altLang="PT-BR" sz="2800" dirty="0"/>
              <a:t> Se o símbolo é um operando, imprima-o</a:t>
            </a:r>
          </a:p>
          <a:p>
            <a:pPr marL="0" indent="0" eaLnBrk="1" hangingPunct="1">
              <a:buNone/>
            </a:pPr>
            <a:endParaRPr lang="PT-BR" altLang="PT-BR" sz="2800"/>
          </a:p>
          <a:p>
            <a:pPr marL="0" indent="0" eaLnBrk="1" hangingPunct="1">
              <a:buNone/>
            </a:pPr>
            <a:r>
              <a:rPr lang="PT-BR" altLang="PT-BR" sz="2800" b="1" dirty="0"/>
              <a:t>2.</a:t>
            </a:r>
            <a:r>
              <a:rPr lang="PT-BR" altLang="PT-BR" sz="2800" dirty="0"/>
              <a:t> Se o símbolo é um ( , adicione-o à pilha</a:t>
            </a:r>
          </a:p>
          <a:p>
            <a:pPr marL="0" indent="0" eaLnBrk="1" hangingPunct="1">
              <a:buNone/>
            </a:pPr>
            <a:endParaRPr lang="PT-BR" altLang="PT-BR" sz="2800"/>
          </a:p>
          <a:p>
            <a:pPr marL="0" indent="0" eaLnBrk="1" hangingPunct="1">
              <a:buNone/>
            </a:pPr>
            <a:r>
              <a:rPr lang="PT-BR" altLang="PT-BR" sz="2800" b="1" dirty="0"/>
              <a:t>3.</a:t>
            </a:r>
            <a:r>
              <a:rPr lang="PT-BR" altLang="PT-BR" sz="2800" dirty="0"/>
              <a:t> Se o símbolo é um ) , descarte-o, retire símbolos da pilha até encontrar um ( . Quando o encontrar, também o descarte.</a:t>
            </a:r>
          </a:p>
          <a:p>
            <a:pPr marL="0" indent="0" eaLnBrk="1" hangingPunct="1">
              <a:buNone/>
            </a:pPr>
            <a:endParaRPr lang="PT-BR" altLang="PT-BR" sz="2800"/>
          </a:p>
          <a:p>
            <a:pPr marL="0" indent="0" eaLnBrk="1" hangingPunct="1">
              <a:buNone/>
            </a:pPr>
            <a:r>
              <a:rPr lang="PT-BR" altLang="PT-BR" sz="2800" b="1" dirty="0"/>
              <a:t>4.</a:t>
            </a:r>
            <a:r>
              <a:rPr lang="PT-BR" altLang="PT-BR" sz="2800" dirty="0"/>
              <a:t> Se o símbolo é um operador e a pilha está vazia ou contém um ( no topo, adicione o símbolo na pilha</a:t>
            </a:r>
          </a:p>
        </p:txBody>
      </p:sp>
    </p:spTree>
    <p:extLst>
      <p:ext uri="{BB962C8B-B14F-4D97-AF65-F5344CB8AC3E}">
        <p14:creationId xmlns:p14="http://schemas.microsoft.com/office/powerpoint/2010/main" val="37443473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323850" y="115888"/>
            <a:ext cx="8351838" cy="792162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PT-BR" altLang="PT-BR" sz="4500" dirty="0" err="1">
                <a:solidFill>
                  <a:srgbClr val="000000"/>
                </a:solidFill>
                <a:latin typeface="+mn-lt"/>
              </a:rPr>
              <a:t>Shunting</a:t>
            </a:r>
            <a:r>
              <a:rPr lang="PT-BR" altLang="PT-BR" sz="4500" dirty="0">
                <a:solidFill>
                  <a:srgbClr val="000000"/>
                </a:solidFill>
                <a:latin typeface="+mn-lt"/>
              </a:rPr>
              <a:t> Yard </a:t>
            </a:r>
            <a:r>
              <a:rPr lang="PT-BR" altLang="PT-BR" sz="4500" dirty="0" err="1">
                <a:solidFill>
                  <a:srgbClr val="000000"/>
                </a:solidFill>
                <a:latin typeface="+mn-lt"/>
              </a:rPr>
              <a:t>Algorithm</a:t>
            </a:r>
            <a:endParaRPr lang="pt-BR" altLang="pt-BR" sz="4500" dirty="0" err="1">
              <a:solidFill>
                <a:srgbClr val="000000"/>
              </a:solidFill>
              <a:latin typeface="+mn-lt"/>
            </a:endParaRP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 bwMode="auto">
          <a:xfrm>
            <a:off x="542925" y="906643"/>
            <a:ext cx="8555706" cy="590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257175" indent="-257175" algn="l" defTabSz="685800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685800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</a:pPr>
            <a:r>
              <a:rPr lang="PT-BR" altLang="PT-BR" b="1" dirty="0"/>
              <a:t>5.</a:t>
            </a:r>
            <a:r>
              <a:rPr lang="PT-BR" altLang="PT-BR" dirty="0"/>
              <a:t> Se o símbolo é um operador, adicione-o à pilha se: </a:t>
            </a:r>
            <a:endParaRPr lang="pt-BR" altLang="PT-BR" dirty="0"/>
          </a:p>
          <a:p>
            <a:pPr marL="0" indent="0" eaLnBrk="1" hangingPunct="1">
              <a:buNone/>
            </a:pPr>
            <a:r>
              <a:rPr lang="PT-BR" altLang="PT-BR" b="1" dirty="0"/>
              <a:t>    </a:t>
            </a:r>
            <a:r>
              <a:rPr lang="PT-BR" altLang="PT-BR" sz="2000" b="1" dirty="0"/>
              <a:t>a.</a:t>
            </a:r>
            <a:r>
              <a:rPr lang="PT-BR" altLang="PT-BR" sz="2000" dirty="0"/>
              <a:t> Tiver precedência maior do que o operador no topo da pilha ou</a:t>
            </a:r>
            <a:endParaRPr lang="pt-BR" altLang="PT-BR" sz="2000" dirty="0"/>
          </a:p>
          <a:p>
            <a:pPr marL="0" indent="0" eaLnBrk="1" hangingPunct="1">
              <a:buNone/>
            </a:pPr>
            <a:r>
              <a:rPr lang="PT-BR" altLang="PT-BR" sz="2000" b="1" dirty="0"/>
              <a:t>     b. </a:t>
            </a:r>
            <a:r>
              <a:rPr lang="PT-BR" altLang="PT-BR" sz="2000" dirty="0"/>
              <a:t>Tiver a mesma precedência que o operador no topo da pilha e for associativo-à-direita</a:t>
            </a:r>
          </a:p>
          <a:p>
            <a:pPr marL="0" indent="0" eaLnBrk="1" hangingPunct="1">
              <a:buNone/>
            </a:pPr>
            <a:endParaRPr lang="PT-BR" altLang="PT-BR" sz="2800" dirty="0"/>
          </a:p>
          <a:p>
            <a:pPr marL="0" indent="0" eaLnBrk="1" hangingPunct="1">
              <a:buNone/>
            </a:pPr>
            <a:r>
              <a:rPr lang="PT-BR" altLang="PT-BR" b="1" dirty="0"/>
              <a:t>6.</a:t>
            </a:r>
            <a:r>
              <a:rPr lang="PT-BR" altLang="PT-BR" dirty="0"/>
              <a:t> Se o símbolo é um operador e:  </a:t>
            </a:r>
            <a:endParaRPr lang="PT-BR" altLang="PT-BR" sz="2800" dirty="0"/>
          </a:p>
          <a:p>
            <a:pPr marL="0" indent="0" eaLnBrk="1" hangingPunct="1">
              <a:buNone/>
            </a:pPr>
            <a:r>
              <a:rPr lang="PT-BR" altLang="PT-BR" b="1" dirty="0"/>
              <a:t>    </a:t>
            </a:r>
            <a:r>
              <a:rPr lang="PT-BR" altLang="PT-BR" sz="2000" b="1" dirty="0"/>
              <a:t>a.</a:t>
            </a:r>
            <a:r>
              <a:rPr lang="PT-BR" altLang="PT-BR" sz="2000" dirty="0"/>
              <a:t> Tiver precedência menor do que o operador no topo da pilha ou </a:t>
            </a:r>
          </a:p>
          <a:p>
            <a:pPr marL="0" indent="0" eaLnBrk="1" hangingPunct="1">
              <a:buNone/>
            </a:pPr>
            <a:r>
              <a:rPr lang="PT-BR" altLang="PT-BR" sz="2000" b="1" dirty="0"/>
              <a:t>     b. </a:t>
            </a:r>
            <a:r>
              <a:rPr lang="PT-BR" altLang="PT-BR" sz="2000" dirty="0"/>
              <a:t>Tiver a mesma precedência que o operador no topo da pilha e for associativo-à-esquerda</a:t>
            </a:r>
          </a:p>
          <a:p>
            <a:pPr marL="0" indent="0" eaLnBrk="1" hangingPunct="1">
              <a:buNone/>
            </a:pPr>
            <a:r>
              <a:rPr lang="PT-BR" altLang="PT-BR" dirty="0"/>
              <a:t>Retire símbolos da pilha até que </a:t>
            </a:r>
            <a:r>
              <a:rPr lang="PT-BR" altLang="PT-BR" b="1" dirty="0"/>
              <a:t>a</a:t>
            </a:r>
            <a:r>
              <a:rPr lang="PT-BR" altLang="PT-BR" dirty="0"/>
              <a:t> e </a:t>
            </a:r>
            <a:r>
              <a:rPr lang="PT-BR" altLang="PT-BR" b="1" dirty="0"/>
              <a:t>b </a:t>
            </a:r>
            <a:r>
              <a:rPr lang="PT-BR" altLang="PT-BR" dirty="0"/>
              <a:t>não sejam verdadeiros. Então, adicione o operador à pilha.</a:t>
            </a:r>
          </a:p>
          <a:p>
            <a:pPr marL="0" indent="0" eaLnBrk="1" hangingPunct="1">
              <a:buNone/>
            </a:pPr>
            <a:endParaRPr lang="PT-BR" altLang="PT-BR" dirty="0"/>
          </a:p>
          <a:p>
            <a:pPr marL="0" indent="0" eaLnBrk="1" hangingPunct="1">
              <a:buNone/>
            </a:pPr>
            <a:r>
              <a:rPr lang="PT-BR" altLang="PT-BR" b="1" dirty="0"/>
              <a:t>7. </a:t>
            </a:r>
            <a:r>
              <a:rPr lang="PT-BR" altLang="PT-BR" dirty="0"/>
              <a:t>No final da expressão, retire e imprima todos os operadores da pilha</a:t>
            </a:r>
            <a:r>
              <a:rPr lang="PT-BR" altLang="PT-BR" b="1" dirty="0"/>
              <a:t>  </a:t>
            </a:r>
          </a:p>
        </p:txBody>
      </p:sp>
    </p:spTree>
    <p:extLst>
      <p:ext uri="{BB962C8B-B14F-4D97-AF65-F5344CB8AC3E}">
        <p14:creationId xmlns:p14="http://schemas.microsoft.com/office/powerpoint/2010/main" val="35137800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323850" y="115888"/>
            <a:ext cx="8351838" cy="792162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PT-BR" altLang="PT-BR" sz="4500" dirty="0" err="1">
                <a:solidFill>
                  <a:srgbClr val="000000"/>
                </a:solidFill>
                <a:latin typeface="+mn-lt"/>
              </a:rPr>
              <a:t>Shunting</a:t>
            </a:r>
            <a:r>
              <a:rPr lang="PT-BR" altLang="PT-BR" sz="4500" dirty="0">
                <a:solidFill>
                  <a:srgbClr val="000000"/>
                </a:solidFill>
                <a:latin typeface="+mn-lt"/>
              </a:rPr>
              <a:t> Yard </a:t>
            </a:r>
            <a:r>
              <a:rPr lang="PT-BR" altLang="PT-BR" sz="4500" dirty="0" err="1">
                <a:solidFill>
                  <a:srgbClr val="000000"/>
                </a:solidFill>
                <a:latin typeface="+mn-lt"/>
              </a:rPr>
              <a:t>Algorithm</a:t>
            </a:r>
            <a:endParaRPr lang="pt-BR" altLang="pt-BR" sz="4500" dirty="0" err="1">
              <a:solidFill>
                <a:srgbClr val="000000"/>
              </a:solidFill>
              <a:latin typeface="+mn-lt"/>
            </a:endParaRPr>
          </a:p>
        </p:txBody>
      </p:sp>
      <p:graphicFrame>
        <p:nvGraphicFramePr>
          <p:cNvPr id="2" name="Tabela 1"/>
          <p:cNvGraphicFramePr/>
          <p:nvPr>
            <p:extLst>
              <p:ext uri="{D42A27DB-BD31-4B8C-83A1-F6EECF244321}">
                <p14:modId xmlns:p14="http://schemas.microsoft.com/office/powerpoint/2010/main" val="2368386316"/>
              </p:ext>
            </p:extLst>
          </p:nvPr>
        </p:nvGraphicFramePr>
        <p:xfrm>
          <a:off x="833886" y="1883433"/>
          <a:ext cx="7210420" cy="44866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5348">
                  <a:extLst>
                    <a:ext uri="{9D8B030D-6E8A-4147-A177-3AD203B41FA5}">
                      <a16:colId xmlns:a16="http://schemas.microsoft.com/office/drawing/2014/main" val="1960835433"/>
                    </a:ext>
                  </a:extLst>
                </a:gridCol>
                <a:gridCol w="1495423">
                  <a:extLst>
                    <a:ext uri="{9D8B030D-6E8A-4147-A177-3AD203B41FA5}">
                      <a16:colId xmlns:a16="http://schemas.microsoft.com/office/drawing/2014/main" val="3200475903"/>
                    </a:ext>
                  </a:extLst>
                </a:gridCol>
                <a:gridCol w="2705099">
                  <a:extLst>
                    <a:ext uri="{9D8B030D-6E8A-4147-A177-3AD203B41FA5}">
                      <a16:colId xmlns:a16="http://schemas.microsoft.com/office/drawing/2014/main" val="3259370859"/>
                    </a:ext>
                  </a:extLst>
                </a:gridCol>
                <a:gridCol w="2114550">
                  <a:extLst>
                    <a:ext uri="{9D8B030D-6E8A-4147-A177-3AD203B41FA5}">
                      <a16:colId xmlns:a16="http://schemas.microsoft.com/office/drawing/2014/main" val="3525231867"/>
                    </a:ext>
                  </a:extLst>
                </a:gridCol>
              </a:tblGrid>
              <a:tr h="400050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solidFill>
                            <a:srgbClr val="000000"/>
                          </a:solidFill>
                        </a:rPr>
                        <a:t>PASSO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solidFill>
                            <a:srgbClr val="000000"/>
                          </a:solidFill>
                        </a:rPr>
                        <a:t>SÍMBOLO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solidFill>
                            <a:srgbClr val="000000"/>
                          </a:solidFill>
                        </a:rPr>
                        <a:t>PILHA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solidFill>
                            <a:srgbClr val="000000"/>
                          </a:solidFill>
                        </a:rPr>
                        <a:t>RESULTADO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6188600"/>
                  </a:ext>
                </a:extLst>
              </a:tr>
              <a:tr h="681097">
                <a:tc>
                  <a:txBody>
                    <a:bodyPr/>
                    <a:lstStyle/>
                    <a:p>
                      <a:pPr algn="ctr"/>
                      <a:r>
                        <a:rPr lang="PT-BR" sz="2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8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7992588"/>
                  </a:ext>
                </a:extLst>
              </a:tr>
              <a:tr h="681097">
                <a:tc>
                  <a:txBody>
                    <a:bodyPr/>
                    <a:lstStyle/>
                    <a:p>
                      <a:pPr algn="ctr"/>
                      <a:r>
                        <a:rPr lang="PT-BR" sz="28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/>
                        <a:t>*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800" dirty="0"/>
                        <a:t>*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8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4791245"/>
                  </a:ext>
                </a:extLst>
              </a:tr>
              <a:tr h="681097">
                <a:tc>
                  <a:txBody>
                    <a:bodyPr/>
                    <a:lstStyle/>
                    <a:p>
                      <a:pPr algn="ctr"/>
                      <a:r>
                        <a:rPr lang="PT-BR" sz="28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/>
                        <a:t>(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800" dirty="0"/>
                        <a:t>* (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800" dirty="0"/>
                        <a:t>2 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9564188"/>
                  </a:ext>
                </a:extLst>
              </a:tr>
              <a:tr h="681097">
                <a:tc>
                  <a:txBody>
                    <a:bodyPr/>
                    <a:lstStyle/>
                    <a:p>
                      <a:pPr algn="ctr"/>
                      <a:r>
                        <a:rPr lang="PT-BR" sz="28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800" dirty="0"/>
                        <a:t>* (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800" dirty="0"/>
                        <a:t>2 1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4694591"/>
                  </a:ext>
                </a:extLst>
              </a:tr>
              <a:tr h="681097">
                <a:tc>
                  <a:txBody>
                    <a:bodyPr/>
                    <a:lstStyle/>
                    <a:p>
                      <a:pPr algn="ctr"/>
                      <a:r>
                        <a:rPr lang="PT-BR" sz="28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/>
                        <a:t>+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800" dirty="0"/>
                        <a:t>* ( +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800" dirty="0"/>
                        <a:t>2 1 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3453713"/>
                  </a:ext>
                </a:extLst>
              </a:tr>
              <a:tr h="681097">
                <a:tc>
                  <a:txBody>
                    <a:bodyPr/>
                    <a:lstStyle/>
                    <a:p>
                      <a:pPr algn="ctr"/>
                      <a:r>
                        <a:rPr lang="PT-BR" sz="28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800" dirty="0"/>
                        <a:t>* ( +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800" dirty="0"/>
                        <a:t>2 1 3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9972911"/>
                  </a:ext>
                </a:extLst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933450" y="1123950"/>
            <a:ext cx="7227349" cy="584775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PT-BR" sz="3200" b="1" dirty="0"/>
              <a:t>2 * ( 1 + 3 * 4 ) + 5     -&gt;     2 1 3 4 * + * 5</a:t>
            </a:r>
            <a:r>
              <a:rPr lang="PT-BR" sz="3200" dirty="0"/>
              <a:t> +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21266752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323850" y="115888"/>
            <a:ext cx="8351838" cy="792162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PT-BR" altLang="PT-BR" sz="4500" dirty="0" err="1">
                <a:solidFill>
                  <a:srgbClr val="000000"/>
                </a:solidFill>
                <a:latin typeface="+mn-lt"/>
              </a:rPr>
              <a:t>Shunting</a:t>
            </a:r>
            <a:r>
              <a:rPr lang="PT-BR" altLang="PT-BR" sz="4500" dirty="0">
                <a:solidFill>
                  <a:srgbClr val="000000"/>
                </a:solidFill>
                <a:latin typeface="+mn-lt"/>
              </a:rPr>
              <a:t> Yard </a:t>
            </a:r>
            <a:r>
              <a:rPr lang="PT-BR" altLang="PT-BR" sz="4500" dirty="0" err="1">
                <a:solidFill>
                  <a:srgbClr val="000000"/>
                </a:solidFill>
                <a:latin typeface="+mn-lt"/>
              </a:rPr>
              <a:t>Algorithm</a:t>
            </a:r>
            <a:endParaRPr lang="pt-BR" altLang="pt-BR" sz="4500" dirty="0" err="1">
              <a:solidFill>
                <a:srgbClr val="000000"/>
              </a:solidFill>
              <a:latin typeface="+mn-lt"/>
            </a:endParaRPr>
          </a:p>
        </p:txBody>
      </p:sp>
      <p:graphicFrame>
        <p:nvGraphicFramePr>
          <p:cNvPr id="2" name="Tabela 1"/>
          <p:cNvGraphicFramePr/>
          <p:nvPr>
            <p:extLst>
              <p:ext uri="{D42A27DB-BD31-4B8C-83A1-F6EECF244321}">
                <p14:modId xmlns:p14="http://schemas.microsoft.com/office/powerpoint/2010/main" val="1298312116"/>
              </p:ext>
            </p:extLst>
          </p:nvPr>
        </p:nvGraphicFramePr>
        <p:xfrm>
          <a:off x="833886" y="1883433"/>
          <a:ext cx="7210420" cy="44866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5348">
                  <a:extLst>
                    <a:ext uri="{9D8B030D-6E8A-4147-A177-3AD203B41FA5}">
                      <a16:colId xmlns:a16="http://schemas.microsoft.com/office/drawing/2014/main" val="1960835433"/>
                    </a:ext>
                  </a:extLst>
                </a:gridCol>
                <a:gridCol w="1495423">
                  <a:extLst>
                    <a:ext uri="{9D8B030D-6E8A-4147-A177-3AD203B41FA5}">
                      <a16:colId xmlns:a16="http://schemas.microsoft.com/office/drawing/2014/main" val="3200475903"/>
                    </a:ext>
                  </a:extLst>
                </a:gridCol>
                <a:gridCol w="2162174">
                  <a:extLst>
                    <a:ext uri="{9D8B030D-6E8A-4147-A177-3AD203B41FA5}">
                      <a16:colId xmlns:a16="http://schemas.microsoft.com/office/drawing/2014/main" val="3259370859"/>
                    </a:ext>
                  </a:extLst>
                </a:gridCol>
                <a:gridCol w="2657475">
                  <a:extLst>
                    <a:ext uri="{9D8B030D-6E8A-4147-A177-3AD203B41FA5}">
                      <a16:colId xmlns:a16="http://schemas.microsoft.com/office/drawing/2014/main" val="3525231867"/>
                    </a:ext>
                  </a:extLst>
                </a:gridCol>
              </a:tblGrid>
              <a:tr h="400050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solidFill>
                            <a:srgbClr val="000000"/>
                          </a:solidFill>
                        </a:rPr>
                        <a:t>PASSO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solidFill>
                            <a:srgbClr val="000000"/>
                          </a:solidFill>
                        </a:rPr>
                        <a:t>SÍMBOLO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solidFill>
                            <a:srgbClr val="000000"/>
                          </a:solidFill>
                        </a:rPr>
                        <a:t>PILHA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solidFill>
                            <a:srgbClr val="000000"/>
                          </a:solidFill>
                        </a:rPr>
                        <a:t>RESULTADO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6188600"/>
                  </a:ext>
                </a:extLst>
              </a:tr>
              <a:tr h="681097">
                <a:tc>
                  <a:txBody>
                    <a:bodyPr/>
                    <a:lstStyle/>
                    <a:p>
                      <a:pPr algn="ctr"/>
                      <a:r>
                        <a:rPr lang="PT-BR" sz="28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800" dirty="0"/>
                        <a:t>* ( + 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800" dirty="0"/>
                        <a:t>2 1 3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7992588"/>
                  </a:ext>
                </a:extLst>
              </a:tr>
              <a:tr h="681097">
                <a:tc>
                  <a:txBody>
                    <a:bodyPr/>
                    <a:lstStyle/>
                    <a:p>
                      <a:pPr algn="ctr"/>
                      <a:r>
                        <a:rPr lang="PT-BR" sz="28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/>
                        <a:t>4 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800" dirty="0"/>
                        <a:t>* ( + 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800" dirty="0"/>
                        <a:t>2 1 3 4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4791245"/>
                  </a:ext>
                </a:extLst>
              </a:tr>
              <a:tr h="681097">
                <a:tc>
                  <a:txBody>
                    <a:bodyPr/>
                    <a:lstStyle/>
                    <a:p>
                      <a:pPr algn="ctr"/>
                      <a:r>
                        <a:rPr lang="PT-BR" sz="28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800" dirty="0"/>
                        <a:t>* </a:t>
                      </a:r>
                      <a:endParaRPr lang="pt-BR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800" dirty="0"/>
                        <a:t>2 1 3 4 * +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9564188"/>
                  </a:ext>
                </a:extLst>
              </a:tr>
              <a:tr h="681097">
                <a:tc>
                  <a:txBody>
                    <a:bodyPr/>
                    <a:lstStyle/>
                    <a:p>
                      <a:pPr algn="ctr"/>
                      <a:r>
                        <a:rPr lang="PT-BR" sz="28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800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800" dirty="0"/>
                        <a:t>2 1 3 4 * + 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4694591"/>
                  </a:ext>
                </a:extLst>
              </a:tr>
              <a:tr h="681097">
                <a:tc>
                  <a:txBody>
                    <a:bodyPr/>
                    <a:lstStyle/>
                    <a:p>
                      <a:pPr algn="ctr"/>
                      <a:r>
                        <a:rPr lang="PT-BR" sz="280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800" dirty="0"/>
                        <a:t>+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800" dirty="0"/>
                        <a:t>2 1 3 4 * + *5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3453713"/>
                  </a:ext>
                </a:extLst>
              </a:tr>
              <a:tr h="681097">
                <a:tc>
                  <a:txBody>
                    <a:bodyPr/>
                    <a:lstStyle/>
                    <a:p>
                      <a:pPr algn="ctr"/>
                      <a:r>
                        <a:rPr lang="PT-BR" sz="280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800" b="1" dirty="0"/>
                        <a:t>2 1 3 4 * + * 5 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9972911"/>
                  </a:ext>
                </a:extLst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933450" y="1123950"/>
            <a:ext cx="7227349" cy="584775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PT-BR" sz="3200" b="1" dirty="0"/>
              <a:t>2 * ( 1 + 3 * 4 ) + 5     -&gt;     2 1 3 4 * + * 5</a:t>
            </a:r>
            <a:r>
              <a:rPr lang="PT-BR" sz="3200" dirty="0"/>
              <a:t> +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7901224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323850" y="180975"/>
            <a:ext cx="8351838" cy="792162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PT-BR" altLang="PT-BR" sz="4500" dirty="0">
                <a:solidFill>
                  <a:srgbClr val="000000"/>
                </a:solidFill>
                <a:latin typeface="+mn-lt"/>
              </a:rPr>
              <a:t>Referências</a:t>
            </a:r>
          </a:p>
        </p:txBody>
      </p:sp>
      <p:sp>
        <p:nvSpPr>
          <p:cNvPr id="43011" name="Espaço Reservado para Conteúdo 2"/>
          <p:cNvSpPr>
            <a:spLocks noGrp="1"/>
          </p:cNvSpPr>
          <p:nvPr>
            <p:ph idx="1"/>
          </p:nvPr>
        </p:nvSpPr>
        <p:spPr>
          <a:xfrm>
            <a:off x="323850" y="765175"/>
            <a:ext cx="7923213" cy="5689600"/>
          </a:xfrm>
        </p:spPr>
        <p:txBody>
          <a:bodyPr anchor="ctr"/>
          <a:lstStyle/>
          <a:p>
            <a:r>
              <a:rPr lang="EN-US" altLang="PT-BR" sz="2000" dirty="0"/>
              <a:t>DIJKSTRA, </a:t>
            </a:r>
            <a:r>
              <a:rPr lang="EN-US" altLang="PT-BR" sz="2000" b="1" dirty="0"/>
              <a:t>Algol 60 translation: an </a:t>
            </a:r>
            <a:r>
              <a:rPr lang="EN-US" altLang="PT-BR" sz="2000" b="1" dirty="0" err="1"/>
              <a:t>algol</a:t>
            </a:r>
            <a:r>
              <a:rPr lang="EN-US" altLang="PT-BR" sz="2000" b="1" dirty="0"/>
              <a:t> 60 translator for the x1 and making a translator for </a:t>
            </a:r>
            <a:r>
              <a:rPr lang="EN-US" altLang="PT-BR" sz="2000" b="1" dirty="0" err="1"/>
              <a:t>algol</a:t>
            </a:r>
            <a:r>
              <a:rPr lang="EN-US" altLang="PT-BR" sz="2000" b="1" dirty="0"/>
              <a:t> 60. </a:t>
            </a:r>
            <a:r>
              <a:rPr lang="EN-US" altLang="PT-BR" sz="2000" dirty="0" err="1"/>
              <a:t>Mathematisch</a:t>
            </a:r>
            <a:r>
              <a:rPr lang="EN-US" altLang="PT-BR" sz="2000" dirty="0"/>
              <a:t> Centrum, Amsterdam, 1992.Dispon</a:t>
            </a:r>
            <a:r>
              <a:rPr lang="EN-US" altLang="PT-BR" sz="2000" dirty="0" err="1"/>
              <a:t>ível</a:t>
            </a:r>
            <a:r>
              <a:rPr lang="EN-US" altLang="PT-BR" sz="2000" dirty="0"/>
              <a:t> </a:t>
            </a:r>
            <a:r>
              <a:rPr lang="EN-US" altLang="PT-BR" sz="2000" dirty="0" err="1"/>
              <a:t>em</a:t>
            </a:r>
            <a:r>
              <a:rPr lang="EN-US" altLang="PT-BR" sz="2000" dirty="0"/>
              <a:t>: &lt;http://www.cs.utexas.edu/~EWD/MCReps/MR35.PDF&gt;</a:t>
            </a:r>
          </a:p>
          <a:p>
            <a:pPr marL="0" indent="0">
              <a:buNone/>
            </a:pPr>
            <a:endParaRPr lang="EN-US" altLang="pt-BR" sz="2000"/>
          </a:p>
          <a:p>
            <a:r>
              <a:rPr lang="PT-BR" altLang="PT-BR" sz="2000" dirty="0"/>
              <a:t>WOLF, C. </a:t>
            </a:r>
            <a:r>
              <a:rPr lang="PT-BR" altLang="PT-BR" sz="2000" b="1" dirty="0"/>
              <a:t>The </a:t>
            </a:r>
            <a:r>
              <a:rPr lang="PT-BR" altLang="PT-BR" sz="2000" b="1" dirty="0" err="1"/>
              <a:t>Shunting</a:t>
            </a:r>
            <a:r>
              <a:rPr lang="PT-BR" altLang="PT-BR" sz="2000" b="1" dirty="0"/>
              <a:t> Yard </a:t>
            </a:r>
            <a:r>
              <a:rPr lang="PT-BR" altLang="PT-BR" sz="2000" b="1" dirty="0" err="1"/>
              <a:t>Algorithm</a:t>
            </a:r>
            <a:r>
              <a:rPr lang="PT-BR" altLang="PT-BR" sz="2000" dirty="0"/>
              <a:t>. Disponível em: &lt;</a:t>
            </a:r>
            <a:r>
              <a:rPr lang="PT-BR" altLang="PT-BR" sz="2000" dirty="0" err="1"/>
              <a:t>http</a:t>
            </a:r>
            <a:r>
              <a:rPr lang="PT-BR" altLang="PT-BR" sz="2000" dirty="0"/>
              <a:t>://www.oxfordmathcenter.com/drupal7/node/628&gt;</a:t>
            </a:r>
          </a:p>
          <a:p>
            <a:pPr marL="0" indent="0">
              <a:buNone/>
            </a:pPr>
            <a:endParaRPr lang="EN-US" altLang="pt-BR" sz="2000"/>
          </a:p>
          <a:p>
            <a:r>
              <a:rPr lang="PT-BR" altLang="PT-BR" sz="2000" dirty="0"/>
              <a:t>PARDO, T. </a:t>
            </a:r>
            <a:r>
              <a:rPr lang="PT-BR" altLang="PT-BR" sz="2000" b="1" dirty="0"/>
              <a:t>Análise Sintática</a:t>
            </a:r>
            <a:r>
              <a:rPr lang="PT-BR" altLang="PT-BR" sz="2000" dirty="0"/>
              <a:t>. Disponível em: &lt;</a:t>
            </a:r>
            <a:r>
              <a:rPr lang="PT-BR" altLang="PT-BR" sz="2000" dirty="0" err="1"/>
              <a:t>http</a:t>
            </a:r>
            <a:r>
              <a:rPr lang="PT-BR" altLang="PT-BR" sz="2000" dirty="0"/>
              <a:t>://wiki.icmc.usp.br/</a:t>
            </a:r>
            <a:r>
              <a:rPr lang="PT-BR" altLang="PT-BR" sz="2000" dirty="0" err="1"/>
              <a:t>images</a:t>
            </a:r>
            <a:r>
              <a:rPr lang="PT-BR" altLang="PT-BR" sz="2000" dirty="0"/>
              <a:t>/9/96/Aula11-206t-2012.pdf&gt;</a:t>
            </a:r>
            <a:endParaRPr lang="EN-US" altLang="pt-BR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Conteúdo 2"/>
          <p:cNvSpPr>
            <a:spLocks noGrp="1"/>
          </p:cNvSpPr>
          <p:nvPr>
            <p:ph idx="1"/>
          </p:nvPr>
        </p:nvSpPr>
        <p:spPr>
          <a:xfrm>
            <a:off x="755650" y="853250"/>
            <a:ext cx="7753350" cy="5255450"/>
          </a:xfrm>
        </p:spPr>
        <p:txBody>
          <a:bodyPr anchor="ctr"/>
          <a:lstStyle/>
          <a:p>
            <a:pPr marL="114300" indent="0" algn="ctr">
              <a:buFont typeface="Arial" panose="020B0604020202020204" pitchFamily="34" charset="0"/>
              <a:buNone/>
            </a:pPr>
            <a:r>
              <a:rPr lang="PT-BR" altLang="PT-BR" sz="3000" dirty="0" err="1"/>
              <a:t>Parser</a:t>
            </a:r>
            <a:r>
              <a:rPr lang="PT-BR" altLang="PT-BR" sz="3000" dirty="0"/>
              <a:t> de precedência de operadores:</a:t>
            </a:r>
            <a:endParaRPr lang="pt-BR" altLang="PT-BR" sz="3000" b="1" dirty="0"/>
          </a:p>
          <a:p>
            <a:pPr marL="114300" indent="0" algn="ctr">
              <a:buFont typeface="Arial" panose="020B0604020202020204" pitchFamily="34" charset="0"/>
              <a:buNone/>
            </a:pPr>
            <a:endParaRPr lang="pt-BR" altLang="PT-BR" sz="3000" b="1"/>
          </a:p>
          <a:p>
            <a:pPr marL="114300" indent="0" algn="ctr">
              <a:buFont typeface="Arial" panose="020B0604020202020204" pitchFamily="34" charset="0"/>
              <a:buNone/>
            </a:pPr>
            <a:r>
              <a:rPr lang="PT-BR" altLang="PT-BR" sz="3000" dirty="0"/>
              <a:t>Analisador </a:t>
            </a:r>
            <a:r>
              <a:rPr lang="PT-BR" altLang="PT-BR" sz="3000" i="1" dirty="0" err="1"/>
              <a:t>bottom-up</a:t>
            </a:r>
            <a:r>
              <a:rPr lang="PT-BR" altLang="PT-BR" sz="3000" i="1" dirty="0"/>
              <a:t> </a:t>
            </a:r>
            <a:r>
              <a:rPr lang="PT-BR" altLang="PT-BR" sz="3000" dirty="0"/>
              <a:t>que interpreta gramáticas de precedência de operadores, sendo estas subclasses de gramáticas livres de contexto.</a:t>
            </a:r>
            <a:endParaRPr lang="PT-BR" altLang="pt-BR" sz="3000" i="1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323850" y="115888"/>
            <a:ext cx="8351838" cy="792162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PT-BR" altLang="PT-BR" sz="4500" dirty="0" err="1">
                <a:solidFill>
                  <a:srgbClr val="000000"/>
                </a:solidFill>
                <a:latin typeface="+mn-lt"/>
              </a:rPr>
              <a:t>Operator-precedence</a:t>
            </a:r>
            <a:r>
              <a:rPr lang="PT-BR" altLang="PT-BR" sz="4500" dirty="0">
                <a:solidFill>
                  <a:srgbClr val="000000"/>
                </a:solidFill>
                <a:latin typeface="+mn-lt"/>
              </a:rPr>
              <a:t> </a:t>
            </a:r>
            <a:r>
              <a:rPr lang="PT-BR" altLang="PT-BR" sz="4500" dirty="0" err="1">
                <a:solidFill>
                  <a:srgbClr val="000000"/>
                </a:solidFill>
                <a:latin typeface="+mn-lt"/>
              </a:rPr>
              <a:t>Parser</a:t>
            </a:r>
            <a:endParaRPr lang="PT-BR" altLang="PT-BR" sz="4500" b="1" dirty="0" err="1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Conteúdo 2"/>
          <p:cNvSpPr>
            <a:spLocks noGrp="1"/>
          </p:cNvSpPr>
          <p:nvPr>
            <p:ph idx="1"/>
          </p:nvPr>
        </p:nvSpPr>
        <p:spPr>
          <a:xfrm>
            <a:off x="755650" y="853250"/>
            <a:ext cx="7753350" cy="5255450"/>
          </a:xfrm>
        </p:spPr>
        <p:txBody>
          <a:bodyPr anchor="ctr"/>
          <a:lstStyle/>
          <a:p>
            <a:pPr marL="114300" indent="0" algn="ctr">
              <a:buNone/>
            </a:pPr>
            <a:r>
              <a:rPr lang="PT-BR" altLang="PT-BR" sz="3000" dirty="0"/>
              <a:t>Os </a:t>
            </a:r>
            <a:r>
              <a:rPr lang="PT-BR" altLang="PT-BR" sz="3000" dirty="0" err="1"/>
              <a:t>parsers</a:t>
            </a:r>
            <a:r>
              <a:rPr lang="PT-BR" altLang="PT-BR" sz="3000" dirty="0"/>
              <a:t> de precedência de operadores são comumente utilizados em calculadoras para converter expressões infixas em notação  inversa polonesa.</a:t>
            </a:r>
          </a:p>
          <a:p>
            <a:pPr marL="114300" indent="0" algn="ctr">
              <a:buNone/>
            </a:pPr>
            <a:endParaRPr lang="PT-BR" altLang="PT-BR" sz="3000"/>
          </a:p>
          <a:p>
            <a:pPr marL="114300" indent="0" algn="ctr">
              <a:buNone/>
            </a:pPr>
            <a:r>
              <a:rPr lang="PT-BR" altLang="PT-BR" sz="3000" dirty="0"/>
              <a:t>Dado a sua simplicidade e eficiência, são frequentemente utilizados para o reconhecimento de expressões (tal como nosso primeiro trabalho) </a:t>
            </a: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323850" y="115888"/>
            <a:ext cx="8351838" cy="792162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PT-BR" altLang="PT-BR" sz="4500" dirty="0" err="1">
                <a:solidFill>
                  <a:srgbClr val="000000"/>
                </a:solidFill>
                <a:latin typeface="+mn-lt"/>
              </a:rPr>
              <a:t>Operator-precedence</a:t>
            </a:r>
            <a:r>
              <a:rPr lang="PT-BR" altLang="PT-BR" sz="4500" dirty="0">
                <a:solidFill>
                  <a:srgbClr val="000000"/>
                </a:solidFill>
                <a:latin typeface="+mn-lt"/>
              </a:rPr>
              <a:t> </a:t>
            </a:r>
            <a:r>
              <a:rPr lang="PT-BR" altLang="PT-BR" sz="4500" dirty="0" err="1">
                <a:solidFill>
                  <a:srgbClr val="000000"/>
                </a:solidFill>
                <a:latin typeface="+mn-lt"/>
              </a:rPr>
              <a:t>Parser</a:t>
            </a:r>
            <a:endParaRPr lang="PT-BR" altLang="PT-BR" sz="4500" b="1" dirty="0" err="1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54945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ço Reservado para Conteúdo 2"/>
          <p:cNvSpPr>
            <a:spLocks noGrp="1"/>
          </p:cNvSpPr>
          <p:nvPr>
            <p:ph idx="1"/>
          </p:nvPr>
        </p:nvSpPr>
        <p:spPr>
          <a:xfrm>
            <a:off x="755650" y="908050"/>
            <a:ext cx="7488238" cy="5473700"/>
          </a:xfrm>
        </p:spPr>
        <p:txBody>
          <a:bodyPr anchor="ctr"/>
          <a:lstStyle/>
          <a:p>
            <a:pPr marL="342900" lvl="1" indent="0">
              <a:buNone/>
            </a:pPr>
            <a:r>
              <a:rPr lang="PT-BR" altLang="PT-BR" sz="3000" dirty="0"/>
              <a:t>Uma gramática de precedência de operadores possui duas características bases:</a:t>
            </a:r>
          </a:p>
          <a:p>
            <a:pPr marL="342900" lvl="1" indent="0">
              <a:buNone/>
            </a:pPr>
            <a:endParaRPr lang="PT-BR" altLang="pt-BR" sz="2700"/>
          </a:p>
          <a:p>
            <a:pPr marL="342900" lvl="1" indent="0">
              <a:buNone/>
            </a:pPr>
            <a:r>
              <a:rPr lang="PT-BR" altLang="PT-BR" sz="3000" dirty="0"/>
              <a:t>a) Não há produções que gerem 2 símbolos terminais adjacentes no lado direito</a:t>
            </a:r>
          </a:p>
          <a:p>
            <a:pPr marL="342900" lvl="1" indent="0">
              <a:buNone/>
            </a:pPr>
            <a:endParaRPr lang="PT-BR" altLang="PT-BR" sz="3000"/>
          </a:p>
          <a:p>
            <a:pPr marL="342900" lvl="1" indent="0">
              <a:buNone/>
            </a:pPr>
            <a:r>
              <a:rPr lang="PT-BR" altLang="PT-BR" sz="3000" dirty="0"/>
              <a:t>b) Não há produções que que derivam para cadeia nula</a:t>
            </a:r>
          </a:p>
          <a:p>
            <a:pPr lvl="1"/>
            <a:endParaRPr lang="pt-BR" altLang="pt-BR" sz="300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323850" y="115888"/>
            <a:ext cx="8351838" cy="792162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PT-BR" altLang="PT-BR" sz="4500" dirty="0" err="1">
                <a:solidFill>
                  <a:srgbClr val="000000"/>
                </a:solidFill>
                <a:latin typeface="+mn-lt"/>
              </a:rPr>
              <a:t>Operator-precedence</a:t>
            </a:r>
            <a:r>
              <a:rPr lang="PT-BR" altLang="PT-BR" sz="4500" dirty="0">
                <a:solidFill>
                  <a:srgbClr val="000000"/>
                </a:solidFill>
                <a:latin typeface="+mn-lt"/>
              </a:rPr>
              <a:t> </a:t>
            </a:r>
            <a:r>
              <a:rPr lang="PT-BR" altLang="PT-BR" sz="4500" dirty="0" err="1">
                <a:solidFill>
                  <a:srgbClr val="000000"/>
                </a:solidFill>
                <a:latin typeface="+mn-lt"/>
              </a:rPr>
              <a:t>Parser</a:t>
            </a:r>
            <a:endParaRPr lang="pt-BR" altLang="PT-BR" sz="4500" b="1" dirty="0" err="1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ço Reservado para Conteúdo 2"/>
          <p:cNvSpPr>
            <a:spLocks noGrp="1"/>
          </p:cNvSpPr>
          <p:nvPr>
            <p:ph idx="1"/>
          </p:nvPr>
        </p:nvSpPr>
        <p:spPr>
          <a:xfrm>
            <a:off x="755650" y="908050"/>
            <a:ext cx="7488238" cy="5473700"/>
          </a:xfrm>
        </p:spPr>
        <p:txBody>
          <a:bodyPr anchor="ctr"/>
          <a:lstStyle/>
          <a:p>
            <a:pPr marL="342900" lvl="1" indent="0">
              <a:buNone/>
            </a:pPr>
            <a:r>
              <a:rPr lang="PT-BR" altLang="PT-BR" sz="3000" dirty="0"/>
              <a:t>Gramática de Precedência de Operadores</a:t>
            </a:r>
            <a:endParaRPr lang="pt-BR" altLang="PT-BR" sz="3000" dirty="0"/>
          </a:p>
          <a:p>
            <a:pPr marL="342900" lvl="1" indent="0">
              <a:buNone/>
            </a:pPr>
            <a:endParaRPr lang="pt-BR" altLang="PT-BR" sz="3000"/>
          </a:p>
          <a:p>
            <a:pPr marL="342900" lvl="1" indent="0">
              <a:buNone/>
            </a:pPr>
            <a:r>
              <a:rPr lang="PT-BR" altLang="PT-BR" sz="3000" dirty="0"/>
              <a:t>Exemplo: </a:t>
            </a:r>
            <a:endParaRPr lang="pt-BR" altLang="PT-BR" sz="3000" dirty="0"/>
          </a:p>
          <a:p>
            <a:pPr marL="342900" lvl="1" indent="0">
              <a:buNone/>
            </a:pPr>
            <a:r>
              <a:rPr lang="PT-BR" altLang="PT-BR" sz="3000" dirty="0"/>
              <a:t>  &lt;E&gt; ::= &lt;E&gt;&lt;O&gt;&lt;E&gt; | (&lt;E&gt;) | n</a:t>
            </a:r>
          </a:p>
          <a:p>
            <a:pPr marL="342900" lvl="1" indent="0">
              <a:buNone/>
            </a:pPr>
            <a:r>
              <a:rPr lang="PT-BR" altLang="PT-BR" sz="3000" dirty="0"/>
              <a:t>  &lt;O&gt; ::= + | -</a:t>
            </a:r>
          </a:p>
          <a:p>
            <a:pPr marL="342900" lvl="1" indent="0">
              <a:buNone/>
            </a:pPr>
            <a:r>
              <a:rPr lang="PT-BR" altLang="PT-BR" sz="3000" dirty="0">
                <a:solidFill>
                  <a:srgbClr val="FF0000"/>
                </a:solidFill>
              </a:rPr>
              <a:t>Não é uma gramática de precedência de operadores</a:t>
            </a:r>
            <a:endParaRPr lang="PT-BR" altLang="PT-BR" sz="3000" dirty="0"/>
          </a:p>
          <a:p>
            <a:pPr marL="342900" lvl="1" indent="0">
              <a:buNone/>
            </a:pPr>
            <a:endParaRPr lang="PT-BR" altLang="pt-BR" sz="2700"/>
          </a:p>
          <a:p>
            <a:pPr lvl="1"/>
            <a:endParaRPr lang="pt-BR" altLang="pt-BR" sz="300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323850" y="115888"/>
            <a:ext cx="8351838" cy="792162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PT-BR" altLang="PT-BR" sz="4500" dirty="0" err="1">
                <a:solidFill>
                  <a:srgbClr val="000000"/>
                </a:solidFill>
                <a:latin typeface="+mn-lt"/>
              </a:rPr>
              <a:t>Operator-precedence</a:t>
            </a:r>
            <a:r>
              <a:rPr lang="PT-BR" altLang="PT-BR" sz="4500" dirty="0">
                <a:solidFill>
                  <a:srgbClr val="000000"/>
                </a:solidFill>
                <a:latin typeface="+mn-lt"/>
              </a:rPr>
              <a:t> </a:t>
            </a:r>
            <a:r>
              <a:rPr lang="PT-BR" altLang="PT-BR" sz="4500" dirty="0" err="1">
                <a:solidFill>
                  <a:srgbClr val="000000"/>
                </a:solidFill>
                <a:latin typeface="+mn-lt"/>
              </a:rPr>
              <a:t>Parser</a:t>
            </a:r>
            <a:endParaRPr lang="pt-BR" altLang="PT-BR" sz="4500" b="1" dirty="0" err="1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34459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ço Reservado para Conteúdo 2"/>
          <p:cNvSpPr>
            <a:spLocks noGrp="1"/>
          </p:cNvSpPr>
          <p:nvPr>
            <p:ph idx="1"/>
          </p:nvPr>
        </p:nvSpPr>
        <p:spPr>
          <a:xfrm>
            <a:off x="755650" y="908050"/>
            <a:ext cx="7488238" cy="5473700"/>
          </a:xfrm>
        </p:spPr>
        <p:txBody>
          <a:bodyPr anchor="ctr"/>
          <a:lstStyle/>
          <a:p>
            <a:pPr marL="342900" lvl="1" indent="0">
              <a:buNone/>
            </a:pPr>
            <a:endParaRPr lang="pt-BR" altLang="PT-BR" sz="3000" dirty="0"/>
          </a:p>
          <a:p>
            <a:pPr marL="342900" lvl="1" indent="0">
              <a:buNone/>
            </a:pPr>
            <a:r>
              <a:rPr lang="PT-BR" altLang="PT-BR" sz="3000" dirty="0"/>
              <a:t>Gramática de Precedência de Operadores</a:t>
            </a:r>
            <a:endParaRPr lang="pt-BR" altLang="PT-BR" sz="3000" dirty="0"/>
          </a:p>
          <a:p>
            <a:pPr marL="342900" lvl="1" indent="0">
              <a:buNone/>
            </a:pPr>
            <a:endParaRPr lang="pt-BR" altLang="PT-BR" sz="3000" dirty="0"/>
          </a:p>
          <a:p>
            <a:pPr marL="342900" lvl="1" indent="0">
              <a:buNone/>
            </a:pPr>
            <a:r>
              <a:rPr lang="PT-BR" altLang="PT-BR" sz="3000" dirty="0"/>
              <a:t>Exemplo: </a:t>
            </a:r>
          </a:p>
          <a:p>
            <a:pPr marL="342900" lvl="1" indent="0">
              <a:buNone/>
            </a:pPr>
            <a:r>
              <a:rPr lang="PT-BR" altLang="PT-BR" sz="3000" dirty="0"/>
              <a:t>  &lt;E&gt; ::= &lt;E&gt;+&lt;E&gt; | &lt;E&gt;-&lt; E&gt; | (&lt;E&gt;) | n</a:t>
            </a:r>
          </a:p>
          <a:p>
            <a:pPr marL="342900" lvl="1" indent="0">
              <a:buNone/>
            </a:pPr>
            <a:endParaRPr lang="PT-BR" altLang="PT-BR" sz="3000" dirty="0"/>
          </a:p>
          <a:p>
            <a:pPr marL="342900" lvl="1" indent="0">
              <a:buNone/>
            </a:pPr>
            <a:r>
              <a:rPr lang="PT-BR" altLang="PT-BR" sz="3000" dirty="0">
                <a:solidFill>
                  <a:srgbClr val="FF0000"/>
                </a:solidFill>
              </a:rPr>
              <a:t>Transformação do exemplo anterior em </a:t>
            </a:r>
            <a:r>
              <a:rPr lang="PT-BR" altLang="PT-BR" sz="3000" dirty="0"/>
              <a:t> </a:t>
            </a:r>
            <a:r>
              <a:rPr lang="PT-BR" altLang="PT-BR" sz="3000" dirty="0">
                <a:solidFill>
                  <a:srgbClr val="FF0000"/>
                </a:solidFill>
              </a:rPr>
              <a:t>uma gramática de operadores</a:t>
            </a:r>
            <a:endParaRPr lang="PT-BR" altLang="PT-BR" sz="3000" dirty="0"/>
          </a:p>
          <a:p>
            <a:pPr marL="342900" lvl="1" indent="0">
              <a:buNone/>
            </a:pPr>
            <a:endParaRPr lang="PT-BR" altLang="pt-BR" sz="2700" dirty="0"/>
          </a:p>
          <a:p>
            <a:pPr marL="342900" lvl="1" indent="0">
              <a:buNone/>
            </a:pPr>
            <a:endParaRPr lang="PT-BR" altLang="pt-BR" sz="2700" dirty="0"/>
          </a:p>
          <a:p>
            <a:pPr lvl="1"/>
            <a:endParaRPr lang="pt-BR" altLang="pt-BR" sz="3000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323850" y="115888"/>
            <a:ext cx="8351838" cy="792162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PT-BR" altLang="PT-BR" sz="4500" dirty="0" err="1">
                <a:solidFill>
                  <a:srgbClr val="000000"/>
                </a:solidFill>
                <a:latin typeface="+mn-lt"/>
              </a:rPr>
              <a:t>Operator-precedence</a:t>
            </a:r>
            <a:r>
              <a:rPr lang="PT-BR" altLang="PT-BR" sz="4500" dirty="0">
                <a:solidFill>
                  <a:srgbClr val="000000"/>
                </a:solidFill>
                <a:latin typeface="+mn-lt"/>
              </a:rPr>
              <a:t> </a:t>
            </a:r>
            <a:r>
              <a:rPr lang="PT-BR" altLang="PT-BR" sz="4500" dirty="0" err="1">
                <a:solidFill>
                  <a:srgbClr val="000000"/>
                </a:solidFill>
                <a:latin typeface="+mn-lt"/>
              </a:rPr>
              <a:t>Parser</a:t>
            </a:r>
            <a:endParaRPr lang="pt-BR" altLang="PT-BR" sz="4500" b="1" dirty="0" err="1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30019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ço Reservado para Conteúdo 2"/>
          <p:cNvSpPr>
            <a:spLocks noGrp="1"/>
          </p:cNvSpPr>
          <p:nvPr>
            <p:ph idx="1"/>
          </p:nvPr>
        </p:nvSpPr>
        <p:spPr>
          <a:xfrm>
            <a:off x="295275" y="1104900"/>
            <a:ext cx="8634381" cy="5473700"/>
          </a:xfrm>
        </p:spPr>
        <p:txBody>
          <a:bodyPr anchor="ctr"/>
          <a:lstStyle/>
          <a:p>
            <a:pPr marL="342900" lvl="1" indent="0">
              <a:buNone/>
            </a:pPr>
            <a:r>
              <a:rPr lang="PT-BR" altLang="PT-BR" sz="3000" dirty="0"/>
              <a:t>Este analisador funciona com uma pilha e uma tabela de precedência, onde considerando os operadores </a:t>
            </a:r>
            <a:r>
              <a:rPr lang="PT-BR" altLang="PT-BR" sz="3000" b="1" dirty="0"/>
              <a:t>a</a:t>
            </a:r>
            <a:r>
              <a:rPr lang="PT-BR" altLang="PT-BR" sz="3000" dirty="0"/>
              <a:t> e </a:t>
            </a:r>
            <a:r>
              <a:rPr lang="PT-BR" altLang="PT-BR" sz="3000" b="1" dirty="0"/>
              <a:t>b</a:t>
            </a:r>
            <a:r>
              <a:rPr lang="PT-BR" altLang="PT-BR" sz="3000" dirty="0"/>
              <a:t> temos:</a:t>
            </a:r>
          </a:p>
          <a:p>
            <a:pPr marL="342900" lvl="1" indent="0">
              <a:buNone/>
            </a:pPr>
            <a:endParaRPr lang="PT-BR" altLang="PT-BR" sz="3000" dirty="0"/>
          </a:p>
          <a:p>
            <a:pPr marL="342900" lvl="1" indent="0">
              <a:buNone/>
            </a:pPr>
            <a:r>
              <a:rPr lang="PT-BR" altLang="PT-BR" sz="2800" b="1" dirty="0"/>
              <a:t>a </a:t>
            </a:r>
            <a:r>
              <a:rPr lang="PT-BR" altLang="PT-BR" sz="2800" b="1" dirty="0">
                <a:solidFill>
                  <a:srgbClr val="FF0000"/>
                </a:solidFill>
              </a:rPr>
              <a:t>&lt; </a:t>
            </a:r>
            <a:r>
              <a:rPr lang="PT-BR" altLang="PT-BR" sz="2800" b="1" dirty="0"/>
              <a:t>b</a:t>
            </a:r>
            <a:r>
              <a:rPr lang="PT-BR" altLang="PT-BR" sz="2800" dirty="0"/>
              <a:t> significa que</a:t>
            </a:r>
            <a:r>
              <a:rPr lang="PT-BR" altLang="PT-BR" sz="2800" b="1" dirty="0"/>
              <a:t> a</a:t>
            </a:r>
            <a:r>
              <a:rPr lang="PT-BR" altLang="PT-BR" sz="2800" dirty="0"/>
              <a:t> tem precedência menor do que </a:t>
            </a:r>
            <a:r>
              <a:rPr lang="PT-BR" altLang="PT-BR" sz="2800" b="1" dirty="0"/>
              <a:t>b</a:t>
            </a:r>
            <a:br>
              <a:rPr lang="PT-BR" altLang="PT-BR" sz="3000" dirty="0"/>
            </a:br>
            <a:r>
              <a:rPr lang="PT-BR" altLang="PT-BR" sz="2800" b="1" dirty="0"/>
              <a:t>a </a:t>
            </a:r>
            <a:r>
              <a:rPr lang="PT-BR" altLang="PT-BR" sz="2800" b="1" dirty="0">
                <a:solidFill>
                  <a:srgbClr val="FF0000"/>
                </a:solidFill>
              </a:rPr>
              <a:t>= </a:t>
            </a:r>
            <a:r>
              <a:rPr lang="PT-BR" altLang="PT-BR" sz="2800" b="1" dirty="0"/>
              <a:t>b</a:t>
            </a:r>
            <a:r>
              <a:rPr lang="PT-BR" altLang="PT-BR" sz="2800" dirty="0"/>
              <a:t> significa que </a:t>
            </a:r>
            <a:r>
              <a:rPr lang="PT-BR" altLang="PT-BR" sz="2800" b="1" dirty="0"/>
              <a:t>a </a:t>
            </a:r>
            <a:r>
              <a:rPr lang="PT-BR" altLang="PT-BR" sz="2800" dirty="0"/>
              <a:t>e </a:t>
            </a:r>
            <a:r>
              <a:rPr lang="PT-BR" altLang="PT-BR" sz="2800" b="1" dirty="0"/>
              <a:t>b</a:t>
            </a:r>
            <a:r>
              <a:rPr lang="PT-BR" altLang="PT-BR" sz="2800" dirty="0"/>
              <a:t> têm a mesma precedência</a:t>
            </a:r>
            <a:br>
              <a:rPr lang="PT-BR" altLang="PT-BR" sz="3000" dirty="0"/>
            </a:br>
            <a:r>
              <a:rPr lang="PT-BR" altLang="PT-BR" sz="2800" b="1" dirty="0"/>
              <a:t>a </a:t>
            </a:r>
            <a:r>
              <a:rPr lang="PT-BR" altLang="PT-BR" sz="2800" b="1" dirty="0">
                <a:solidFill>
                  <a:srgbClr val="FF0000"/>
                </a:solidFill>
              </a:rPr>
              <a:t>&gt; </a:t>
            </a:r>
            <a:r>
              <a:rPr lang="PT-BR" altLang="PT-BR" sz="2800" b="1" dirty="0"/>
              <a:t>b</a:t>
            </a:r>
            <a:r>
              <a:rPr lang="PT-BR" altLang="PT-BR" sz="2800" dirty="0"/>
              <a:t> significa que </a:t>
            </a:r>
            <a:r>
              <a:rPr lang="PT-BR" altLang="PT-BR" sz="2800" b="1" dirty="0"/>
              <a:t>a</a:t>
            </a:r>
            <a:r>
              <a:rPr lang="PT-BR" altLang="PT-BR" sz="2800" dirty="0"/>
              <a:t> tem precedência maior do que </a:t>
            </a:r>
            <a:r>
              <a:rPr lang="PT-BR" altLang="PT-BR" sz="2800" b="1" dirty="0"/>
              <a:t>b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323850" y="115888"/>
            <a:ext cx="8351838" cy="792162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PT-BR" altLang="PT-BR" sz="4500" dirty="0" err="1">
                <a:solidFill>
                  <a:srgbClr val="000000"/>
                </a:solidFill>
                <a:latin typeface="+mn-lt"/>
              </a:rPr>
              <a:t>Operator-precedence</a:t>
            </a:r>
            <a:r>
              <a:rPr lang="PT-BR" altLang="PT-BR" sz="4500" dirty="0">
                <a:solidFill>
                  <a:srgbClr val="000000"/>
                </a:solidFill>
                <a:latin typeface="+mn-lt"/>
              </a:rPr>
              <a:t> </a:t>
            </a:r>
            <a:r>
              <a:rPr lang="PT-BR" altLang="PT-BR" sz="4500" dirty="0" err="1">
                <a:solidFill>
                  <a:srgbClr val="000000"/>
                </a:solidFill>
                <a:latin typeface="+mn-lt"/>
              </a:rPr>
              <a:t>Parser</a:t>
            </a:r>
            <a:endParaRPr lang="pt-BR" altLang="PT-BR" sz="4500" b="1" dirty="0" err="1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826321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ço Reservado para Conteúdo 2"/>
          <p:cNvSpPr>
            <a:spLocks noGrp="1"/>
          </p:cNvSpPr>
          <p:nvPr>
            <p:ph idx="1"/>
          </p:nvPr>
        </p:nvSpPr>
        <p:spPr>
          <a:xfrm>
            <a:off x="440149" y="908050"/>
            <a:ext cx="8402226" cy="3297238"/>
          </a:xfrm>
        </p:spPr>
        <p:txBody>
          <a:bodyPr anchor="ctr"/>
          <a:lstStyle/>
          <a:p>
            <a:pPr marL="342900" lvl="1" indent="0">
              <a:buNone/>
            </a:pPr>
            <a:r>
              <a:rPr lang="PT-BR" altLang="PT-BR" sz="3000" dirty="0"/>
              <a:t>A tabela de precedência relaciona todos os terminais da gramática e o símbolo delimitador ($)</a:t>
            </a:r>
          </a:p>
          <a:p>
            <a:pPr marL="342900" lvl="1" indent="0">
              <a:buNone/>
            </a:pPr>
            <a:endParaRPr lang="PT-BR" altLang="PT-BR" sz="3000"/>
          </a:p>
          <a:p>
            <a:pPr marL="342900" lvl="1" indent="0">
              <a:buNone/>
            </a:pPr>
            <a:r>
              <a:rPr lang="PT-BR" altLang="PT-BR" sz="2400" dirty="0"/>
              <a:t>A primeira linha representa a cadeia a ser analisada</a:t>
            </a:r>
          </a:p>
          <a:p>
            <a:pPr marL="342900" lvl="1" indent="0">
              <a:buNone/>
            </a:pPr>
            <a:r>
              <a:rPr lang="PT-BR" altLang="PT-BR" sz="2400" dirty="0"/>
              <a:t>A primeira coluna representa o conteúdo armazenado da pilha</a:t>
            </a: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323850" y="115888"/>
            <a:ext cx="8351838" cy="792162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PT-BR" altLang="PT-BR" sz="4500" dirty="0" err="1">
                <a:solidFill>
                  <a:schemeClr val="tx1"/>
                </a:solidFill>
                <a:latin typeface="+mn-lt"/>
              </a:rPr>
              <a:t>Operator-precedence</a:t>
            </a:r>
            <a:r>
              <a:rPr lang="PT-BR" altLang="PT-BR" sz="4500" dirty="0">
                <a:solidFill>
                  <a:schemeClr val="tx1"/>
                </a:solidFill>
                <a:latin typeface="+mn-lt"/>
              </a:rPr>
              <a:t> </a:t>
            </a:r>
            <a:r>
              <a:rPr lang="PT-BR" altLang="PT-BR" sz="4500" dirty="0" err="1">
                <a:solidFill>
                  <a:schemeClr val="tx1"/>
                </a:solidFill>
                <a:latin typeface="+mn-lt"/>
              </a:rPr>
              <a:t>Parser</a:t>
            </a:r>
            <a:r>
              <a:rPr lang="PT-BR" altLang="PT-BR" sz="4500" dirty="0">
                <a:solidFill>
                  <a:schemeClr val="tx1"/>
                </a:solidFill>
                <a:latin typeface="+mn-lt"/>
              </a:rPr>
              <a:t> </a:t>
            </a:r>
            <a:endParaRPr lang="pt-BR" altLang="pt-BR" sz="4500" b="1" dirty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3" name="Tabela 2"/>
          <p:cNvGraphicFramePr/>
          <p:nvPr>
            <p:extLst>
              <p:ext uri="{D42A27DB-BD31-4B8C-83A1-F6EECF244321}">
                <p14:modId xmlns:p14="http://schemas.microsoft.com/office/powerpoint/2010/main" val="2363533428"/>
              </p:ext>
            </p:extLst>
          </p:nvPr>
        </p:nvGraphicFramePr>
        <p:xfrm>
          <a:off x="2429773" y="4298830"/>
          <a:ext cx="4610928" cy="21376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732">
                  <a:extLst>
                    <a:ext uri="{9D8B030D-6E8A-4147-A177-3AD203B41FA5}">
                      <a16:colId xmlns:a16="http://schemas.microsoft.com/office/drawing/2014/main" val="3980680359"/>
                    </a:ext>
                  </a:extLst>
                </a:gridCol>
                <a:gridCol w="1152732">
                  <a:extLst>
                    <a:ext uri="{9D8B030D-6E8A-4147-A177-3AD203B41FA5}">
                      <a16:colId xmlns:a16="http://schemas.microsoft.com/office/drawing/2014/main" val="1277931972"/>
                    </a:ext>
                  </a:extLst>
                </a:gridCol>
                <a:gridCol w="1152732">
                  <a:extLst>
                    <a:ext uri="{9D8B030D-6E8A-4147-A177-3AD203B41FA5}">
                      <a16:colId xmlns:a16="http://schemas.microsoft.com/office/drawing/2014/main" val="2824211261"/>
                    </a:ext>
                  </a:extLst>
                </a:gridCol>
                <a:gridCol w="1152732">
                  <a:extLst>
                    <a:ext uri="{9D8B030D-6E8A-4147-A177-3AD203B41FA5}">
                      <a16:colId xmlns:a16="http://schemas.microsoft.com/office/drawing/2014/main" val="1736422987"/>
                    </a:ext>
                  </a:extLst>
                </a:gridCol>
              </a:tblGrid>
              <a:tr h="554815"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0346151"/>
                  </a:ext>
                </a:extLst>
              </a:tr>
              <a:tr h="538496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&gt;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1062542"/>
                  </a:ext>
                </a:extLst>
              </a:tr>
              <a:tr h="522178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&lt;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&lt;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2662091"/>
                  </a:ext>
                </a:extLst>
              </a:tr>
              <a:tr h="522178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&lt;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&gt;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86492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07150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ço Reservado para Conteúdo 2"/>
          <p:cNvSpPr>
            <a:spLocks noGrp="1"/>
          </p:cNvSpPr>
          <p:nvPr>
            <p:ph idx="1"/>
          </p:nvPr>
        </p:nvSpPr>
        <p:spPr>
          <a:xfrm>
            <a:off x="504825" y="790575"/>
            <a:ext cx="8501063" cy="5672963"/>
          </a:xfrm>
        </p:spPr>
        <p:txBody>
          <a:bodyPr anchor="ctr"/>
          <a:lstStyle/>
          <a:p>
            <a:pPr marL="342900" lvl="1" indent="0">
              <a:buNone/>
            </a:pPr>
            <a:endParaRPr lang="pt-BR" altLang="PT-BR" sz="3000" dirty="0"/>
          </a:p>
          <a:p>
            <a:pPr marL="342900" lvl="1" indent="0">
              <a:buNone/>
            </a:pPr>
            <a:r>
              <a:rPr lang="PT-BR" altLang="PT-BR" sz="3200" dirty="0"/>
              <a:t>Utilizando a tabela de precedência: </a:t>
            </a:r>
            <a:endParaRPr lang="PT-BR" altLang="PT-BR" sz="2000" dirty="0"/>
          </a:p>
          <a:p>
            <a:pPr marL="342900" lvl="1" indent="0">
              <a:buNone/>
            </a:pPr>
            <a:endParaRPr lang="PT-BR" altLang="PT-BR" sz="2000"/>
          </a:p>
          <a:p>
            <a:pPr marL="342900" lvl="1" indent="0">
              <a:buNone/>
            </a:pPr>
            <a:r>
              <a:rPr lang="PT-BR" altLang="PT-BR" sz="2800" dirty="0"/>
              <a:t>Seja a o terminal mais ao topo da pilha e b o primeiro terminal da cadeia sendo analisada</a:t>
            </a:r>
            <a:br>
              <a:rPr lang="PT-BR" altLang="PT-BR" sz="2000" dirty="0"/>
            </a:br>
            <a:br>
              <a:rPr lang="PT-BR" altLang="PT-BR" sz="2000" dirty="0"/>
            </a:br>
            <a:r>
              <a:rPr lang="PT-BR" altLang="PT-BR" sz="2800" dirty="0"/>
              <a:t>Se a&lt;b ou a=b, então empilha b na pilha;</a:t>
            </a:r>
            <a:br>
              <a:rPr lang="PT-BR" altLang="PT-BR" sz="2000" dirty="0"/>
            </a:br>
            <a:br>
              <a:rPr lang="PT-BR" altLang="PT-BR" sz="2000" dirty="0"/>
            </a:br>
            <a:r>
              <a:rPr lang="PT-BR" altLang="PT-BR" sz="2800" dirty="0"/>
              <a:t>Se a&gt;b, então se procura o lado direito do </a:t>
            </a:r>
            <a:r>
              <a:rPr lang="PT-BR" altLang="PT-BR" sz="2800" dirty="0" err="1"/>
              <a:t>handle</a:t>
            </a:r>
            <a:r>
              <a:rPr lang="PT-BR" altLang="PT-BR" sz="2800" dirty="0"/>
              <a:t> na pilha e o substitui pelo seu lado esquerdo;</a:t>
            </a:r>
            <a:br>
              <a:rPr lang="PT-BR" altLang="PT-BR" sz="2000" dirty="0"/>
            </a:br>
            <a:br>
              <a:rPr lang="PT-BR" altLang="PT-BR" sz="2000" dirty="0"/>
            </a:br>
            <a:r>
              <a:rPr lang="PT-BR" altLang="PT-BR" sz="2800" dirty="0">
                <a:latin typeface="Calibri"/>
              </a:rPr>
              <a:t>O lado direito do </a:t>
            </a:r>
            <a:r>
              <a:rPr lang="PT-BR" altLang="PT-BR" sz="2800" dirty="0" err="1"/>
              <a:t>handle</a:t>
            </a:r>
            <a:r>
              <a:rPr lang="PT-BR" altLang="PT-BR" sz="2800" dirty="0"/>
              <a:t> estará delimitado na pilha pelos símbolos &lt; e &gt;;</a:t>
            </a:r>
            <a:endParaRPr lang="PT-BR" altLang="PT-BR" sz="2000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323850" y="115888"/>
            <a:ext cx="8351838" cy="792162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PT-BR" altLang="PT-BR" sz="4500" dirty="0" err="1">
                <a:solidFill>
                  <a:schemeClr val="tx1"/>
                </a:solidFill>
                <a:latin typeface="+mn-lt"/>
              </a:rPr>
              <a:t>Operator-precedence</a:t>
            </a:r>
            <a:r>
              <a:rPr lang="PT-BR" altLang="PT-BR" sz="4500" dirty="0">
                <a:solidFill>
                  <a:schemeClr val="tx1"/>
                </a:solidFill>
                <a:latin typeface="+mn-lt"/>
              </a:rPr>
              <a:t> </a:t>
            </a:r>
            <a:r>
              <a:rPr lang="PT-BR" altLang="PT-BR" sz="4500" dirty="0" err="1">
                <a:solidFill>
                  <a:schemeClr val="tx1"/>
                </a:solidFill>
                <a:latin typeface="+mn-lt"/>
              </a:rPr>
              <a:t>Parser</a:t>
            </a:r>
            <a:r>
              <a:rPr lang="PT-BR" altLang="PT-BR" sz="4500" dirty="0">
                <a:solidFill>
                  <a:schemeClr val="tx1"/>
                </a:solidFill>
                <a:latin typeface="+mn-lt"/>
              </a:rPr>
              <a:t> </a:t>
            </a:r>
            <a:endParaRPr lang="pt-BR" altLang="pt-BR" sz="4500" b="1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78216899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6E747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85296"/>
      </a:hlink>
      <a:folHlink>
        <a:srgbClr val="99336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TM02836342[[fn=Íon]]</Template>
  <TotalTime>14454</TotalTime>
  <Words>393</Words>
  <Application>Microsoft Office PowerPoint</Application>
  <PresentationFormat>Apresentação na tela (4:3)</PresentationFormat>
  <Paragraphs>189</Paragraphs>
  <Slides>18</Slides>
  <Notes>17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1" baseType="lpstr">
      <vt:lpstr>Arial</vt:lpstr>
      <vt:lpstr>Calibri</vt:lpstr>
      <vt:lpstr>Blank</vt:lpstr>
      <vt:lpstr>Operator-precedence Parser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Editora Abril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Validação de  Sistemas de Software</dc:title>
  <dc:creator>Marcelo Esperandio Lucio_ALLEASY</dc:creator>
  <cp:lastModifiedBy>Fabiano Yoschitaki</cp:lastModifiedBy>
  <cp:revision>568</cp:revision>
  <dcterms:created xsi:type="dcterms:W3CDTF">2014-09-24T13:24:39Z</dcterms:created>
  <dcterms:modified xsi:type="dcterms:W3CDTF">2016-11-25T04:05:11Z</dcterms:modified>
</cp:coreProperties>
</file>