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embeddedFontLst>
    <p:embeddedFont>
      <p:font typeface="Proxima Nova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D9FFED05-D330-405B-95BF-CC736339EA6E}">
  <a:tblStyle styleId="{D9FFED05-D330-405B-95BF-CC736339EA6E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ProximaNova-bold.fntdata"/><Relationship Id="rId23" Type="http://schemas.openxmlformats.org/officeDocument/2006/relationships/font" Target="fonts/ProximaNova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roximaNova-boldItalic.fntdata"/><Relationship Id="rId25" Type="http://schemas.openxmlformats.org/officeDocument/2006/relationships/font" Target="fonts/ProximaNov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Shape 2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" name="Shape 11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510450" y="3182312"/>
            <a:ext cx="8123100" cy="630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>
            <p:ph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b="1" sz="14000"/>
            </a:lvl1pPr>
            <a:lvl2pPr lvl="1" algn="ctr">
              <a:spcBef>
                <a:spcPts val="0"/>
              </a:spcBef>
              <a:buSzPct val="100000"/>
              <a:defRPr b="1" sz="14000"/>
            </a:lvl2pPr>
            <a:lvl3pPr lvl="2" algn="ctr">
              <a:spcBef>
                <a:spcPts val="0"/>
              </a:spcBef>
              <a:buSzPct val="100000"/>
              <a:defRPr b="1" sz="14000"/>
            </a:lvl3pPr>
            <a:lvl4pPr lvl="3" algn="ctr">
              <a:spcBef>
                <a:spcPts val="0"/>
              </a:spcBef>
              <a:buSzPct val="100000"/>
              <a:defRPr b="1" sz="14000"/>
            </a:lvl4pPr>
            <a:lvl5pPr lvl="4" algn="ctr">
              <a:spcBef>
                <a:spcPts val="0"/>
              </a:spcBef>
              <a:buSzPct val="100000"/>
              <a:defRPr b="1" sz="14000"/>
            </a:lvl5pPr>
            <a:lvl6pPr lvl="5" algn="ctr">
              <a:spcBef>
                <a:spcPts val="0"/>
              </a:spcBef>
              <a:buSzPct val="100000"/>
              <a:defRPr b="1" sz="14000"/>
            </a:lvl6pPr>
            <a:lvl7pPr lvl="6" algn="ctr">
              <a:spcBef>
                <a:spcPts val="0"/>
              </a:spcBef>
              <a:buSzPct val="100000"/>
              <a:defRPr b="1" sz="14000"/>
            </a:lvl7pPr>
            <a:lvl8pPr lvl="7" algn="ctr">
              <a:spcBef>
                <a:spcPts val="0"/>
              </a:spcBef>
              <a:buSzPct val="100000"/>
              <a:defRPr b="1" sz="14000"/>
            </a:lvl8pPr>
            <a:lvl9pPr lvl="8" algn="ctr">
              <a:spcBef>
                <a:spcPts val="0"/>
              </a:spcBef>
              <a:buSzPct val="100000"/>
              <a:defRPr b="1" sz="140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hape 15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" name="Shape 16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Proxima Nova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pt-BR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01.png"/><Relationship Id="rId4" Type="http://schemas.openxmlformats.org/officeDocument/2006/relationships/image" Target="../media/image0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sz="4000"/>
              <a:t>CT 200 - Fundamentos de Automata e Linguagens Formais</a:t>
            </a:r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510450" y="2953712"/>
            <a:ext cx="8123100" cy="630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pt-BR"/>
              <a:t>LR Parser</a:t>
            </a:r>
          </a:p>
          <a:p>
            <a:pPr lvl="0" algn="ctr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pt-BR"/>
              <a:t>Ederson Monteiro de Oliveira Donde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Filipe Spuri Ribeiro Silva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Vinícius José Silveira de Souza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Goto Table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pt-BR"/>
              <a:t>As linhas são rotuladas com os estados e as colunas são rotuladas com os símbolos de entrada;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/>
          </a:p>
          <a:p>
            <a:pPr indent="-228600" lvl="0" marL="45720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pt-BR"/>
              <a:t>Para cada par formado pelo estado mais a direita e símbolo de entrada atual é associado um novo estado atual;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Exemplo - Gramática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311700" y="1178450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(1)   </a:t>
            </a:r>
            <a:r>
              <a:rPr lang="pt-BR"/>
              <a:t>LIST → LIST ‘,’ ELEMENT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(2)  LIST → ELEMENT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(3)  ELEMENT → ‘a’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(4)  ELEMENT → ‘b’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pt-BR"/>
              <a:t>L(G) - cadeias não vazias de a’s e b’s separados por vírgula.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Exemplo - Tabela de Parse Actions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 </a:t>
            </a:r>
          </a:p>
        </p:txBody>
      </p:sp>
      <p:graphicFrame>
        <p:nvGraphicFramePr>
          <p:cNvPr id="139" name="Shape 139"/>
          <p:cNvGraphicFramePr/>
          <p:nvPr/>
        </p:nvGraphicFramePr>
        <p:xfrm>
          <a:off x="952500" y="1238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{D9FFED05-D330-405B-95BF-CC736339EA6E}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‘a’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‘b’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‘,’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‘$’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0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shift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shift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error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error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1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error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error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shift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accept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2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error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error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Reduce 2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Reduce 2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3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error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error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Reduce 3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Reduce 3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4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error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error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Reduce 4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Reduce 4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5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shift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shift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error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error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6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error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error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Reduce 1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Reduce 1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Exemplo - Tabela de Goto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 </a:t>
            </a:r>
          </a:p>
        </p:txBody>
      </p:sp>
      <p:graphicFrame>
        <p:nvGraphicFramePr>
          <p:cNvPr id="146" name="Shape 146"/>
          <p:cNvGraphicFramePr/>
          <p:nvPr/>
        </p:nvGraphicFramePr>
        <p:xfrm>
          <a:off x="952500" y="1238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{D9FFED05-D330-405B-95BF-CC736339EA6E}</a:tableStyleId>
              </a:tblPr>
              <a:tblGrid>
                <a:gridCol w="1217425"/>
                <a:gridCol w="1217425"/>
                <a:gridCol w="1217425"/>
                <a:gridCol w="1217425"/>
                <a:gridCol w="1217425"/>
                <a:gridCol w="1217425"/>
              </a:tblGrid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LIST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ELEMENT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‘a’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‘b’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‘,’</a:t>
                      </a:r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0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2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3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4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1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5</a:t>
                      </a:r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2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3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4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5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>
                          <a:solidFill>
                            <a:schemeClr val="dk1"/>
                          </a:solidFill>
                        </a:rPr>
                        <a:t>6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3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4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6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Exemplo - Validando uma entrada (1)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311700" y="1152475"/>
            <a:ext cx="8520600" cy="737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Entrada de exemplo: ‘a,b’</a:t>
            </a:r>
          </a:p>
        </p:txBody>
      </p:sp>
      <p:sp>
        <p:nvSpPr>
          <p:cNvPr id="153" name="Shape 153"/>
          <p:cNvSpPr/>
          <p:nvPr/>
        </p:nvSpPr>
        <p:spPr>
          <a:xfrm>
            <a:off x="915527" y="4280162"/>
            <a:ext cx="463500" cy="463500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‘a’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493925" y="4373475"/>
            <a:ext cx="463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(0)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x="981327" y="4003175"/>
            <a:ext cx="463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(3)</a:t>
            </a:r>
          </a:p>
        </p:txBody>
      </p:sp>
      <p:sp>
        <p:nvSpPr>
          <p:cNvPr id="156" name="Shape 156"/>
          <p:cNvSpPr/>
          <p:nvPr/>
        </p:nvSpPr>
        <p:spPr>
          <a:xfrm>
            <a:off x="2377817" y="4280162"/>
            <a:ext cx="463500" cy="463500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‘a’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1956226" y="4373475"/>
            <a:ext cx="463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(0)</a:t>
            </a:r>
          </a:p>
        </p:txBody>
      </p:sp>
      <p:sp>
        <p:nvSpPr>
          <p:cNvPr id="158" name="Shape 158"/>
          <p:cNvSpPr/>
          <p:nvPr/>
        </p:nvSpPr>
        <p:spPr>
          <a:xfrm>
            <a:off x="2145997" y="3565082"/>
            <a:ext cx="927300" cy="46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ELEMENT</a:t>
            </a:r>
          </a:p>
        </p:txBody>
      </p:sp>
      <p:cxnSp>
        <p:nvCxnSpPr>
          <p:cNvPr id="159" name="Shape 159"/>
          <p:cNvCxnSpPr>
            <a:stCxn id="156" idx="0"/>
            <a:endCxn id="158" idx="2"/>
          </p:cNvCxnSpPr>
          <p:nvPr/>
        </p:nvCxnSpPr>
        <p:spPr>
          <a:xfrm rot="10800000">
            <a:off x="2609567" y="4028462"/>
            <a:ext cx="0" cy="2517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60" name="Shape 160"/>
          <p:cNvSpPr txBox="1"/>
          <p:nvPr/>
        </p:nvSpPr>
        <p:spPr>
          <a:xfrm>
            <a:off x="2443597" y="3288075"/>
            <a:ext cx="463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(2)</a:t>
            </a:r>
          </a:p>
        </p:txBody>
      </p:sp>
      <p:sp>
        <p:nvSpPr>
          <p:cNvPr id="161" name="Shape 161"/>
          <p:cNvSpPr/>
          <p:nvPr/>
        </p:nvSpPr>
        <p:spPr>
          <a:xfrm>
            <a:off x="4452925" y="4280162"/>
            <a:ext cx="463500" cy="463500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‘a’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4031324" y="4373475"/>
            <a:ext cx="421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(0)</a:t>
            </a:r>
          </a:p>
        </p:txBody>
      </p:sp>
      <p:sp>
        <p:nvSpPr>
          <p:cNvPr id="163" name="Shape 163"/>
          <p:cNvSpPr/>
          <p:nvPr/>
        </p:nvSpPr>
        <p:spPr>
          <a:xfrm>
            <a:off x="4221106" y="3565082"/>
            <a:ext cx="927300" cy="46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ELEMENT</a:t>
            </a:r>
          </a:p>
        </p:txBody>
      </p:sp>
      <p:cxnSp>
        <p:nvCxnSpPr>
          <p:cNvPr id="164" name="Shape 164"/>
          <p:cNvCxnSpPr>
            <a:stCxn id="161" idx="0"/>
            <a:endCxn id="163" idx="2"/>
          </p:cNvCxnSpPr>
          <p:nvPr/>
        </p:nvCxnSpPr>
        <p:spPr>
          <a:xfrm rot="10800000">
            <a:off x="4684675" y="4028462"/>
            <a:ext cx="0" cy="2517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65" name="Shape 165"/>
          <p:cNvSpPr/>
          <p:nvPr/>
        </p:nvSpPr>
        <p:spPr>
          <a:xfrm>
            <a:off x="4221106" y="2756683"/>
            <a:ext cx="927300" cy="46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</a:t>
            </a:r>
          </a:p>
        </p:txBody>
      </p:sp>
      <p:cxnSp>
        <p:nvCxnSpPr>
          <p:cNvPr id="166" name="Shape 166"/>
          <p:cNvCxnSpPr>
            <a:stCxn id="163" idx="0"/>
            <a:endCxn id="165" idx="2"/>
          </p:cNvCxnSpPr>
          <p:nvPr/>
        </p:nvCxnSpPr>
        <p:spPr>
          <a:xfrm rot="10800000">
            <a:off x="4684756" y="3220082"/>
            <a:ext cx="0" cy="3450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67" name="Shape 167"/>
          <p:cNvSpPr txBox="1"/>
          <p:nvPr/>
        </p:nvSpPr>
        <p:spPr>
          <a:xfrm>
            <a:off x="4518727" y="2479675"/>
            <a:ext cx="421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(1)</a:t>
            </a:r>
          </a:p>
        </p:txBody>
      </p:sp>
      <p:sp>
        <p:nvSpPr>
          <p:cNvPr id="168" name="Shape 168"/>
          <p:cNvSpPr/>
          <p:nvPr/>
        </p:nvSpPr>
        <p:spPr>
          <a:xfrm>
            <a:off x="6223235" y="4280162"/>
            <a:ext cx="463499" cy="463500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‘a’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5801651" y="4373475"/>
            <a:ext cx="421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(0)</a:t>
            </a:r>
          </a:p>
        </p:txBody>
      </p:sp>
      <p:sp>
        <p:nvSpPr>
          <p:cNvPr id="170" name="Shape 170"/>
          <p:cNvSpPr/>
          <p:nvPr/>
        </p:nvSpPr>
        <p:spPr>
          <a:xfrm>
            <a:off x="5991415" y="3565082"/>
            <a:ext cx="927299" cy="46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ELEMENT</a:t>
            </a:r>
          </a:p>
        </p:txBody>
      </p:sp>
      <p:cxnSp>
        <p:nvCxnSpPr>
          <p:cNvPr id="171" name="Shape 171"/>
          <p:cNvCxnSpPr>
            <a:stCxn id="168" idx="0"/>
            <a:endCxn id="170" idx="2"/>
          </p:cNvCxnSpPr>
          <p:nvPr/>
        </p:nvCxnSpPr>
        <p:spPr>
          <a:xfrm rot="10800000">
            <a:off x="6454985" y="4028462"/>
            <a:ext cx="0" cy="2517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72" name="Shape 172"/>
          <p:cNvSpPr/>
          <p:nvPr/>
        </p:nvSpPr>
        <p:spPr>
          <a:xfrm>
            <a:off x="5991415" y="2756683"/>
            <a:ext cx="927299" cy="46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</a:t>
            </a:r>
          </a:p>
        </p:txBody>
      </p:sp>
      <p:cxnSp>
        <p:nvCxnSpPr>
          <p:cNvPr id="173" name="Shape 173"/>
          <p:cNvCxnSpPr>
            <a:stCxn id="170" idx="0"/>
            <a:endCxn id="172" idx="2"/>
          </p:cNvCxnSpPr>
          <p:nvPr/>
        </p:nvCxnSpPr>
        <p:spPr>
          <a:xfrm rot="10800000">
            <a:off x="6455065" y="3220082"/>
            <a:ext cx="0" cy="3450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74" name="Shape 174"/>
          <p:cNvSpPr txBox="1"/>
          <p:nvPr/>
        </p:nvSpPr>
        <p:spPr>
          <a:xfrm>
            <a:off x="6289025" y="2479675"/>
            <a:ext cx="421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(1)</a:t>
            </a:r>
          </a:p>
        </p:txBody>
      </p:sp>
      <p:sp>
        <p:nvSpPr>
          <p:cNvPr id="175" name="Shape 175"/>
          <p:cNvSpPr/>
          <p:nvPr/>
        </p:nvSpPr>
        <p:spPr>
          <a:xfrm>
            <a:off x="7115099" y="4280162"/>
            <a:ext cx="463500" cy="463500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‘,’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7192524" y="4003175"/>
            <a:ext cx="421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(5)</a:t>
            </a:r>
          </a:p>
        </p:txBody>
      </p:sp>
      <p:sp>
        <p:nvSpPr>
          <p:cNvPr id="177" name="Shape 177"/>
          <p:cNvSpPr/>
          <p:nvPr/>
        </p:nvSpPr>
        <p:spPr>
          <a:xfrm>
            <a:off x="8006963" y="4280162"/>
            <a:ext cx="463500" cy="463500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‘b’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8076173" y="4003175"/>
            <a:ext cx="421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(4)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1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pt-BR"/>
              <a:t>Exemplo - Validando uma entrada (2)</a:t>
            </a:r>
          </a:p>
        </p:txBody>
      </p:sp>
      <p:sp>
        <p:nvSpPr>
          <p:cNvPr id="184" name="Shape 184"/>
          <p:cNvSpPr/>
          <p:nvPr/>
        </p:nvSpPr>
        <p:spPr>
          <a:xfrm>
            <a:off x="1281983" y="4246692"/>
            <a:ext cx="463500" cy="463500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‘a’</a:t>
            </a:r>
          </a:p>
        </p:txBody>
      </p:sp>
      <p:sp>
        <p:nvSpPr>
          <p:cNvPr id="185" name="Shape 185"/>
          <p:cNvSpPr/>
          <p:nvPr/>
        </p:nvSpPr>
        <p:spPr>
          <a:xfrm>
            <a:off x="1050163" y="3531613"/>
            <a:ext cx="927300" cy="46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ELEMENT</a:t>
            </a:r>
          </a:p>
        </p:txBody>
      </p:sp>
      <p:cxnSp>
        <p:nvCxnSpPr>
          <p:cNvPr id="186" name="Shape 186"/>
          <p:cNvCxnSpPr>
            <a:stCxn id="184" idx="0"/>
            <a:endCxn id="185" idx="2"/>
          </p:cNvCxnSpPr>
          <p:nvPr/>
        </p:nvCxnSpPr>
        <p:spPr>
          <a:xfrm rot="10800000">
            <a:off x="1513733" y="3994992"/>
            <a:ext cx="0" cy="2517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87" name="Shape 187"/>
          <p:cNvSpPr/>
          <p:nvPr/>
        </p:nvSpPr>
        <p:spPr>
          <a:xfrm>
            <a:off x="1050163" y="2723213"/>
            <a:ext cx="927300" cy="46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</a:t>
            </a:r>
          </a:p>
        </p:txBody>
      </p:sp>
      <p:cxnSp>
        <p:nvCxnSpPr>
          <p:cNvPr id="188" name="Shape 188"/>
          <p:cNvCxnSpPr>
            <a:stCxn id="185" idx="0"/>
            <a:endCxn id="187" idx="2"/>
          </p:cNvCxnSpPr>
          <p:nvPr/>
        </p:nvCxnSpPr>
        <p:spPr>
          <a:xfrm rot="10800000">
            <a:off x="1513813" y="3186613"/>
            <a:ext cx="0" cy="3450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89" name="Shape 189"/>
          <p:cNvSpPr txBox="1"/>
          <p:nvPr/>
        </p:nvSpPr>
        <p:spPr>
          <a:xfrm>
            <a:off x="1347776" y="2446225"/>
            <a:ext cx="463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(1)</a:t>
            </a:r>
          </a:p>
        </p:txBody>
      </p:sp>
      <p:sp>
        <p:nvSpPr>
          <p:cNvPr id="190" name="Shape 190"/>
          <p:cNvSpPr/>
          <p:nvPr/>
        </p:nvSpPr>
        <p:spPr>
          <a:xfrm>
            <a:off x="2173847" y="4246692"/>
            <a:ext cx="463500" cy="463500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‘,’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2251275" y="3969700"/>
            <a:ext cx="386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(5)</a:t>
            </a:r>
          </a:p>
        </p:txBody>
      </p:sp>
      <p:sp>
        <p:nvSpPr>
          <p:cNvPr id="192" name="Shape 192"/>
          <p:cNvSpPr/>
          <p:nvPr/>
        </p:nvSpPr>
        <p:spPr>
          <a:xfrm>
            <a:off x="3099516" y="4221134"/>
            <a:ext cx="463500" cy="463500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‘b’</a:t>
            </a:r>
          </a:p>
        </p:txBody>
      </p:sp>
      <p:sp>
        <p:nvSpPr>
          <p:cNvPr id="193" name="Shape 193"/>
          <p:cNvSpPr/>
          <p:nvPr/>
        </p:nvSpPr>
        <p:spPr>
          <a:xfrm>
            <a:off x="2867697" y="3506054"/>
            <a:ext cx="927300" cy="46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ELEMENT</a:t>
            </a:r>
          </a:p>
        </p:txBody>
      </p:sp>
      <p:cxnSp>
        <p:nvCxnSpPr>
          <p:cNvPr id="194" name="Shape 194"/>
          <p:cNvCxnSpPr>
            <a:stCxn id="192" idx="0"/>
            <a:endCxn id="193" idx="2"/>
          </p:cNvCxnSpPr>
          <p:nvPr/>
        </p:nvCxnSpPr>
        <p:spPr>
          <a:xfrm rot="10800000">
            <a:off x="3331266" y="3969434"/>
            <a:ext cx="0" cy="2517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95" name="Shape 195"/>
          <p:cNvSpPr txBox="1"/>
          <p:nvPr/>
        </p:nvSpPr>
        <p:spPr>
          <a:xfrm>
            <a:off x="3165298" y="3229050"/>
            <a:ext cx="386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(6)</a:t>
            </a:r>
          </a:p>
        </p:txBody>
      </p:sp>
      <p:sp>
        <p:nvSpPr>
          <p:cNvPr id="196" name="Shape 196"/>
          <p:cNvSpPr/>
          <p:nvPr/>
        </p:nvSpPr>
        <p:spPr>
          <a:xfrm>
            <a:off x="5679799" y="4246692"/>
            <a:ext cx="463500" cy="463500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‘a’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5258199" y="4340025"/>
            <a:ext cx="386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(0)</a:t>
            </a:r>
          </a:p>
        </p:txBody>
      </p:sp>
      <p:sp>
        <p:nvSpPr>
          <p:cNvPr id="198" name="Shape 198"/>
          <p:cNvSpPr/>
          <p:nvPr/>
        </p:nvSpPr>
        <p:spPr>
          <a:xfrm>
            <a:off x="5447979" y="3531613"/>
            <a:ext cx="927300" cy="46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ELEMENT</a:t>
            </a:r>
          </a:p>
        </p:txBody>
      </p:sp>
      <p:cxnSp>
        <p:nvCxnSpPr>
          <p:cNvPr id="199" name="Shape 199"/>
          <p:cNvCxnSpPr>
            <a:stCxn id="196" idx="0"/>
            <a:endCxn id="198" idx="2"/>
          </p:cNvCxnSpPr>
          <p:nvPr/>
        </p:nvCxnSpPr>
        <p:spPr>
          <a:xfrm rot="10800000">
            <a:off x="5911549" y="3994992"/>
            <a:ext cx="0" cy="2517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00" name="Shape 200"/>
          <p:cNvSpPr/>
          <p:nvPr/>
        </p:nvSpPr>
        <p:spPr>
          <a:xfrm>
            <a:off x="5447979" y="2723213"/>
            <a:ext cx="927300" cy="46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</a:t>
            </a:r>
          </a:p>
        </p:txBody>
      </p:sp>
      <p:cxnSp>
        <p:nvCxnSpPr>
          <p:cNvPr id="201" name="Shape 201"/>
          <p:cNvCxnSpPr>
            <a:stCxn id="198" idx="0"/>
            <a:endCxn id="200" idx="2"/>
          </p:cNvCxnSpPr>
          <p:nvPr/>
        </p:nvCxnSpPr>
        <p:spPr>
          <a:xfrm rot="10800000">
            <a:off x="5911629" y="3186613"/>
            <a:ext cx="0" cy="3450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02" name="Shape 202"/>
          <p:cNvSpPr/>
          <p:nvPr/>
        </p:nvSpPr>
        <p:spPr>
          <a:xfrm>
            <a:off x="6571663" y="4246692"/>
            <a:ext cx="463500" cy="463500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‘,’</a:t>
            </a:r>
          </a:p>
        </p:txBody>
      </p:sp>
      <p:sp>
        <p:nvSpPr>
          <p:cNvPr id="203" name="Shape 203"/>
          <p:cNvSpPr/>
          <p:nvPr/>
        </p:nvSpPr>
        <p:spPr>
          <a:xfrm>
            <a:off x="7497332" y="4221134"/>
            <a:ext cx="463500" cy="463500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‘b’</a:t>
            </a:r>
          </a:p>
        </p:txBody>
      </p:sp>
      <p:sp>
        <p:nvSpPr>
          <p:cNvPr id="204" name="Shape 204"/>
          <p:cNvSpPr/>
          <p:nvPr/>
        </p:nvSpPr>
        <p:spPr>
          <a:xfrm>
            <a:off x="7265513" y="3506054"/>
            <a:ext cx="927300" cy="46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ELEMENT</a:t>
            </a:r>
          </a:p>
        </p:txBody>
      </p:sp>
      <p:cxnSp>
        <p:nvCxnSpPr>
          <p:cNvPr id="205" name="Shape 205"/>
          <p:cNvCxnSpPr>
            <a:stCxn id="203" idx="0"/>
            <a:endCxn id="204" idx="2"/>
          </p:cNvCxnSpPr>
          <p:nvPr/>
        </p:nvCxnSpPr>
        <p:spPr>
          <a:xfrm rot="10800000">
            <a:off x="7729082" y="3969434"/>
            <a:ext cx="0" cy="2517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06" name="Shape 206"/>
          <p:cNvSpPr/>
          <p:nvPr/>
        </p:nvSpPr>
        <p:spPr>
          <a:xfrm>
            <a:off x="6351482" y="1795935"/>
            <a:ext cx="927300" cy="46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</a:t>
            </a:r>
          </a:p>
        </p:txBody>
      </p:sp>
      <p:cxnSp>
        <p:nvCxnSpPr>
          <p:cNvPr id="207" name="Shape 207"/>
          <p:cNvCxnSpPr>
            <a:stCxn id="200" idx="0"/>
            <a:endCxn id="206" idx="2"/>
          </p:cNvCxnSpPr>
          <p:nvPr/>
        </p:nvCxnSpPr>
        <p:spPr>
          <a:xfrm flipH="1" rot="10800000">
            <a:off x="5911629" y="2259413"/>
            <a:ext cx="903600" cy="4638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08" name="Shape 208"/>
          <p:cNvCxnSpPr>
            <a:stCxn id="202" idx="0"/>
            <a:endCxn id="206" idx="2"/>
          </p:cNvCxnSpPr>
          <p:nvPr/>
        </p:nvCxnSpPr>
        <p:spPr>
          <a:xfrm flipH="1" rot="10800000">
            <a:off x="6803413" y="2259492"/>
            <a:ext cx="11700" cy="19872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09" name="Shape 209"/>
          <p:cNvCxnSpPr>
            <a:stCxn id="204" idx="0"/>
            <a:endCxn id="206" idx="2"/>
          </p:cNvCxnSpPr>
          <p:nvPr/>
        </p:nvCxnSpPr>
        <p:spPr>
          <a:xfrm rot="10800000">
            <a:off x="6815063" y="2259554"/>
            <a:ext cx="914100" cy="12465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10" name="Shape 210"/>
          <p:cNvSpPr txBox="1"/>
          <p:nvPr/>
        </p:nvSpPr>
        <p:spPr>
          <a:xfrm>
            <a:off x="6637449" y="1518925"/>
            <a:ext cx="463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(1)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860370" y="4340025"/>
            <a:ext cx="463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(0)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Construção das Tabelas</a:t>
            </a:r>
          </a:p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311700" y="107627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pt-BR"/>
              <a:t>São difíceis de serem construídas a mão.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pt-BR"/>
              <a:t>Um dos métodos para se construir as tabelas é o </a:t>
            </a:r>
            <a:r>
              <a:rPr i="1" lang="pt-BR"/>
              <a:t>viable prefix</a:t>
            </a:r>
            <a:r>
              <a:rPr lang="pt-BR"/>
              <a:t>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x="116875" y="2692775"/>
            <a:ext cx="2519700" cy="1857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1400"/>
              <a:t>(1) LIST → </a:t>
            </a:r>
            <a:r>
              <a:rPr b="1" lang="pt-BR"/>
              <a:t>. </a:t>
            </a:r>
            <a:r>
              <a:rPr lang="pt-BR" sz="1400"/>
              <a:t>LIST ‘,’ ELEMENT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(2) LIST → </a:t>
            </a:r>
            <a:r>
              <a:rPr b="1" lang="pt-BR"/>
              <a:t>. </a:t>
            </a:r>
            <a:r>
              <a:rPr lang="pt-BR" sz="1400"/>
              <a:t>ELEMENT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(3) ELEMENT → </a:t>
            </a:r>
            <a:r>
              <a:rPr b="1" lang="pt-BR"/>
              <a:t>. </a:t>
            </a:r>
            <a:r>
              <a:rPr lang="pt-BR" sz="1400"/>
              <a:t>‘a’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(4) ELEMENT → </a:t>
            </a:r>
            <a:r>
              <a:rPr b="1" lang="pt-BR"/>
              <a:t>. </a:t>
            </a:r>
            <a:r>
              <a:rPr lang="pt-BR" sz="1400"/>
              <a:t>‘b’</a:t>
            </a:r>
          </a:p>
        </p:txBody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619950" y="2164725"/>
            <a:ext cx="873600" cy="393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pt-BR" sz="1400">
                <a:solidFill>
                  <a:srgbClr val="CCCCCC"/>
                </a:solidFill>
              </a:rPr>
              <a:t>a,b,b </a:t>
            </a:r>
            <a:r>
              <a:rPr lang="pt-BR" sz="1400"/>
              <a:t>  </a:t>
            </a:r>
          </a:p>
        </p:txBody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x="2629743" y="2692775"/>
            <a:ext cx="2389800" cy="1857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1400"/>
              <a:t>(3) ELEMENT → ‘a’ </a:t>
            </a:r>
            <a:r>
              <a:rPr b="1" lang="pt-BR"/>
              <a:t>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3134550" y="2164725"/>
            <a:ext cx="873600" cy="393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pt-BR" sz="1400">
                <a:solidFill>
                  <a:srgbClr val="666666"/>
                </a:solidFill>
              </a:rPr>
              <a:t>a</a:t>
            </a:r>
            <a:r>
              <a:rPr lang="pt-BR" sz="1400">
                <a:solidFill>
                  <a:srgbClr val="CCCCCC"/>
                </a:solidFill>
              </a:rPr>
              <a:t>,b,b </a:t>
            </a:r>
            <a:r>
              <a:rPr lang="pt-BR" sz="1400"/>
              <a:t>  </a:t>
            </a:r>
          </a:p>
        </p:txBody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x="5191950" y="2164725"/>
            <a:ext cx="873600" cy="393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pt-BR" sz="1400">
                <a:solidFill>
                  <a:srgbClr val="666666"/>
                </a:solidFill>
              </a:rPr>
              <a:t>a,</a:t>
            </a:r>
            <a:r>
              <a:rPr lang="pt-BR" sz="1400">
                <a:solidFill>
                  <a:srgbClr val="CCCCCC"/>
                </a:solidFill>
              </a:rPr>
              <a:t>b,b </a:t>
            </a:r>
            <a:r>
              <a:rPr lang="pt-BR" sz="1400"/>
              <a:t>  </a:t>
            </a:r>
          </a:p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x="7401750" y="2164725"/>
            <a:ext cx="873600" cy="393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pt-BR" sz="1400">
                <a:solidFill>
                  <a:srgbClr val="666666"/>
                </a:solidFill>
              </a:rPr>
              <a:t>a,b</a:t>
            </a:r>
            <a:r>
              <a:rPr lang="pt-BR" sz="1400">
                <a:solidFill>
                  <a:srgbClr val="CCCCCC"/>
                </a:solidFill>
              </a:rPr>
              <a:t>,b </a:t>
            </a:r>
            <a:r>
              <a:rPr lang="pt-BR" sz="1400"/>
              <a:t>  </a:t>
            </a:r>
          </a:p>
        </p:txBody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4460268" y="2705763"/>
            <a:ext cx="2389800" cy="1857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1400"/>
              <a:t>(1) LIST → LIST ‘,’</a:t>
            </a:r>
            <a:r>
              <a:rPr b="1" lang="pt-BR"/>
              <a:t>.</a:t>
            </a:r>
            <a:r>
              <a:rPr lang="pt-BR" sz="1400"/>
              <a:t>ELEMENT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x="6833709" y="2692775"/>
            <a:ext cx="2389800" cy="1857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1400"/>
              <a:t>(1) LIST → LIST ‘,’ELEMENT</a:t>
            </a:r>
            <a:r>
              <a:rPr b="1" lang="pt-BR"/>
              <a:t>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Exemplo - Implementação das tabelas em código</a:t>
            </a:r>
          </a:p>
        </p:txBody>
      </p:sp>
      <p:pic>
        <p:nvPicPr>
          <p:cNvPr descr="Captura de tela de 2016-11-24 22:15:35.png" id="231" name="Shape 2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257274"/>
            <a:ext cx="4364200" cy="321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Shape 2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0649" y="2104150"/>
            <a:ext cx="4086599" cy="1969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Introdução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52475"/>
            <a:ext cx="8520600" cy="168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O que é um </a:t>
            </a:r>
            <a:r>
              <a:rPr i="1" lang="pt-BR"/>
              <a:t>parser</a:t>
            </a:r>
            <a:r>
              <a:rPr lang="pt-BR"/>
              <a:t>?</a:t>
            </a:r>
          </a:p>
          <a:p>
            <a:pPr lvl="0">
              <a:spcBef>
                <a:spcPts val="0"/>
              </a:spcBef>
              <a:buNone/>
            </a:pPr>
            <a:r>
              <a:rPr i="1" lang="pt-BR"/>
              <a:t>	Componente de software responsável por analisar uma sequência de entrada e determinar sua estrutura gramatical segundo uma determinada gramática formal (Análise Sintática</a:t>
            </a:r>
            <a:r>
              <a:rPr lang="pt-BR"/>
              <a:t>).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4030650" y="3341000"/>
            <a:ext cx="1387500" cy="572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pt-BR"/>
              <a:t>Parser</a:t>
            </a:r>
          </a:p>
        </p:txBody>
      </p:sp>
      <p:cxnSp>
        <p:nvCxnSpPr>
          <p:cNvPr id="68" name="Shape 68"/>
          <p:cNvCxnSpPr>
            <a:stCxn id="69" idx="3"/>
            <a:endCxn id="67" idx="1"/>
          </p:cNvCxnSpPr>
          <p:nvPr/>
        </p:nvCxnSpPr>
        <p:spPr>
          <a:xfrm>
            <a:off x="3313300" y="3627350"/>
            <a:ext cx="717300" cy="600"/>
          </a:xfrm>
          <a:prstGeom prst="bentConnector3">
            <a:avLst>
              <a:gd fmla="val 5000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69" name="Shape 69"/>
          <p:cNvSpPr txBox="1"/>
          <p:nvPr/>
        </p:nvSpPr>
        <p:spPr>
          <a:xfrm>
            <a:off x="2392300" y="3477800"/>
            <a:ext cx="921000" cy="2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r>
              <a:rPr lang="pt-BR"/>
              <a:t>String</a:t>
            </a:r>
          </a:p>
        </p:txBody>
      </p:sp>
      <p:cxnSp>
        <p:nvCxnSpPr>
          <p:cNvPr id="70" name="Shape 70"/>
          <p:cNvCxnSpPr>
            <a:stCxn id="67" idx="3"/>
            <a:endCxn id="71" idx="1"/>
          </p:cNvCxnSpPr>
          <p:nvPr/>
        </p:nvCxnSpPr>
        <p:spPr>
          <a:xfrm>
            <a:off x="5418150" y="3627350"/>
            <a:ext cx="765600" cy="900"/>
          </a:xfrm>
          <a:prstGeom prst="bentConnector3">
            <a:avLst>
              <a:gd fmla="val 49995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71" name="Shape 71"/>
          <p:cNvSpPr txBox="1"/>
          <p:nvPr/>
        </p:nvSpPr>
        <p:spPr>
          <a:xfrm>
            <a:off x="6183675" y="3478550"/>
            <a:ext cx="1265400" cy="2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Parse Tree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Introdução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1152475"/>
            <a:ext cx="8520600" cy="168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/>
              <a:t>Algoritmos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</a:pPr>
            <a:r>
              <a:rPr lang="pt-BR"/>
              <a:t>Há vários algoritmos para cada classe de linguagem;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</a:pPr>
            <a:r>
              <a:rPr lang="pt-BR"/>
              <a:t>Quanto mais abrangente, menos eficiente;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</a:pPr>
            <a:r>
              <a:rPr lang="pt-BR"/>
              <a:t>Há diferentes abordagens: </a:t>
            </a:r>
            <a:r>
              <a:rPr i="1" lang="pt-BR"/>
              <a:t>top-down, bottom-up, depth-first, breadth-first, shift-reduce</a:t>
            </a:r>
            <a:r>
              <a:rPr lang="pt-BR"/>
              <a:t>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Parser LR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311700" y="1152475"/>
            <a:ext cx="8520600" cy="316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/>
              <a:t>Algoritmo de parsing para linguagens livres de contexto;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/>
              <a:t>A string de entrada é lida da esquerda para direita (</a:t>
            </a:r>
            <a:r>
              <a:rPr i="1" lang="pt-BR"/>
              <a:t>Left to right</a:t>
            </a:r>
            <a:r>
              <a:rPr lang="pt-BR"/>
              <a:t>) produzindo uma derivação mais à direita (</a:t>
            </a:r>
            <a:r>
              <a:rPr i="1" lang="pt-BR"/>
              <a:t>Rightmost derivation</a:t>
            </a:r>
            <a:r>
              <a:rPr lang="pt-BR"/>
              <a:t>), por isso </a:t>
            </a:r>
            <a:r>
              <a:rPr b="1" lang="pt-BR"/>
              <a:t>LR</a:t>
            </a:r>
            <a:r>
              <a:rPr lang="pt-BR"/>
              <a:t>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</a:pPr>
            <a:r>
              <a:rPr lang="pt-BR"/>
              <a:t>Tenta construir a árvore de derivação a partir dos nós folha (</a:t>
            </a:r>
            <a:r>
              <a:rPr i="1" lang="pt-BR"/>
              <a:t>bottom-up</a:t>
            </a:r>
            <a:r>
              <a:rPr lang="pt-BR"/>
              <a:t>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Parser LR - Tipos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311700" y="1152475"/>
            <a:ext cx="8520600" cy="333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pt-BR"/>
              <a:t>Para evitar  o </a:t>
            </a:r>
            <a:r>
              <a:rPr i="1" lang="pt-BR"/>
              <a:t>“backtracking or guessing” , </a:t>
            </a:r>
            <a:r>
              <a:rPr lang="pt-BR"/>
              <a:t>o parser LR olha para os símbolos a frente da string de entrada para determinar sua ação (</a:t>
            </a:r>
            <a:r>
              <a:rPr i="1" lang="pt-BR"/>
              <a:t>look-ahead sets</a:t>
            </a:r>
            <a:r>
              <a:rPr lang="pt-BR"/>
              <a:t>);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/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pt-BR"/>
              <a:t>Possui variantes LR(k), onde k é o número de símbolos de look-ahead;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/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har char="●"/>
            </a:pPr>
            <a:r>
              <a:rPr lang="pt-BR"/>
              <a:t>De acordo como o </a:t>
            </a:r>
            <a:r>
              <a:rPr i="1" lang="pt-BR"/>
              <a:t>look-ahead set</a:t>
            </a:r>
            <a:r>
              <a:rPr lang="pt-BR"/>
              <a:t> é determinado, o parser pode ser classificado </a:t>
            </a:r>
            <a:r>
              <a:rPr i="1" lang="pt-BR"/>
              <a:t>SLR (Simple LR)</a:t>
            </a:r>
            <a:r>
              <a:rPr lang="pt-BR"/>
              <a:t> ou </a:t>
            </a:r>
            <a:r>
              <a:rPr i="1" lang="pt-BR"/>
              <a:t>LALR (Look-Ahead LR)</a:t>
            </a:r>
            <a:r>
              <a:rPr lang="pt-BR"/>
              <a:t>;</a:t>
            </a:r>
          </a:p>
          <a:p>
            <a:pPr indent="-228600" lvl="1" marL="9144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har char="○"/>
            </a:pPr>
            <a:r>
              <a:rPr i="1" lang="pt-BR"/>
              <a:t>SLR </a:t>
            </a:r>
            <a:r>
              <a:rPr lang="pt-BR"/>
              <a:t>parser calcula o </a:t>
            </a:r>
            <a:r>
              <a:rPr i="1" lang="pt-BR"/>
              <a:t>look-ahead set </a:t>
            </a:r>
            <a:r>
              <a:rPr lang="pt-BR"/>
              <a:t>baseado diretamente na gramática;</a:t>
            </a:r>
          </a:p>
          <a:p>
            <a:pPr indent="-228600" lvl="1" marL="914400" rtl="0">
              <a:lnSpc>
                <a:spcPct val="100000"/>
              </a:lnSpc>
              <a:spcBef>
                <a:spcPts val="0"/>
              </a:spcBef>
              <a:buChar char="○"/>
            </a:pPr>
            <a:r>
              <a:rPr i="1" lang="pt-BR"/>
              <a:t>LALR </a:t>
            </a:r>
            <a:r>
              <a:rPr lang="pt-BR"/>
              <a:t>parser calcula o </a:t>
            </a:r>
            <a:r>
              <a:rPr i="1" lang="pt-BR"/>
              <a:t>look-ahead set </a:t>
            </a:r>
            <a:r>
              <a:rPr lang="pt-BR"/>
              <a:t>baseado no grafo de estados do parser e suas transições.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Vantagens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pt-BR"/>
              <a:t>Reporta erros de sintaxe rapidamente;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/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pt-BR"/>
              <a:t>Tempo proporcional ao tamanho da string de entrada (</a:t>
            </a:r>
            <a:r>
              <a:rPr i="1" lang="pt-BR"/>
              <a:t>O(n)</a:t>
            </a:r>
            <a:r>
              <a:rPr lang="pt-BR"/>
              <a:t>);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/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pt-BR"/>
              <a:t>Pode ser gerado automaticamente;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/>
          </a:p>
          <a:p>
            <a:pPr indent="-228600" lvl="0" marL="45720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pt-BR"/>
              <a:t>Pode reconhecer todas as linguagens de programação geradas a partir de gramática livre de contexto.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Exemplo - </a:t>
            </a:r>
            <a:r>
              <a:rPr lang="pt-BR"/>
              <a:t>Parser LALR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311700" y="1126500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Parser LALR, (</a:t>
            </a:r>
            <a:r>
              <a:rPr b="1" lang="pt-BR"/>
              <a:t>L</a:t>
            </a:r>
            <a:r>
              <a:rPr lang="pt-BR"/>
              <a:t>ook-</a:t>
            </a:r>
            <a:r>
              <a:rPr b="1" lang="pt-BR"/>
              <a:t>A</a:t>
            </a:r>
            <a:r>
              <a:rPr lang="pt-BR"/>
              <a:t>head </a:t>
            </a:r>
            <a:r>
              <a:rPr b="1" lang="pt-BR"/>
              <a:t>L</a:t>
            </a:r>
            <a:r>
              <a:rPr lang="pt-BR"/>
              <a:t>eft-to-right, </a:t>
            </a:r>
            <a:r>
              <a:rPr b="1" lang="pt-BR"/>
              <a:t>R</a:t>
            </a:r>
            <a:r>
              <a:rPr lang="pt-BR"/>
              <a:t>ightmost Derivation), é um tipo de parser LR em que as ações são escolhidas dependendo do próximo símbolo da cadeia.</a:t>
            </a:r>
          </a:p>
          <a:p>
            <a:pPr lvl="0">
              <a:spcBef>
                <a:spcPts val="0"/>
              </a:spcBef>
              <a:buNone/>
            </a:pPr>
            <a:r>
              <a:rPr lang="pt-BR"/>
              <a:t>Baseia-se em três estruturas básicas, conforme abaixo:</a:t>
            </a:r>
          </a:p>
        </p:txBody>
      </p:sp>
      <p:sp>
        <p:nvSpPr>
          <p:cNvPr id="102" name="Shape 102"/>
          <p:cNvSpPr/>
          <p:nvPr/>
        </p:nvSpPr>
        <p:spPr>
          <a:xfrm>
            <a:off x="4081625" y="2700775"/>
            <a:ext cx="1387500" cy="572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pt-BR"/>
              <a:t>LR </a:t>
            </a:r>
            <a:r>
              <a:rPr b="1" lang="pt-BR"/>
              <a:t>Parser</a:t>
            </a:r>
          </a:p>
        </p:txBody>
      </p:sp>
      <p:sp>
        <p:nvSpPr>
          <p:cNvPr id="103" name="Shape 103"/>
          <p:cNvSpPr/>
          <p:nvPr/>
        </p:nvSpPr>
        <p:spPr>
          <a:xfrm>
            <a:off x="4195050" y="3970200"/>
            <a:ext cx="1387500" cy="572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pt-BR"/>
              <a:t>Parser Action Table</a:t>
            </a:r>
          </a:p>
        </p:txBody>
      </p:sp>
      <p:sp>
        <p:nvSpPr>
          <p:cNvPr id="104" name="Shape 104"/>
          <p:cNvSpPr/>
          <p:nvPr/>
        </p:nvSpPr>
        <p:spPr>
          <a:xfrm>
            <a:off x="6094950" y="3970200"/>
            <a:ext cx="1387500" cy="572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pt-BR"/>
              <a:t>GoTo Table</a:t>
            </a:r>
          </a:p>
        </p:txBody>
      </p:sp>
      <p:sp>
        <p:nvSpPr>
          <p:cNvPr id="105" name="Shape 105"/>
          <p:cNvSpPr/>
          <p:nvPr/>
        </p:nvSpPr>
        <p:spPr>
          <a:xfrm>
            <a:off x="1661550" y="3970200"/>
            <a:ext cx="2021100" cy="572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pt-BR"/>
              <a:t>Forest containing partially built derivation trees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3587761" y="3965975"/>
            <a:ext cx="754200" cy="2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pt-BR" sz="2400"/>
              <a:t>+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5469125" y="3980700"/>
            <a:ext cx="754200" cy="2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pt-BR" sz="2400"/>
              <a:t>+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4422511" y="3369872"/>
            <a:ext cx="754200" cy="2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sz="2400"/>
              <a:t>=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pt-BR"/>
              <a:t>Parser Action Table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pt-BR"/>
              <a:t>As linhas são rotuladas com os estados e as colunas são rotuladas com os símbolos de entrada;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/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pt-BR"/>
              <a:t>Para cada par formado pelo estado atual e símbolo de entrada atual existe uma </a:t>
            </a:r>
            <a:r>
              <a:rPr i="1" lang="pt-BR"/>
              <a:t>parsing action</a:t>
            </a:r>
            <a:r>
              <a:rPr lang="pt-BR"/>
              <a:t> correspondente;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/>
          </a:p>
          <a:p>
            <a:pPr indent="-228600" lvl="0" marL="45720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</a:pPr>
            <a:r>
              <a:rPr lang="pt-BR"/>
              <a:t>São definidas 4 </a:t>
            </a:r>
            <a:r>
              <a:rPr i="1" lang="pt-BR"/>
              <a:t>parsing actions</a:t>
            </a:r>
            <a:r>
              <a:rPr lang="pt-BR">
                <a:solidFill>
                  <a:srgbClr val="545454"/>
                </a:solidFill>
                <a:highlight>
                  <a:srgbClr val="FFFFFF"/>
                </a:highlight>
              </a:rPr>
              <a:t>: </a:t>
            </a:r>
            <a:r>
              <a:rPr i="1" lang="pt-BR">
                <a:solidFill>
                  <a:srgbClr val="545454"/>
                </a:solidFill>
                <a:highlight>
                  <a:srgbClr val="FFFFFF"/>
                </a:highlight>
              </a:rPr>
              <a:t>Shift, Reduce, Error e Acce</a:t>
            </a:r>
            <a:r>
              <a:rPr i="1" lang="pt-BR"/>
              <a:t>pt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pt-BR"/>
              <a:t>Parsing Actions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i="1" lang="pt-BR"/>
              <a:t>Shift</a:t>
            </a:r>
            <a:r>
              <a:rPr lang="pt-BR">
                <a:solidFill>
                  <a:srgbClr val="545454"/>
                </a:solidFill>
                <a:highlight>
                  <a:srgbClr val="FFFFFF"/>
                </a:highlight>
              </a:rPr>
              <a:t>: Adiciona um novo </a:t>
            </a:r>
            <a:r>
              <a:rPr lang="pt-BR"/>
              <a:t>nó correspondente ao símbolo atual de entrada e o estado é associado a este.</a:t>
            </a:r>
          </a:p>
          <a:p>
            <a:pPr indent="-228600" lvl="0" marL="457200" rtl="0">
              <a:spcBef>
                <a:spcPts val="0"/>
              </a:spcBef>
            </a:pPr>
            <a:r>
              <a:rPr i="1" lang="pt-BR">
                <a:solidFill>
                  <a:srgbClr val="545454"/>
                </a:solidFill>
                <a:highlight>
                  <a:srgbClr val="FFFFFF"/>
                </a:highlight>
              </a:rPr>
              <a:t>Reduce</a:t>
            </a:r>
            <a:r>
              <a:rPr lang="pt-BR">
                <a:solidFill>
                  <a:srgbClr val="545454"/>
                </a:solidFill>
                <a:highlight>
                  <a:srgbClr val="FFFFFF"/>
                </a:highlight>
              </a:rPr>
              <a:t>: Reduz de acordo com as regras de </a:t>
            </a:r>
            <a:r>
              <a:rPr lang="pt-BR"/>
              <a:t>produção da gramática. As n raízes mais a direita tornam-se descendentes diretos deste novo nó. Associa-se um novo estado a este.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pt-BR"/>
              <a:t>Accept</a:t>
            </a:r>
            <a:r>
              <a:rPr lang="pt-BR">
                <a:solidFill>
                  <a:srgbClr val="545454"/>
                </a:solidFill>
                <a:highlight>
                  <a:srgbClr val="FFFFFF"/>
                </a:highlight>
              </a:rPr>
              <a:t>: </a:t>
            </a:r>
            <a:r>
              <a:rPr lang="pt-BR"/>
              <a:t>Parar algoritmo. A árvore de derivação foi construída, a cadeia está de acordo com a gramática.</a:t>
            </a:r>
          </a:p>
          <a:p>
            <a:pPr indent="-228600" lvl="0" marL="457200">
              <a:spcBef>
                <a:spcPts val="0"/>
              </a:spcBef>
            </a:pPr>
            <a:r>
              <a:rPr lang="pt-BR"/>
              <a:t>Error</a:t>
            </a:r>
            <a:r>
              <a:rPr lang="pt-BR">
                <a:solidFill>
                  <a:srgbClr val="545454"/>
                </a:solidFill>
                <a:highlight>
                  <a:srgbClr val="FFFFFF"/>
                </a:highlight>
              </a:rPr>
              <a:t>: Algum erro encontrado. Anuncia o erro.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