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833" r:id="rId2"/>
    <p:sldMasterId id="2147483846" r:id="rId3"/>
    <p:sldMasterId id="2147483859" r:id="rId4"/>
  </p:sldMasterIdLst>
  <p:notesMasterIdLst>
    <p:notesMasterId r:id="rId50"/>
  </p:notesMasterIdLst>
  <p:handoutMasterIdLst>
    <p:handoutMasterId r:id="rId51"/>
  </p:handoutMasterIdLst>
  <p:sldIdLst>
    <p:sldId id="256" r:id="rId5"/>
    <p:sldId id="356" r:id="rId6"/>
    <p:sldId id="360" r:id="rId7"/>
    <p:sldId id="357" r:id="rId8"/>
    <p:sldId id="364" r:id="rId9"/>
    <p:sldId id="361" r:id="rId10"/>
    <p:sldId id="366" r:id="rId11"/>
    <p:sldId id="367" r:id="rId12"/>
    <p:sldId id="368" r:id="rId13"/>
    <p:sldId id="369" r:id="rId14"/>
    <p:sldId id="370" r:id="rId15"/>
    <p:sldId id="371" r:id="rId16"/>
    <p:sldId id="372" r:id="rId17"/>
    <p:sldId id="373" r:id="rId18"/>
    <p:sldId id="288" r:id="rId19"/>
    <p:sldId id="259" r:id="rId20"/>
    <p:sldId id="332" r:id="rId21"/>
    <p:sldId id="274" r:id="rId22"/>
    <p:sldId id="318" r:id="rId23"/>
    <p:sldId id="275" r:id="rId24"/>
    <p:sldId id="319" r:id="rId25"/>
    <p:sldId id="298" r:id="rId26"/>
    <p:sldId id="320" r:id="rId27"/>
    <p:sldId id="321" r:id="rId28"/>
    <p:sldId id="322" r:id="rId29"/>
    <p:sldId id="374" r:id="rId30"/>
    <p:sldId id="375" r:id="rId31"/>
    <p:sldId id="376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54" r:id="rId40"/>
    <p:sldId id="359" r:id="rId41"/>
    <p:sldId id="347" r:id="rId42"/>
    <p:sldId id="350" r:id="rId43"/>
    <p:sldId id="351" r:id="rId44"/>
    <p:sldId id="384" r:id="rId45"/>
    <p:sldId id="344" r:id="rId46"/>
    <p:sldId id="323" r:id="rId47"/>
    <p:sldId id="352" r:id="rId48"/>
    <p:sldId id="385" r:id="rId49"/>
  </p:sldIdLst>
  <p:sldSz cx="9144000" cy="6858000" type="screen4x3"/>
  <p:notesSz cx="6797675" cy="9926638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8411"/>
    <a:srgbClr val="008000"/>
    <a:srgbClr val="000099"/>
    <a:srgbClr val="CC0066"/>
    <a:srgbClr val="618EFD"/>
    <a:srgbClr val="F83A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0" autoAdjust="0"/>
    <p:restoredTop sz="85680" autoAdjust="0"/>
  </p:normalViewPr>
  <p:slideViewPr>
    <p:cSldViewPr>
      <p:cViewPr varScale="1">
        <p:scale>
          <a:sx n="98" d="100"/>
          <a:sy n="98" d="100"/>
        </p:scale>
        <p:origin x="3533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52" y="-90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6.xml"/><Relationship Id="rId13" Type="http://schemas.openxmlformats.org/officeDocument/2006/relationships/slide" Target="slides/slide42.xml"/><Relationship Id="rId3" Type="http://schemas.openxmlformats.org/officeDocument/2006/relationships/slide" Target="slides/slide17.xml"/><Relationship Id="rId7" Type="http://schemas.openxmlformats.org/officeDocument/2006/relationships/slide" Target="slides/slide26.xml"/><Relationship Id="rId12" Type="http://schemas.openxmlformats.org/officeDocument/2006/relationships/slide" Target="slides/slide40.xml"/><Relationship Id="rId2" Type="http://schemas.openxmlformats.org/officeDocument/2006/relationships/slide" Target="slides/slide16.xml"/><Relationship Id="rId1" Type="http://schemas.openxmlformats.org/officeDocument/2006/relationships/slide" Target="slides/slide15.xml"/><Relationship Id="rId6" Type="http://schemas.openxmlformats.org/officeDocument/2006/relationships/slide" Target="slides/slide25.xml"/><Relationship Id="rId11" Type="http://schemas.openxmlformats.org/officeDocument/2006/relationships/slide" Target="slides/slide39.xml"/><Relationship Id="rId5" Type="http://schemas.openxmlformats.org/officeDocument/2006/relationships/slide" Target="slides/slide19.xml"/><Relationship Id="rId15" Type="http://schemas.openxmlformats.org/officeDocument/2006/relationships/slide" Target="slides/slide44.xml"/><Relationship Id="rId10" Type="http://schemas.openxmlformats.org/officeDocument/2006/relationships/slide" Target="slides/slide38.xml"/><Relationship Id="rId4" Type="http://schemas.openxmlformats.org/officeDocument/2006/relationships/slide" Target="slides/slide18.xml"/><Relationship Id="rId9" Type="http://schemas.openxmlformats.org/officeDocument/2006/relationships/slide" Target="slides/slide37.xml"/><Relationship Id="rId14" Type="http://schemas.openxmlformats.org/officeDocument/2006/relationships/slide" Target="slides/slide4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887A4BF1-3163-49A6-934E-144C89F6530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8239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39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4875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3F8E372-E31F-448A-8F1D-600621876DB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0832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542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7730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687098-3A32-4939-8F78-2FDE97B59441}" type="slidenum">
              <a:rPr lang="pt-BR" smtClean="0"/>
              <a:pPr/>
              <a:t>17</a:t>
            </a:fld>
            <a:endParaRPr lang="pt-B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360123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50B2E0-7956-4657-A931-C1B6321FD34C}" type="slidenum">
              <a:rPr lang="pt-BR" smtClean="0"/>
              <a:pPr/>
              <a:t>18</a:t>
            </a:fld>
            <a:endParaRPr lang="pt-BR" smtClean="0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2344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B0E41EE-EAD8-4F30-B7A4-879024657920}" type="slidenum">
              <a:rPr lang="pt-BR" sz="1200">
                <a:latin typeface="Times New Roman" pitchFamily="18" charset="0"/>
              </a:rPr>
              <a:pPr algn="r"/>
              <a:t>19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218850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16F075-91EC-44D5-99CA-9686632490F2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09937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AE61E-4F63-43C5-ABE0-63C9FC77589F}" type="slidenum">
              <a:rPr lang="pt-BR" sz="1200">
                <a:latin typeface="Times New Roman" pitchFamily="18" charset="0"/>
              </a:rPr>
              <a:pPr algn="r"/>
              <a:t>21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90918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A5F0F-0449-404A-BA37-46501C1605C3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0315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7FA5530-3C3D-4F0A-820A-642B2C549C47}" type="slidenum">
              <a:rPr lang="pt-BR" sz="1200">
                <a:latin typeface="Times New Roman" pitchFamily="18" charset="0"/>
              </a:rPr>
              <a:pPr algn="r"/>
              <a:t>23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333783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4FD0F1FF-16CE-4782-A3C3-FFAF4F9FC298}" type="slidenum">
              <a:rPr lang="pt-BR" sz="1200">
                <a:latin typeface="Times New Roman" pitchFamily="18" charset="0"/>
              </a:rPr>
              <a:pPr algn="r"/>
              <a:t>24</a:t>
            </a:fld>
            <a:endParaRPr lang="pt-BR" sz="1200">
              <a:latin typeface="Times New Roman" pitchFamily="18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288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9372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5490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0637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6553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1089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67126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68127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57701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63030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41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100987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2351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2863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5066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5262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16059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9230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65281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9808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86020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57A2377-F9AA-44A7-9050-C04F7269196B}" type="slidenum">
              <a:rPr lang="pt-BR" smtClean="0"/>
              <a:pPr/>
              <a:t>8</a:t>
            </a:fld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109588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F8E372-E31F-448A-8F1D-600621876DB0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2769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pt-BR" sz="2400"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pt-BR" sz="2400"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1065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065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pt-BR"/>
              <a:t>Nível Transporte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58741F16-1D3D-4777-9CBF-AE33431A5AB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Nível Transporte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05035-B119-48A2-80DB-41C558525F5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404813"/>
            <a:ext cx="2017712" cy="5681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404813"/>
            <a:ext cx="5905500" cy="5681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Nível Transporte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7FAD7-8615-4B98-AE2A-E005F3046EF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8075612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484313"/>
            <a:ext cx="3770313" cy="4602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484313"/>
            <a:ext cx="3770312" cy="4602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Nível Transporte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AEABC-94D1-49C2-84F4-4BADE07E9F4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Nível Transporte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3DA5F-95CC-4BCD-B748-06E090F517F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95403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0099"/>
                </a:solidFill>
                <a:latin typeface="Gill Sans MT" panose="020B0502020104020203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  <a:lvl2pPr>
              <a:defRPr>
                <a:solidFill>
                  <a:srgbClr val="002060"/>
                </a:solidFill>
              </a:defRPr>
            </a:lvl2pPr>
            <a:lvl3pPr>
              <a:defRPr>
                <a:solidFill>
                  <a:srgbClr val="002060"/>
                </a:solidFill>
              </a:defRPr>
            </a:lvl3pPr>
            <a:lvl4pPr>
              <a:defRPr>
                <a:solidFill>
                  <a:srgbClr val="002060"/>
                </a:solidFill>
              </a:defRPr>
            </a:lvl4pPr>
            <a:lvl5pPr>
              <a:defRPr>
                <a:solidFill>
                  <a:srgbClr val="002060"/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Nível Transporte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3DA5F-95CC-4BCD-B748-06E090F517F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615871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Nível Transporte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3DA5F-95CC-4BCD-B748-06E090F517F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708560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Nível Transporte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3DA5F-95CC-4BCD-B748-06E090F517F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7728303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Nível Transporte</a:t>
            </a:r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3DA5F-95CC-4BCD-B748-06E090F517F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650240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Nível Transporte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3DA5F-95CC-4BCD-B748-06E090F517F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911466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Nível Transporte</a:t>
            </a:r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3DA5F-95CC-4BCD-B748-06E090F517F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92351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12" name="Espaço Reservado para Número de Slide 11"/>
          <p:cNvSpPr>
            <a:spLocks noGrp="1"/>
          </p:cNvSpPr>
          <p:nvPr>
            <p:ph type="sldNum" sz="quarter" idx="12"/>
          </p:nvPr>
        </p:nvSpPr>
        <p:spPr>
          <a:xfrm>
            <a:off x="8534943" y="6369050"/>
            <a:ext cx="587375" cy="488950"/>
          </a:xfrm>
        </p:spPr>
        <p:txBody>
          <a:bodyPr/>
          <a:lstStyle/>
          <a:p>
            <a:pPr>
              <a:defRPr/>
            </a:pPr>
            <a:fld id="{2E23DA5F-95CC-4BCD-B748-06E090F517F9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Nível Transporte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3DA5F-95CC-4BCD-B748-06E090F517F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23109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Nível Transporte</a:t>
            </a: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3DA5F-95CC-4BCD-B748-06E090F517F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6868301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Nível Transporte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3DA5F-95CC-4BCD-B748-06E090F517F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983384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Nível Transporte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23DA5F-95CC-4BCD-B748-06E090F517F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711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pt-BR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1" lang="pt-BR" sz="2400">
                <a:solidFill>
                  <a:srgbClr val="003366"/>
                </a:solidFill>
                <a:latin typeface="Times New Roman" pitchFamily="18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3632200" y="4889500"/>
            <a:ext cx="4876800" cy="319088"/>
            <a:chOff x="2288" y="3080"/>
            <a:chExt cx="3072" cy="201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flipH="1">
              <a:off x="2288" y="3080"/>
              <a:ext cx="2914" cy="200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rgbClr val="003366"/>
                </a:solidFill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>
              <a:off x="5196" y="3080"/>
              <a:ext cx="164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rgbClr val="003366"/>
                </a:solidFill>
              </a:endParaRPr>
            </a:p>
          </p:txBody>
        </p:sp>
      </p:grpSp>
      <p:sp>
        <p:nvSpPr>
          <p:cNvPr id="10650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2" charset="2"/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106508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0" name="Rectangle 9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pt-BR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>
              <a:defRPr/>
            </a:pPr>
            <a:r>
              <a:rPr lang="pt-BR">
                <a:solidFill>
                  <a:srgbClr val="003366"/>
                </a:solidFill>
              </a:rPr>
              <a:t>Nível Transporte</a:t>
            </a:r>
          </a:p>
        </p:txBody>
      </p:sp>
      <p:sp>
        <p:nvSpPr>
          <p:cNvPr id="12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200" y="6248400"/>
            <a:ext cx="587375" cy="488950"/>
          </a:xfrm>
        </p:spPr>
        <p:txBody>
          <a:bodyPr anchorCtr="0"/>
          <a:lstStyle>
            <a:lvl1pPr>
              <a:defRPr/>
            </a:lvl1pPr>
          </a:lstStyle>
          <a:p>
            <a:pPr>
              <a:defRPr/>
            </a:pPr>
            <a:fld id="{58741F16-1D3D-4777-9CBF-AE33431A5AB3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8539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3366"/>
                </a:solidFill>
              </a:rPr>
              <a:t>Nível Transporte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556625" y="6364288"/>
            <a:ext cx="587375" cy="493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8F5BB7-0F39-4F48-BAA3-C3219ED9A9F7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952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3366"/>
                </a:solidFill>
              </a:rPr>
              <a:t>Nível Transporte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89DA3-5CDC-451E-9F23-DC98AE6CE234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185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84313"/>
            <a:ext cx="3770313" cy="460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484313"/>
            <a:ext cx="3770312" cy="460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3366"/>
                </a:solidFill>
              </a:rPr>
              <a:t>Nível Transporte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D6C88-9099-4EDD-8DBB-8C903E21D200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069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3366"/>
                </a:solidFill>
              </a:rPr>
              <a:t>Nível Transporte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352CE-7B9C-442A-9C99-07175B6F6960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9712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3366"/>
                </a:solidFill>
              </a:rPr>
              <a:t>Nível Transporte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38806-969D-4F8D-A644-632C61F21A0B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9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Nível Transporte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189DA3-5CDC-451E-9F23-DC98AE6CE23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3366"/>
                </a:solidFill>
              </a:rPr>
              <a:t>Nível Transporte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F4E75-0EDE-4C32-9E56-649EEF9B086D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3838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3366"/>
                </a:solidFill>
              </a:rPr>
              <a:t>Nível Transporte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DD10B-1C34-4107-A5F3-5E6F6EFC3AD2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6940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3366"/>
                </a:solidFill>
              </a:rPr>
              <a:t>Nível Transporte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01768-B6DC-4829-AA9D-6DCA89055951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295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3366"/>
                </a:solidFill>
              </a:rPr>
              <a:t>Nível Transporte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05035-B119-48A2-80DB-41C558525F50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729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404813"/>
            <a:ext cx="2017712" cy="56816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1188" y="404813"/>
            <a:ext cx="5905500" cy="56816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3366"/>
                </a:solidFill>
              </a:rPr>
              <a:t>Nível Transporte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7FAD7-8615-4B98-AE2A-E005F3046EF3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8806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8075612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484313"/>
            <a:ext cx="3770313" cy="4602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484313"/>
            <a:ext cx="3770312" cy="4602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>
                <a:solidFill>
                  <a:srgbClr val="003366"/>
                </a:solidFill>
              </a:rPr>
              <a:t>Nível Transporte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AEABC-94D1-49C2-84F4-4BADE07E9F46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416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pt-BR">
                <a:solidFill>
                  <a:srgbClr val="000000"/>
                </a:solidFill>
              </a:rPr>
              <a:t>3-</a:t>
            </a:r>
            <a:fld id="{62702CC0-75D5-435F-9C00-1581E19F11B7}" type="slidenum">
              <a:rPr lang="en-US" altLang="pt-BR">
                <a:solidFill>
                  <a:srgbClr val="000000"/>
                </a:solidFill>
              </a:rPr>
              <a:pPr/>
              <a:t>‹nº›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292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pt-BR">
                <a:solidFill>
                  <a:srgbClr val="000000"/>
                </a:solidFill>
              </a:rPr>
              <a:t>3-</a:t>
            </a:r>
            <a:fld id="{D15F5010-F948-4882-985F-C6C999966EE0}" type="slidenum">
              <a:rPr lang="en-US" altLang="pt-BR">
                <a:solidFill>
                  <a:srgbClr val="000000"/>
                </a:solidFill>
              </a:rPr>
              <a:pPr/>
              <a:t>‹nº›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29867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pt-BR">
                <a:solidFill>
                  <a:srgbClr val="000000"/>
                </a:solidFill>
              </a:rPr>
              <a:t>3-</a:t>
            </a:r>
            <a:fld id="{ABEAF5F2-6577-4E64-A6F2-D4F632A08EA4}" type="slidenum">
              <a:rPr lang="en-US" altLang="pt-BR">
                <a:solidFill>
                  <a:srgbClr val="000000"/>
                </a:solidFill>
              </a:rPr>
              <a:pPr/>
              <a:t>‹nº›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0112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pt-BR">
                <a:solidFill>
                  <a:srgbClr val="000000"/>
                </a:solidFill>
              </a:rPr>
              <a:t>3-</a:t>
            </a:r>
            <a:fld id="{AAADB914-79C3-466C-A9ED-4B9EFCAA7CB0}" type="slidenum">
              <a:rPr lang="en-US" altLang="pt-BR">
                <a:solidFill>
                  <a:srgbClr val="000000"/>
                </a:solidFill>
              </a:rPr>
              <a:pPr/>
              <a:t>‹nº›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07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484313"/>
            <a:ext cx="3770313" cy="460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484313"/>
            <a:ext cx="3770312" cy="46021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Nível Transporte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D6C88-9099-4EDD-8DBB-8C903E21D2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pt-BR">
                <a:solidFill>
                  <a:srgbClr val="000000"/>
                </a:solidFill>
              </a:rPr>
              <a:t>3-</a:t>
            </a:r>
            <a:fld id="{707981AF-D13F-4C6D-87E2-2C52562C4FCB}" type="slidenum">
              <a:rPr lang="en-US" altLang="pt-BR">
                <a:solidFill>
                  <a:srgbClr val="000000"/>
                </a:solidFill>
              </a:rPr>
              <a:pPr/>
              <a:t>‹nº›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395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pt-BR">
                <a:solidFill>
                  <a:srgbClr val="000000"/>
                </a:solidFill>
              </a:rPr>
              <a:t>3-</a:t>
            </a:r>
            <a:fld id="{45FEF580-E924-46EA-86B1-87BBC77A77C2}" type="slidenum">
              <a:rPr lang="en-US" altLang="pt-BR">
                <a:solidFill>
                  <a:srgbClr val="000000"/>
                </a:solidFill>
              </a:rPr>
              <a:pPr/>
              <a:t>‹nº›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1182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pt-BR">
                <a:solidFill>
                  <a:srgbClr val="000000"/>
                </a:solidFill>
              </a:rPr>
              <a:t>3-</a:t>
            </a:r>
            <a:fld id="{A34442D7-F23F-421F-B2DF-C22581F81E1A}" type="slidenum">
              <a:rPr lang="en-US" altLang="pt-BR">
                <a:solidFill>
                  <a:srgbClr val="000000"/>
                </a:solidFill>
              </a:rPr>
              <a:pPr/>
              <a:t>‹nº›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9891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pt-BR">
                <a:solidFill>
                  <a:srgbClr val="000000"/>
                </a:solidFill>
              </a:rPr>
              <a:t>3-</a:t>
            </a:r>
            <a:fld id="{1CC980E4-E345-46C3-BC46-59A856730C03}" type="slidenum">
              <a:rPr lang="en-US" altLang="pt-BR">
                <a:solidFill>
                  <a:srgbClr val="000000"/>
                </a:solidFill>
              </a:rPr>
              <a:pPr/>
              <a:t>‹nº›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1546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pt-BR">
                <a:solidFill>
                  <a:srgbClr val="000000"/>
                </a:solidFill>
              </a:rPr>
              <a:t>3-</a:t>
            </a:r>
            <a:fld id="{76D93965-8D1D-4E32-AB58-1E87EBFE8662}" type="slidenum">
              <a:rPr lang="en-US" altLang="pt-BR">
                <a:solidFill>
                  <a:srgbClr val="000000"/>
                </a:solidFill>
              </a:rPr>
              <a:pPr/>
              <a:t>‹nº›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31753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pt-BR">
                <a:solidFill>
                  <a:srgbClr val="000000"/>
                </a:solidFill>
              </a:rPr>
              <a:t>3-</a:t>
            </a:r>
            <a:fld id="{8D40E2D5-9751-44BB-842F-3298DB8098F8}" type="slidenum">
              <a:rPr lang="en-US" altLang="pt-BR">
                <a:solidFill>
                  <a:srgbClr val="000000"/>
                </a:solidFill>
              </a:rPr>
              <a:pPr/>
              <a:t>‹nº›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639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altLang="pt-BR">
                <a:solidFill>
                  <a:srgbClr val="000000"/>
                </a:solidFill>
              </a:rPr>
              <a:t>3-</a:t>
            </a:r>
            <a:fld id="{AD5233D7-36F3-486E-8FA3-15D3843ACF89}" type="slidenum">
              <a:rPr lang="en-US" altLang="pt-BR">
                <a:solidFill>
                  <a:srgbClr val="000000"/>
                </a:solidFill>
              </a:rPr>
              <a:pPr/>
              <a:t>‹nº›</a:t>
            </a:fld>
            <a:endParaRPr lang="en-US" alt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986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Nível Transporte</a:t>
            </a: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352CE-7B9C-442A-9C99-07175B6F696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Nível Transporte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38806-969D-4F8D-A644-632C61F21A0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8125991" y="6393920"/>
            <a:ext cx="1004937" cy="474663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F4E75-0EDE-4C32-9E56-649EEF9B086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Nível Transporte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DD10B-1C34-4107-A5F3-5E6F6EFC3AD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Nível Transporte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01768-B6DC-4829-AA9D-6DCA8905595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0" y="-12214225"/>
            <a:ext cx="3200400" cy="6175375"/>
            <a:chOff x="0" y="0"/>
            <a:chExt cx="2016" cy="4320"/>
          </a:xfrm>
        </p:grpSpPr>
        <p:sp>
          <p:nvSpPr>
            <p:cNvPr id="105476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477" name="Freeform 5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/>
              <a:ahLst/>
              <a:cxnLst>
                <a:cxn ang="0">
                  <a:pos x="1728" y="0"/>
                </a:cxn>
                <a:cxn ang="0">
                  <a:pos x="1728" y="480"/>
                </a:cxn>
                <a:cxn ang="0">
                  <a:pos x="380" y="482"/>
                </a:cxn>
                <a:cxn ang="0">
                  <a:pos x="354" y="480"/>
                </a:cxn>
                <a:cxn ang="0">
                  <a:pos x="308" y="489"/>
                </a:cxn>
                <a:cxn ang="0">
                  <a:pos x="246" y="531"/>
                </a:cxn>
                <a:cxn ang="0">
                  <a:pos x="206" y="597"/>
                </a:cxn>
                <a:cxn ang="0">
                  <a:pos x="192" y="666"/>
                </a:cxn>
                <a:cxn ang="0">
                  <a:pos x="192" y="735"/>
                </a:cxn>
                <a:cxn ang="0">
                  <a:pos x="0" y="735"/>
                </a:cxn>
                <a:cxn ang="0">
                  <a:pos x="0" y="480"/>
                </a:cxn>
                <a:cxn ang="0">
                  <a:pos x="0" y="0"/>
                </a:cxn>
                <a:cxn ang="0">
                  <a:pos x="1728" y="0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t-BR"/>
            </a:p>
          </p:txBody>
        </p:sp>
      </p:grpSp>
      <p:grpSp>
        <p:nvGrpSpPr>
          <p:cNvPr id="3075" name="Group 6"/>
          <p:cNvGrpSpPr>
            <a:grpSpLocks/>
          </p:cNvGrpSpPr>
          <p:nvPr/>
        </p:nvGrpSpPr>
        <p:grpSpPr bwMode="auto">
          <a:xfrm>
            <a:off x="611188" y="1125538"/>
            <a:ext cx="8137525" cy="71437"/>
            <a:chOff x="144" y="1248"/>
            <a:chExt cx="4656" cy="201"/>
          </a:xfrm>
        </p:grpSpPr>
        <p:sp>
          <p:nvSpPr>
            <p:cNvPr id="105479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1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5480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07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04813"/>
            <a:ext cx="8075612" cy="576262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84313"/>
            <a:ext cx="769302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54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54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pt-BR"/>
              <a:t>Nível Transporte</a:t>
            </a:r>
          </a:p>
        </p:txBody>
      </p:sp>
      <p:sp>
        <p:nvSpPr>
          <p:cNvPr id="1054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23DA5F-95CC-4BCD-B748-06E090F517F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21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pt-BR" smtClean="0"/>
              <a:t>Nível Transporte</a:t>
            </a: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E23DA5F-95CC-4BCD-B748-06E090F517F9}" type="slidenum">
              <a:rPr lang="pt-BR" smtClean="0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256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0" y="-12214225"/>
            <a:ext cx="3200400" cy="6175375"/>
            <a:chOff x="0" y="0"/>
            <a:chExt cx="2016" cy="4320"/>
          </a:xfrm>
        </p:grpSpPr>
        <p:sp>
          <p:nvSpPr>
            <p:cNvPr id="105476" name="Rectangle 4"/>
            <p:cNvSpPr>
              <a:spLocks noChangeArrowheads="1"/>
            </p:cNvSpPr>
            <p:nvPr userDrawn="1"/>
          </p:nvSpPr>
          <p:spPr bwMode="auto">
            <a:xfrm>
              <a:off x="0" y="0"/>
              <a:ext cx="480" cy="43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rgbClr val="003366"/>
                </a:solidFill>
              </a:endParaRPr>
            </a:p>
          </p:txBody>
        </p:sp>
        <p:sp>
          <p:nvSpPr>
            <p:cNvPr id="105477" name="Freeform 5"/>
            <p:cNvSpPr>
              <a:spLocks/>
            </p:cNvSpPr>
            <p:nvPr userDrawn="1"/>
          </p:nvSpPr>
          <p:spPr bwMode="auto">
            <a:xfrm>
              <a:off x="288" y="0"/>
              <a:ext cx="1728" cy="735"/>
            </a:xfrm>
            <a:custGeom>
              <a:avLst/>
              <a:gdLst/>
              <a:ahLst/>
              <a:cxnLst>
                <a:cxn ang="0">
                  <a:pos x="1728" y="0"/>
                </a:cxn>
                <a:cxn ang="0">
                  <a:pos x="1728" y="480"/>
                </a:cxn>
                <a:cxn ang="0">
                  <a:pos x="380" y="482"/>
                </a:cxn>
                <a:cxn ang="0">
                  <a:pos x="354" y="480"/>
                </a:cxn>
                <a:cxn ang="0">
                  <a:pos x="308" y="489"/>
                </a:cxn>
                <a:cxn ang="0">
                  <a:pos x="246" y="531"/>
                </a:cxn>
                <a:cxn ang="0">
                  <a:pos x="206" y="597"/>
                </a:cxn>
                <a:cxn ang="0">
                  <a:pos x="192" y="666"/>
                </a:cxn>
                <a:cxn ang="0">
                  <a:pos x="192" y="735"/>
                </a:cxn>
                <a:cxn ang="0">
                  <a:pos x="0" y="735"/>
                </a:cxn>
                <a:cxn ang="0">
                  <a:pos x="0" y="480"/>
                </a:cxn>
                <a:cxn ang="0">
                  <a:pos x="0" y="0"/>
                </a:cxn>
                <a:cxn ang="0">
                  <a:pos x="1728" y="0"/>
                </a:cxn>
              </a:cxnLst>
              <a:rect l="0" t="0" r="r" b="b"/>
              <a:pathLst>
                <a:path w="1728" h="735">
                  <a:moveTo>
                    <a:pt x="1728" y="0"/>
                  </a:moveTo>
                  <a:lnTo>
                    <a:pt x="1728" y="480"/>
                  </a:lnTo>
                  <a:lnTo>
                    <a:pt x="380" y="482"/>
                  </a:lnTo>
                  <a:lnTo>
                    <a:pt x="354" y="480"/>
                  </a:lnTo>
                  <a:lnTo>
                    <a:pt x="308" y="489"/>
                  </a:lnTo>
                  <a:cubicBezTo>
                    <a:pt x="290" y="498"/>
                    <a:pt x="263" y="513"/>
                    <a:pt x="246" y="531"/>
                  </a:cubicBezTo>
                  <a:cubicBezTo>
                    <a:pt x="229" y="549"/>
                    <a:pt x="215" y="574"/>
                    <a:pt x="206" y="597"/>
                  </a:cubicBezTo>
                  <a:cubicBezTo>
                    <a:pt x="197" y="620"/>
                    <a:pt x="194" y="643"/>
                    <a:pt x="192" y="666"/>
                  </a:cubicBezTo>
                  <a:lnTo>
                    <a:pt x="192" y="735"/>
                  </a:lnTo>
                  <a:lnTo>
                    <a:pt x="0" y="735"/>
                  </a:lnTo>
                  <a:lnTo>
                    <a:pt x="0" y="480"/>
                  </a:lnTo>
                  <a:lnTo>
                    <a:pt x="0" y="0"/>
                  </a:lnTo>
                  <a:lnTo>
                    <a:pt x="172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/>
            <a:lstStyle/>
            <a:p>
              <a:pPr>
                <a:defRPr/>
              </a:pPr>
              <a:endParaRPr lang="pt-BR">
                <a:solidFill>
                  <a:srgbClr val="003366"/>
                </a:solidFill>
              </a:endParaRPr>
            </a:p>
          </p:txBody>
        </p:sp>
      </p:grpSp>
      <p:grpSp>
        <p:nvGrpSpPr>
          <p:cNvPr id="3075" name="Group 6"/>
          <p:cNvGrpSpPr>
            <a:grpSpLocks/>
          </p:cNvGrpSpPr>
          <p:nvPr/>
        </p:nvGrpSpPr>
        <p:grpSpPr bwMode="auto">
          <a:xfrm>
            <a:off x="611188" y="1125538"/>
            <a:ext cx="8137525" cy="71437"/>
            <a:chOff x="144" y="1248"/>
            <a:chExt cx="4656" cy="201"/>
          </a:xfrm>
        </p:grpSpPr>
        <p:sp>
          <p:nvSpPr>
            <p:cNvPr id="105479" name="AutoShape 7"/>
            <p:cNvSpPr>
              <a:spLocks noChangeArrowheads="1"/>
            </p:cNvSpPr>
            <p:nvPr/>
          </p:nvSpPr>
          <p:spPr bwMode="auto">
            <a:xfrm>
              <a:off x="384" y="1248"/>
              <a:ext cx="4416" cy="201"/>
            </a:xfrm>
            <a:prstGeom prst="roundRect">
              <a:avLst>
                <a:gd name="adj" fmla="val 0"/>
              </a:avLst>
            </a:prstGeom>
            <a:solidFill>
              <a:schemeClr val="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rgbClr val="003366"/>
                </a:solidFill>
              </a:endParaRPr>
            </a:p>
          </p:txBody>
        </p:sp>
        <p:sp>
          <p:nvSpPr>
            <p:cNvPr id="105480" name="AutoShape 8"/>
            <p:cNvSpPr>
              <a:spLocks noChangeArrowheads="1"/>
            </p:cNvSpPr>
            <p:nvPr/>
          </p:nvSpPr>
          <p:spPr bwMode="auto">
            <a:xfrm flipH="1">
              <a:off x="144" y="1248"/>
              <a:ext cx="248" cy="201"/>
            </a:xfrm>
            <a:prstGeom prst="flowChartDelay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solidFill>
                  <a:srgbClr val="003366"/>
                </a:solidFill>
              </a:endParaRPr>
            </a:p>
          </p:txBody>
        </p:sp>
      </p:grpSp>
      <p:sp>
        <p:nvSpPr>
          <p:cNvPr id="3076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611188" y="404813"/>
            <a:ext cx="8075612" cy="576262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3077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484313"/>
            <a:ext cx="7693025" cy="460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54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8400" y="6248400"/>
            <a:ext cx="2130425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endParaRPr lang="pt-BR">
              <a:solidFill>
                <a:srgbClr val="003366"/>
              </a:solidFill>
            </a:endParaRPr>
          </a:p>
        </p:txBody>
      </p:sp>
      <p:sp>
        <p:nvSpPr>
          <p:cNvPr id="1054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91200" y="6248400"/>
            <a:ext cx="2897188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pt-BR">
                <a:solidFill>
                  <a:srgbClr val="003366"/>
                </a:solidFill>
              </a:rPr>
              <a:t>Nível Transporte</a:t>
            </a:r>
          </a:p>
        </p:txBody>
      </p:sp>
      <p:sp>
        <p:nvSpPr>
          <p:cNvPr id="1054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>
              <a:defRPr sz="2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E23DA5F-95CC-4BCD-B748-06E090F517F9}" type="slidenum">
              <a:rPr lang="pt-BR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888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6888" y="6445250"/>
            <a:ext cx="28956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34" charset="0"/>
                <a:ea typeface="+mn-ea"/>
                <a:cs typeface="+mn-cs"/>
              </a:defRPr>
            </a:lvl1pPr>
          </a:lstStyle>
          <a:p>
            <a:pPr eaLnBrk="0" hangingPunct="0">
              <a:defRPr/>
            </a:pPr>
            <a:r>
              <a:rPr lang="en-US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24850" y="6462713"/>
            <a:ext cx="676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 eaLnBrk="0" hangingPunct="0"/>
            <a:r>
              <a:rPr lang="en-US" altLang="pt-BR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t>3-</a:t>
            </a:r>
            <a:fld id="{6BE3F4FF-00EB-4F56-8917-6CE0DFCBE4E5}" type="slidenum">
              <a:rPr lang="en-US" altLang="pt-BR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rPr>
              <a:pPr eaLnBrk="0" hangingPunct="0"/>
              <a:t>‹nº›</a:t>
            </a:fld>
            <a:endParaRPr lang="en-US" altLang="pt-BR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6349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284163" indent="-284163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100000"/>
        <a:buFont typeface="Wingdings" panose="05000000000000000000" pitchFamily="2" charset="2"/>
        <a:buChar char="§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87388" indent="-230188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Arial" panose="020B0604020202020204" pitchFamily="34" charset="0"/>
        <a:buChar char="•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na.org/assignments/service-names-port-numbers/service-names-port-numbers.x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www.iana.org/go/rfc6335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11"/>
          <p:cNvSpPr>
            <a:spLocks noGrp="1" noChangeArrowheads="1"/>
          </p:cNvSpPr>
          <p:nvPr>
            <p:ph type="title"/>
          </p:nvPr>
        </p:nvSpPr>
        <p:spPr>
          <a:xfrm>
            <a:off x="2195737" y="260648"/>
            <a:ext cx="4176464" cy="5048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44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Transport</a:t>
            </a:r>
            <a:r>
              <a:rPr lang="pt-BR" sz="44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pt-BR" sz="44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Layer</a:t>
            </a:r>
            <a:endParaRPr lang="pt-BR" sz="4400" kern="0" dirty="0">
              <a:solidFill>
                <a:srgbClr val="000099"/>
              </a:solidFill>
              <a:latin typeface="Gill Sans MT"/>
              <a:ea typeface="ＭＳ Ｐゴシック" charset="0"/>
            </a:endParaRP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6625" y="6364288"/>
            <a:ext cx="587375" cy="493712"/>
          </a:xfrm>
          <a:noFill/>
        </p:spPr>
        <p:txBody>
          <a:bodyPr/>
          <a:lstStyle/>
          <a:p>
            <a:fld id="{EFCE7663-43AF-40ED-81C1-A65E0A293BD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574675" y="1484784"/>
            <a:ext cx="8569325" cy="49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pt-BR" sz="2800" b="1" dirty="0" err="1" smtClean="0">
                <a:solidFill>
                  <a:srgbClr val="ED8411"/>
                </a:solidFill>
                <a:latin typeface="Gill Sans MT" panose="020B0502020104020203" pitchFamily="34" charset="0"/>
              </a:rPr>
              <a:t>Content</a:t>
            </a:r>
            <a:r>
              <a:rPr lang="pt-BR" sz="28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:	</a:t>
            </a:r>
            <a:r>
              <a:rPr lang="pt-BR" sz="2800" dirty="0" err="1" smtClean="0">
                <a:solidFill>
                  <a:srgbClr val="002060"/>
                </a:solidFill>
                <a:latin typeface="Gill Sans MT" panose="020B0502020104020203" pitchFamily="34" charset="0"/>
              </a:rPr>
              <a:t>Chapter</a:t>
            </a:r>
            <a:r>
              <a:rPr lang="pt-BR" sz="28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 6 - </a:t>
            </a:r>
            <a:r>
              <a:rPr lang="pt-BR" sz="2800" dirty="0" err="1" smtClean="0">
                <a:solidFill>
                  <a:srgbClr val="002060"/>
                </a:solidFill>
                <a:latin typeface="Gill Sans MT" panose="020B0502020104020203" pitchFamily="34" charset="0"/>
              </a:rPr>
              <a:t>Tanenbaum</a:t>
            </a:r>
            <a:r>
              <a:rPr lang="pt-BR" sz="28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pt-BR" sz="2800" dirty="0" err="1" smtClean="0">
                <a:solidFill>
                  <a:srgbClr val="002060"/>
                </a:solidFill>
                <a:latin typeface="Gill Sans MT" panose="020B0502020104020203" pitchFamily="34" charset="0"/>
              </a:rPr>
              <a:t>mixed</a:t>
            </a:r>
            <a:r>
              <a:rPr lang="pt-BR" sz="28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pt-BR" sz="2800" dirty="0" err="1" smtClean="0">
                <a:solidFill>
                  <a:srgbClr val="002060"/>
                </a:solidFill>
                <a:latin typeface="Gill Sans MT" panose="020B0502020104020203" pitchFamily="34" charset="0"/>
              </a:rPr>
              <a:t>with</a:t>
            </a:r>
            <a:endParaRPr lang="pt-BR" sz="2800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pt-BR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	</a:t>
            </a:r>
            <a:r>
              <a:rPr lang="pt-BR" sz="28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	</a:t>
            </a:r>
            <a:r>
              <a:rPr lang="pt-BR" sz="2800" dirty="0" err="1" smtClean="0">
                <a:solidFill>
                  <a:srgbClr val="002060"/>
                </a:solidFill>
                <a:latin typeface="Gill Sans MT" panose="020B0502020104020203" pitchFamily="34" charset="0"/>
              </a:rPr>
              <a:t>Chapter</a:t>
            </a:r>
            <a:r>
              <a:rPr lang="pt-BR" sz="28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 4 - </a:t>
            </a:r>
            <a:r>
              <a:rPr lang="pt-BR" sz="2800" dirty="0" err="1" smtClean="0">
                <a:solidFill>
                  <a:srgbClr val="002060"/>
                </a:solidFill>
                <a:latin typeface="Gill Sans MT" panose="020B0502020104020203" pitchFamily="34" charset="0"/>
              </a:rPr>
              <a:t>Kurose</a:t>
            </a:r>
            <a:endParaRPr lang="pt-BR" sz="2800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endParaRPr lang="pt-BR" sz="2800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pt-BR" sz="2800" b="1" dirty="0" err="1">
                <a:solidFill>
                  <a:srgbClr val="ED8411"/>
                </a:solidFill>
                <a:latin typeface="Gill Sans MT" panose="020B0502020104020203" pitchFamily="34" charset="0"/>
              </a:rPr>
              <a:t>Outline</a:t>
            </a:r>
            <a:r>
              <a:rPr lang="pt-BR" sz="28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:</a:t>
            </a:r>
          </a:p>
          <a:p>
            <a:pPr marL="1076325" indent="-358775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t-BR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Role </a:t>
            </a:r>
            <a:r>
              <a:rPr lang="pt-BR" sz="2800" dirty="0" err="1">
                <a:solidFill>
                  <a:srgbClr val="002060"/>
                </a:solidFill>
                <a:latin typeface="Gill Sans MT" panose="020B0502020104020203" pitchFamily="34" charset="0"/>
              </a:rPr>
              <a:t>of</a:t>
            </a:r>
            <a:r>
              <a:rPr lang="pt-BR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pt-BR" sz="2800" dirty="0" err="1">
                <a:solidFill>
                  <a:srgbClr val="002060"/>
                </a:solidFill>
                <a:latin typeface="Gill Sans MT" panose="020B0502020104020203" pitchFamily="34" charset="0"/>
              </a:rPr>
              <a:t>Transport</a:t>
            </a:r>
            <a:r>
              <a:rPr lang="pt-BR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pt-BR" sz="2800" dirty="0" err="1">
                <a:solidFill>
                  <a:srgbClr val="002060"/>
                </a:solidFill>
                <a:latin typeface="Gill Sans MT" panose="020B0502020104020203" pitchFamily="34" charset="0"/>
              </a:rPr>
              <a:t>Layer</a:t>
            </a:r>
            <a:endParaRPr lang="pt-BR" sz="280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1076325" indent="-358775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t-BR" sz="2800" dirty="0" err="1">
                <a:solidFill>
                  <a:srgbClr val="002060"/>
                </a:solidFill>
                <a:latin typeface="Gill Sans MT" panose="020B0502020104020203" pitchFamily="34" charset="0"/>
              </a:rPr>
              <a:t>Related</a:t>
            </a:r>
            <a:r>
              <a:rPr lang="pt-BR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pt-BR" sz="2800" dirty="0" err="1">
                <a:solidFill>
                  <a:srgbClr val="002060"/>
                </a:solidFill>
                <a:latin typeface="Gill Sans MT" panose="020B0502020104020203" pitchFamily="34" charset="0"/>
              </a:rPr>
              <a:t>Problems</a:t>
            </a:r>
            <a:r>
              <a:rPr lang="pt-BR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pt-BR" sz="2800" dirty="0" err="1">
                <a:solidFill>
                  <a:srgbClr val="002060"/>
                </a:solidFill>
                <a:latin typeface="Gill Sans MT" panose="020B0502020104020203" pitchFamily="34" charset="0"/>
              </a:rPr>
              <a:t>and</a:t>
            </a:r>
            <a:r>
              <a:rPr lang="pt-BR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pt-BR" sz="2800" dirty="0" err="1">
                <a:solidFill>
                  <a:srgbClr val="002060"/>
                </a:solidFill>
                <a:latin typeface="Gill Sans MT" panose="020B0502020104020203" pitchFamily="34" charset="0"/>
              </a:rPr>
              <a:t>Solutions</a:t>
            </a:r>
            <a:endParaRPr lang="pt-BR" sz="280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1076325" indent="-358775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t-BR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TCP/IP </a:t>
            </a:r>
            <a:r>
              <a:rPr lang="pt-BR" sz="2800" dirty="0" err="1">
                <a:solidFill>
                  <a:srgbClr val="002060"/>
                </a:solidFill>
                <a:latin typeface="Gill Sans MT" panose="020B0502020104020203" pitchFamily="34" charset="0"/>
              </a:rPr>
              <a:t>Transport</a:t>
            </a:r>
            <a:r>
              <a:rPr lang="pt-BR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pt-BR" sz="2800" dirty="0" err="1">
                <a:solidFill>
                  <a:srgbClr val="002060"/>
                </a:solidFill>
                <a:latin typeface="Gill Sans MT" panose="020B0502020104020203" pitchFamily="34" charset="0"/>
              </a:rPr>
              <a:t>protocols</a:t>
            </a:r>
            <a:endParaRPr lang="pt-BR" sz="2800" dirty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B545B389-A611-439C-8E10-F4272AFF2F53}" type="slidenum">
              <a:rPr lang="pt-BR" sz="2600" b="1">
                <a:solidFill>
                  <a:schemeClr val="bg1"/>
                </a:solidFill>
              </a:rPr>
              <a:pPr/>
              <a:t>10</a:t>
            </a:fld>
            <a:endParaRPr lang="pt-BR" sz="2600" b="1">
              <a:solidFill>
                <a:schemeClr val="bg1"/>
              </a:solidFill>
            </a:endParaRP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1557338"/>
            <a:ext cx="7094537" cy="456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11188" y="188913"/>
            <a:ext cx="7345362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pt-BR" sz="4400" dirty="0" err="1" smtClean="0">
                <a:solidFill>
                  <a:srgbClr val="000099"/>
                </a:solidFill>
                <a:latin typeface="Gill Sans MT" panose="020B0502020104020203" pitchFamily="34" charset="0"/>
                <a:ea typeface="ＭＳ Ｐゴシック" charset="0"/>
                <a:cs typeface="+mj-cs"/>
              </a:rPr>
              <a:t>Client</a:t>
            </a:r>
            <a:r>
              <a:rPr lang="pt-BR" sz="4400" dirty="0" smtClean="0">
                <a:solidFill>
                  <a:srgbClr val="000099"/>
                </a:solidFill>
                <a:latin typeface="Gill Sans MT" panose="020B0502020104020203" pitchFamily="34" charset="0"/>
                <a:ea typeface="ＭＳ Ｐゴシック" charset="0"/>
                <a:cs typeface="+mj-cs"/>
              </a:rPr>
              <a:t> (3)</a:t>
            </a:r>
            <a:endParaRPr lang="pt-BR" sz="4400" dirty="0">
              <a:solidFill>
                <a:srgbClr val="000099"/>
              </a:solidFill>
              <a:latin typeface="Gill Sans MT" panose="020B0502020104020203" pitchFamily="34" charset="0"/>
              <a:ea typeface="ＭＳ Ｐゴシック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36530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63B5AA38-25D1-44AB-A0EA-D69D02D07EF2}" type="slidenum">
              <a:rPr lang="pt-BR" sz="2600" b="1">
                <a:solidFill>
                  <a:schemeClr val="bg1"/>
                </a:solidFill>
              </a:rPr>
              <a:pPr/>
              <a:t>11</a:t>
            </a:fld>
            <a:endParaRPr lang="pt-BR" sz="2600" b="1">
              <a:solidFill>
                <a:schemeClr val="bg1"/>
              </a:solidFill>
            </a:endParaRPr>
          </a:p>
        </p:txBody>
      </p:sp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44675"/>
            <a:ext cx="9217025" cy="387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11188" y="188913"/>
            <a:ext cx="7345362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pt-BR" sz="4400" dirty="0" smtClean="0">
                <a:solidFill>
                  <a:srgbClr val="000099"/>
                </a:solidFill>
                <a:latin typeface="Gill Sans MT" panose="020B0502020104020203" pitchFamily="34" charset="0"/>
                <a:ea typeface="ＭＳ Ｐゴシック" charset="0"/>
                <a:cs typeface="+mj-cs"/>
              </a:rPr>
              <a:t>Server (1)</a:t>
            </a:r>
            <a:endParaRPr lang="pt-BR" sz="4400" dirty="0">
              <a:solidFill>
                <a:srgbClr val="000099"/>
              </a:solidFill>
              <a:latin typeface="Gill Sans MT" panose="020B0502020104020203" pitchFamily="34" charset="0"/>
              <a:ea typeface="ＭＳ Ｐゴシック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57070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0EF6770B-2A19-48C7-86C6-0E5B327C9F56}" type="slidenum">
              <a:rPr lang="pt-BR" sz="2600" b="1">
                <a:solidFill>
                  <a:schemeClr val="bg1"/>
                </a:solidFill>
              </a:rPr>
              <a:pPr/>
              <a:t>12</a:t>
            </a:fld>
            <a:endParaRPr lang="pt-BR" sz="2600" b="1">
              <a:solidFill>
                <a:schemeClr val="bg1"/>
              </a:solidFill>
            </a:endParaRPr>
          </a:p>
        </p:txBody>
      </p:sp>
      <p:pic>
        <p:nvPicPr>
          <p:cNvPr id="2458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412875"/>
            <a:ext cx="8569325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11188" y="188913"/>
            <a:ext cx="7345362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pt-BR" sz="4400" dirty="0" smtClean="0">
                <a:solidFill>
                  <a:srgbClr val="000099"/>
                </a:solidFill>
                <a:latin typeface="Gill Sans MT" panose="020B0502020104020203" pitchFamily="34" charset="0"/>
                <a:ea typeface="ＭＳ Ｐゴシック" charset="0"/>
                <a:cs typeface="+mj-cs"/>
              </a:rPr>
              <a:t>Server (2)</a:t>
            </a:r>
            <a:endParaRPr lang="pt-BR" sz="4400" dirty="0">
              <a:solidFill>
                <a:srgbClr val="000099"/>
              </a:solidFill>
              <a:latin typeface="Gill Sans MT" panose="020B0502020104020203" pitchFamily="34" charset="0"/>
              <a:ea typeface="ＭＳ Ｐゴシック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3401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FB73421E-BA72-497F-9A80-6714560CD34E}" type="slidenum">
              <a:rPr lang="pt-BR" sz="2600" b="1">
                <a:solidFill>
                  <a:schemeClr val="bg1"/>
                </a:solidFill>
              </a:rPr>
              <a:pPr/>
              <a:t>13</a:t>
            </a:fld>
            <a:endParaRPr lang="pt-BR" sz="2600" b="1">
              <a:solidFill>
                <a:schemeClr val="bg1"/>
              </a:solidFill>
            </a:endParaRP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8640763" cy="495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11188" y="188913"/>
            <a:ext cx="7345362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pt-BR" sz="4400" dirty="0" smtClean="0">
                <a:solidFill>
                  <a:srgbClr val="000099"/>
                </a:solidFill>
                <a:latin typeface="Gill Sans MT" panose="020B0502020104020203" pitchFamily="34" charset="0"/>
                <a:ea typeface="ＭＳ Ｐゴシック" charset="0"/>
                <a:cs typeface="+mj-cs"/>
              </a:rPr>
              <a:t>Server (3)</a:t>
            </a:r>
            <a:endParaRPr lang="pt-BR" sz="4400" dirty="0">
              <a:solidFill>
                <a:srgbClr val="000099"/>
              </a:solidFill>
              <a:latin typeface="Gill Sans MT" panose="020B0502020104020203" pitchFamily="34" charset="0"/>
              <a:ea typeface="ＭＳ Ｐゴシック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6061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11"/>
          <p:cNvSpPr>
            <a:spLocks noGrp="1" noChangeArrowheads="1"/>
          </p:cNvSpPr>
          <p:nvPr>
            <p:ph type="title"/>
          </p:nvPr>
        </p:nvSpPr>
        <p:spPr>
          <a:xfrm>
            <a:off x="2195737" y="260648"/>
            <a:ext cx="4176464" cy="5048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44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Transport</a:t>
            </a:r>
            <a:r>
              <a:rPr lang="pt-BR" sz="44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pt-BR" sz="44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Layer</a:t>
            </a:r>
            <a:endParaRPr lang="pt-BR" sz="4400" kern="0" dirty="0">
              <a:solidFill>
                <a:srgbClr val="000099"/>
              </a:solidFill>
              <a:latin typeface="Gill Sans MT"/>
              <a:ea typeface="ＭＳ Ｐゴシック" charset="0"/>
            </a:endParaRP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6625" y="6364288"/>
            <a:ext cx="587375" cy="493712"/>
          </a:xfrm>
          <a:noFill/>
        </p:spPr>
        <p:txBody>
          <a:bodyPr/>
          <a:lstStyle/>
          <a:p>
            <a:fld id="{EFCE7663-43AF-40ED-81C1-A65E0A293BDB}" type="slidenum">
              <a:rPr lang="pt-BR" smtClean="0"/>
              <a:pPr/>
              <a:t>14</a:t>
            </a:fld>
            <a:endParaRPr lang="pt-BR" smtClean="0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467544" y="1484784"/>
            <a:ext cx="8569325" cy="2952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pt-BR" sz="2400" dirty="0" err="1" smtClean="0"/>
              <a:t>Outline</a:t>
            </a:r>
            <a:r>
              <a:rPr lang="pt-BR" sz="2400" dirty="0" smtClean="0"/>
              <a:t>:</a:t>
            </a:r>
          </a:p>
          <a:p>
            <a:pPr marL="1076325" indent="-358775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t-BR" sz="2400" dirty="0" smtClean="0">
                <a:solidFill>
                  <a:srgbClr val="008000"/>
                </a:solidFill>
              </a:rPr>
              <a:t>Role </a:t>
            </a:r>
            <a:r>
              <a:rPr lang="pt-BR" sz="2400" dirty="0" err="1" smtClean="0">
                <a:solidFill>
                  <a:srgbClr val="008000"/>
                </a:solidFill>
              </a:rPr>
              <a:t>of</a:t>
            </a:r>
            <a:r>
              <a:rPr lang="pt-BR" sz="2400" dirty="0" smtClean="0">
                <a:solidFill>
                  <a:srgbClr val="008000"/>
                </a:solidFill>
              </a:rPr>
              <a:t> </a:t>
            </a:r>
            <a:r>
              <a:rPr lang="pt-BR" sz="2400" dirty="0" err="1" smtClean="0">
                <a:solidFill>
                  <a:srgbClr val="008000"/>
                </a:solidFill>
              </a:rPr>
              <a:t>Transport</a:t>
            </a:r>
            <a:r>
              <a:rPr lang="pt-BR" sz="2400" dirty="0" smtClean="0">
                <a:solidFill>
                  <a:srgbClr val="008000"/>
                </a:solidFill>
              </a:rPr>
              <a:t> </a:t>
            </a:r>
            <a:r>
              <a:rPr lang="pt-BR" sz="2400" dirty="0" err="1" smtClean="0">
                <a:solidFill>
                  <a:srgbClr val="008000"/>
                </a:solidFill>
              </a:rPr>
              <a:t>Layer</a:t>
            </a:r>
            <a:endParaRPr lang="pt-BR" sz="2400" dirty="0" smtClean="0">
              <a:solidFill>
                <a:srgbClr val="008000"/>
              </a:solidFill>
            </a:endParaRPr>
          </a:p>
          <a:p>
            <a:pPr marL="1076325" indent="-358775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t-BR" sz="2400" dirty="0" err="1">
                <a:solidFill>
                  <a:srgbClr val="C00000"/>
                </a:solidFill>
              </a:rPr>
              <a:t>Related</a:t>
            </a: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 err="1">
                <a:solidFill>
                  <a:srgbClr val="C00000"/>
                </a:solidFill>
              </a:rPr>
              <a:t>Problems</a:t>
            </a: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 err="1">
                <a:solidFill>
                  <a:srgbClr val="C00000"/>
                </a:solidFill>
              </a:rPr>
              <a:t>and</a:t>
            </a: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 err="1">
                <a:solidFill>
                  <a:srgbClr val="C00000"/>
                </a:solidFill>
              </a:rPr>
              <a:t>Solutions</a:t>
            </a:r>
            <a:r>
              <a:rPr lang="pt-BR" sz="2400" dirty="0">
                <a:solidFill>
                  <a:srgbClr val="C00000"/>
                </a:solidFill>
              </a:rPr>
              <a:t>:</a:t>
            </a:r>
          </a:p>
          <a:p>
            <a:pPr marL="1533525" lvl="1" indent="-358775">
              <a:spcBef>
                <a:spcPct val="20000"/>
              </a:spcBef>
              <a:buClr>
                <a:srgbClr val="C00000"/>
              </a:buClr>
              <a:buSzPct val="75000"/>
              <a:buFont typeface="Courier New" panose="02070309020205020404" pitchFamily="49" charset="0"/>
              <a:buChar char="o"/>
            </a:pPr>
            <a:r>
              <a:rPr lang="pt-BR" sz="2400" i="1" dirty="0" err="1" smtClean="0">
                <a:solidFill>
                  <a:srgbClr val="C00000"/>
                </a:solidFill>
              </a:rPr>
              <a:t>Problem</a:t>
            </a:r>
            <a:r>
              <a:rPr lang="pt-BR" sz="2400" i="1" dirty="0" smtClean="0">
                <a:solidFill>
                  <a:srgbClr val="C00000"/>
                </a:solidFill>
              </a:rPr>
              <a:t> </a:t>
            </a:r>
            <a:r>
              <a:rPr lang="pt-BR" sz="2400" i="1" dirty="0">
                <a:solidFill>
                  <a:srgbClr val="C00000"/>
                </a:solidFill>
              </a:rPr>
              <a:t>1: </a:t>
            </a:r>
            <a:r>
              <a:rPr lang="pt-BR" sz="2400" i="1" dirty="0" err="1" smtClean="0">
                <a:solidFill>
                  <a:srgbClr val="C00000"/>
                </a:solidFill>
              </a:rPr>
              <a:t>Reliability</a:t>
            </a:r>
            <a:r>
              <a:rPr lang="pt-BR" sz="2400" i="1" dirty="0" smtClean="0">
                <a:solidFill>
                  <a:srgbClr val="C00000"/>
                </a:solidFill>
              </a:rPr>
              <a:t> </a:t>
            </a:r>
            <a:r>
              <a:rPr lang="pt-BR" sz="2400" i="1" dirty="0" err="1" smtClean="0">
                <a:solidFill>
                  <a:srgbClr val="C00000"/>
                </a:solidFill>
              </a:rPr>
              <a:t>vs</a:t>
            </a:r>
            <a:r>
              <a:rPr lang="pt-BR" sz="2400" i="1" dirty="0" smtClean="0">
                <a:solidFill>
                  <a:srgbClr val="C00000"/>
                </a:solidFill>
              </a:rPr>
              <a:t> </a:t>
            </a:r>
            <a:r>
              <a:rPr lang="pt-BR" sz="2400" i="1" dirty="0" err="1" smtClean="0">
                <a:solidFill>
                  <a:srgbClr val="C00000"/>
                </a:solidFill>
              </a:rPr>
              <a:t>Urgency</a:t>
            </a:r>
            <a:endParaRPr lang="pt-BR" sz="2400" i="1" dirty="0">
              <a:solidFill>
                <a:srgbClr val="C00000"/>
              </a:solidFill>
            </a:endParaRPr>
          </a:p>
          <a:p>
            <a:pPr marL="1533525" lvl="1" indent="-358775">
              <a:spcBef>
                <a:spcPct val="20000"/>
              </a:spcBef>
              <a:buClr>
                <a:srgbClr val="C00000"/>
              </a:buClr>
              <a:buSzPct val="75000"/>
              <a:buFont typeface="Courier New" panose="02070309020205020404" pitchFamily="49" charset="0"/>
              <a:buChar char="o"/>
            </a:pPr>
            <a:r>
              <a:rPr lang="pt-BR" sz="2400" i="1" dirty="0" err="1" smtClean="0">
                <a:solidFill>
                  <a:srgbClr val="C00000"/>
                </a:solidFill>
              </a:rPr>
              <a:t>Problem</a:t>
            </a:r>
            <a:r>
              <a:rPr lang="pt-BR" sz="2400" i="1" dirty="0" smtClean="0">
                <a:solidFill>
                  <a:srgbClr val="C00000"/>
                </a:solidFill>
              </a:rPr>
              <a:t> </a:t>
            </a:r>
            <a:r>
              <a:rPr lang="pt-BR" sz="2400" i="1" dirty="0">
                <a:solidFill>
                  <a:srgbClr val="C00000"/>
                </a:solidFill>
              </a:rPr>
              <a:t>2: </a:t>
            </a:r>
            <a:r>
              <a:rPr lang="pt-BR" sz="2400" i="1" dirty="0" err="1" smtClean="0">
                <a:solidFill>
                  <a:srgbClr val="C00000"/>
                </a:solidFill>
              </a:rPr>
              <a:t>How</a:t>
            </a:r>
            <a:r>
              <a:rPr lang="pt-BR" sz="2400" i="1" dirty="0" smtClean="0">
                <a:solidFill>
                  <a:srgbClr val="C00000"/>
                </a:solidFill>
              </a:rPr>
              <a:t> </a:t>
            </a:r>
            <a:r>
              <a:rPr lang="pt-BR" sz="2400" i="1" dirty="0" err="1" smtClean="0">
                <a:solidFill>
                  <a:srgbClr val="C00000"/>
                </a:solidFill>
              </a:rPr>
              <a:t>to</a:t>
            </a:r>
            <a:r>
              <a:rPr lang="pt-BR" sz="2400" i="1" dirty="0" smtClean="0">
                <a:solidFill>
                  <a:srgbClr val="C00000"/>
                </a:solidFill>
              </a:rPr>
              <a:t> </a:t>
            </a:r>
            <a:r>
              <a:rPr lang="pt-BR" sz="2400" i="1" dirty="0" err="1" smtClean="0">
                <a:solidFill>
                  <a:srgbClr val="C00000"/>
                </a:solidFill>
              </a:rPr>
              <a:t>address</a:t>
            </a:r>
            <a:r>
              <a:rPr lang="pt-BR" sz="2400" i="1" dirty="0" smtClean="0">
                <a:solidFill>
                  <a:srgbClr val="C00000"/>
                </a:solidFill>
              </a:rPr>
              <a:t> </a:t>
            </a:r>
            <a:r>
              <a:rPr lang="pt-BR" sz="2400" i="1" dirty="0">
                <a:solidFill>
                  <a:srgbClr val="C00000"/>
                </a:solidFill>
              </a:rPr>
              <a:t>?</a:t>
            </a:r>
          </a:p>
          <a:p>
            <a:pPr marL="1533525" lvl="1" indent="-358775">
              <a:spcBef>
                <a:spcPct val="20000"/>
              </a:spcBef>
              <a:buClr>
                <a:srgbClr val="C00000"/>
              </a:buClr>
              <a:buSzPct val="75000"/>
              <a:buFont typeface="Courier New" panose="02070309020205020404" pitchFamily="49" charset="0"/>
              <a:buChar char="o"/>
            </a:pPr>
            <a:r>
              <a:rPr lang="pt-BR" sz="2400" i="1" dirty="0" err="1" smtClean="0">
                <a:solidFill>
                  <a:srgbClr val="C00000"/>
                </a:solidFill>
              </a:rPr>
              <a:t>Problem</a:t>
            </a:r>
            <a:r>
              <a:rPr lang="pt-BR" sz="2400" i="1" dirty="0" smtClean="0">
                <a:solidFill>
                  <a:srgbClr val="C00000"/>
                </a:solidFill>
              </a:rPr>
              <a:t> </a:t>
            </a:r>
            <a:r>
              <a:rPr lang="pt-BR" sz="2400" i="1" dirty="0">
                <a:solidFill>
                  <a:srgbClr val="C00000"/>
                </a:solidFill>
              </a:rPr>
              <a:t>3: </a:t>
            </a:r>
            <a:r>
              <a:rPr lang="pt-BR" sz="2400" i="1" dirty="0" err="1" smtClean="0">
                <a:solidFill>
                  <a:srgbClr val="C00000"/>
                </a:solidFill>
              </a:rPr>
              <a:t>How</a:t>
            </a:r>
            <a:r>
              <a:rPr lang="pt-BR" sz="2400" i="1" dirty="0" smtClean="0">
                <a:solidFill>
                  <a:srgbClr val="C00000"/>
                </a:solidFill>
              </a:rPr>
              <a:t> </a:t>
            </a:r>
            <a:r>
              <a:rPr lang="pt-BR" sz="2400" i="1" dirty="0" err="1" smtClean="0">
                <a:solidFill>
                  <a:srgbClr val="C00000"/>
                </a:solidFill>
              </a:rPr>
              <a:t>to</a:t>
            </a:r>
            <a:r>
              <a:rPr lang="pt-BR" sz="2400" i="1" dirty="0" smtClean="0">
                <a:solidFill>
                  <a:srgbClr val="C00000"/>
                </a:solidFill>
              </a:rPr>
              <a:t> </a:t>
            </a:r>
            <a:r>
              <a:rPr lang="pt-BR" sz="2400" i="1" dirty="0" err="1" smtClean="0">
                <a:solidFill>
                  <a:srgbClr val="C00000"/>
                </a:solidFill>
              </a:rPr>
              <a:t>treat</a:t>
            </a:r>
            <a:r>
              <a:rPr lang="pt-BR" sz="2400" i="1" dirty="0" smtClean="0">
                <a:solidFill>
                  <a:srgbClr val="C00000"/>
                </a:solidFill>
              </a:rPr>
              <a:t> </a:t>
            </a:r>
            <a:r>
              <a:rPr lang="pt-BR" sz="2400" i="1" dirty="0" err="1" smtClean="0">
                <a:solidFill>
                  <a:srgbClr val="C00000"/>
                </a:solidFill>
              </a:rPr>
              <a:t>losses</a:t>
            </a:r>
            <a:r>
              <a:rPr lang="pt-BR" sz="2400" i="1" dirty="0" smtClean="0">
                <a:solidFill>
                  <a:srgbClr val="C00000"/>
                </a:solidFill>
              </a:rPr>
              <a:t> </a:t>
            </a:r>
            <a:r>
              <a:rPr lang="pt-BR" sz="2400" i="1" dirty="0">
                <a:solidFill>
                  <a:srgbClr val="C00000"/>
                </a:solidFill>
              </a:rPr>
              <a:t>?</a:t>
            </a:r>
          </a:p>
          <a:p>
            <a:pPr marL="1533525" lvl="1" indent="-358775">
              <a:spcBef>
                <a:spcPct val="20000"/>
              </a:spcBef>
              <a:buClr>
                <a:srgbClr val="C00000"/>
              </a:buClr>
              <a:buSzPct val="75000"/>
              <a:buFont typeface="Courier New" panose="02070309020205020404" pitchFamily="49" charset="0"/>
              <a:buChar char="o"/>
            </a:pPr>
            <a:r>
              <a:rPr lang="pt-BR" sz="2400" i="1" dirty="0" err="1" smtClean="0">
                <a:solidFill>
                  <a:srgbClr val="C00000"/>
                </a:solidFill>
              </a:rPr>
              <a:t>Problem</a:t>
            </a:r>
            <a:r>
              <a:rPr lang="pt-BR" sz="2400" i="1" dirty="0" smtClean="0">
                <a:solidFill>
                  <a:srgbClr val="C00000"/>
                </a:solidFill>
              </a:rPr>
              <a:t> </a:t>
            </a:r>
            <a:r>
              <a:rPr lang="pt-BR" sz="2400" i="1" dirty="0">
                <a:solidFill>
                  <a:srgbClr val="C00000"/>
                </a:solidFill>
              </a:rPr>
              <a:t>4: </a:t>
            </a:r>
            <a:r>
              <a:rPr lang="pt-BR" sz="2400" i="1" dirty="0" err="1" smtClean="0">
                <a:solidFill>
                  <a:srgbClr val="C00000"/>
                </a:solidFill>
              </a:rPr>
              <a:t>How</a:t>
            </a:r>
            <a:r>
              <a:rPr lang="pt-BR" sz="2400" i="1" dirty="0" smtClean="0">
                <a:solidFill>
                  <a:srgbClr val="C00000"/>
                </a:solidFill>
              </a:rPr>
              <a:t> </a:t>
            </a:r>
            <a:r>
              <a:rPr lang="pt-BR" sz="2400" i="1" dirty="0" err="1" smtClean="0">
                <a:solidFill>
                  <a:srgbClr val="C00000"/>
                </a:solidFill>
              </a:rPr>
              <a:t>to</a:t>
            </a:r>
            <a:r>
              <a:rPr lang="pt-BR" sz="2400" i="1" dirty="0" smtClean="0">
                <a:solidFill>
                  <a:srgbClr val="C00000"/>
                </a:solidFill>
              </a:rPr>
              <a:t> </a:t>
            </a:r>
            <a:r>
              <a:rPr lang="pt-BR" sz="2400" i="1" dirty="0" err="1" smtClean="0">
                <a:solidFill>
                  <a:srgbClr val="C00000"/>
                </a:solidFill>
              </a:rPr>
              <a:t>treat</a:t>
            </a:r>
            <a:r>
              <a:rPr lang="pt-BR" sz="2400" i="1" dirty="0" smtClean="0">
                <a:solidFill>
                  <a:srgbClr val="C00000"/>
                </a:solidFill>
              </a:rPr>
              <a:t> </a:t>
            </a:r>
            <a:r>
              <a:rPr lang="pt-BR" sz="2400" i="1" dirty="0" err="1" smtClean="0">
                <a:solidFill>
                  <a:srgbClr val="C00000"/>
                </a:solidFill>
              </a:rPr>
              <a:t>congestion</a:t>
            </a:r>
            <a:r>
              <a:rPr lang="pt-BR" sz="2400" i="1" dirty="0" smtClean="0">
                <a:solidFill>
                  <a:srgbClr val="C00000"/>
                </a:solidFill>
              </a:rPr>
              <a:t>?</a:t>
            </a:r>
            <a:endParaRPr lang="pt-BR" sz="2400" dirty="0"/>
          </a:p>
          <a:p>
            <a:pPr marL="1076325" indent="-358775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t-BR" sz="2400" dirty="0"/>
              <a:t>TCP/IP </a:t>
            </a:r>
            <a:r>
              <a:rPr lang="pt-BR" sz="2400" dirty="0" err="1"/>
              <a:t>Transport</a:t>
            </a:r>
            <a:r>
              <a:rPr lang="pt-BR" sz="2400" dirty="0"/>
              <a:t> </a:t>
            </a:r>
            <a:r>
              <a:rPr lang="pt-BR" sz="2400" dirty="0" err="1"/>
              <a:t>protocols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0685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075612" cy="479425"/>
          </a:xfrm>
        </p:spPr>
        <p:txBody>
          <a:bodyPr>
            <a:noAutofit/>
          </a:bodyPr>
          <a:lstStyle/>
          <a:p>
            <a:pPr eaLnBrk="1" hangingPunct="1"/>
            <a:r>
              <a:rPr lang="pt-BR" kern="0" dirty="0" err="1">
                <a:latin typeface="Gill Sans MT"/>
                <a:ea typeface="ＭＳ Ｐゴシック" charset="0"/>
              </a:rPr>
              <a:t>Problem</a:t>
            </a:r>
            <a:r>
              <a:rPr lang="pt-BR" kern="0" dirty="0">
                <a:latin typeface="Gill Sans MT"/>
                <a:ea typeface="ＭＳ Ｐゴシック" charset="0"/>
              </a:rPr>
              <a:t> 1: </a:t>
            </a:r>
            <a:r>
              <a:rPr lang="pt-BR" kern="0" dirty="0" err="1">
                <a:latin typeface="Gill Sans MT"/>
                <a:ea typeface="ＭＳ Ｐゴシック" charset="0"/>
              </a:rPr>
              <a:t>Reliability</a:t>
            </a:r>
            <a:r>
              <a:rPr lang="pt-BR" kern="0" dirty="0">
                <a:latin typeface="Gill Sans MT"/>
                <a:ea typeface="ＭＳ Ｐゴシック" charset="0"/>
              </a:rPr>
              <a:t> </a:t>
            </a:r>
            <a:r>
              <a:rPr lang="pt-BR" kern="0" dirty="0" err="1">
                <a:latin typeface="Gill Sans MT"/>
                <a:ea typeface="ＭＳ Ｐゴシック" charset="0"/>
              </a:rPr>
              <a:t>vs</a:t>
            </a:r>
            <a:r>
              <a:rPr lang="pt-BR" kern="0" dirty="0">
                <a:latin typeface="Gill Sans MT"/>
                <a:ea typeface="ＭＳ Ｐゴシック" charset="0"/>
              </a:rPr>
              <a:t> </a:t>
            </a:r>
            <a:r>
              <a:rPr lang="pt-BR" kern="0" dirty="0" err="1">
                <a:latin typeface="Gill Sans MT"/>
                <a:ea typeface="ＭＳ Ｐゴシック" charset="0"/>
              </a:rPr>
              <a:t>Urgency</a:t>
            </a:r>
            <a:endParaRPr lang="pt-BR" kern="0" dirty="0">
              <a:latin typeface="Gill Sans MT"/>
              <a:ea typeface="ＭＳ Ｐゴシック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925144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altLang="pt-BR" sz="2400" i="1" dirty="0" smtClean="0">
                <a:solidFill>
                  <a:srgbClr val="CC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Connectionless - UDP:</a:t>
            </a:r>
            <a:endParaRPr lang="en-US" altLang="pt-BR" sz="2400" dirty="0">
              <a:solidFill>
                <a:srgbClr val="CC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0">
              <a:buNone/>
            </a:pPr>
            <a:r>
              <a:rPr lang="en-US" altLang="pt-BR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 handshaking between UDP sender, receiver</a:t>
            </a:r>
          </a:p>
          <a:p>
            <a:pPr marL="342900" lvl="1" indent="0">
              <a:buNone/>
            </a:pPr>
            <a:r>
              <a:rPr lang="en-US" altLang="pt-BR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each UDP segment handled independently of others</a:t>
            </a:r>
          </a:p>
          <a:p>
            <a:pPr eaLnBrk="1" hangingPunct="1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Connection-oriented - TCP: </a:t>
            </a:r>
            <a:endParaRPr lang="en-US" sz="2400" i="1" dirty="0">
              <a:solidFill>
                <a:srgbClr val="CC0000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342900" lvl="1" indent="0">
              <a:lnSpc>
                <a:spcPct val="100000"/>
              </a:lnSpc>
              <a:buNone/>
              <a:defRPr/>
            </a:pPr>
            <a:r>
              <a:rPr 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handshaking </a:t>
            </a:r>
            <a:r>
              <a:rPr 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 exchange </a:t>
            </a:r>
            <a:r>
              <a:rPr 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of control </a:t>
            </a:r>
            <a:r>
              <a:rPr lang="en-US" sz="2400" dirty="0" err="1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msgs</a:t>
            </a:r>
            <a:r>
              <a:rPr 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. Phases: </a:t>
            </a:r>
          </a:p>
          <a:p>
            <a:pPr marL="342900" lvl="1" indent="0">
              <a:lnSpc>
                <a:spcPct val="100000"/>
              </a:lnSpc>
              <a:buNone/>
              <a:defRPr/>
            </a:pPr>
            <a:r>
              <a:rPr 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Connect </a:t>
            </a:r>
            <a:r>
              <a:rPr 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-&gt; </a:t>
            </a:r>
            <a:r>
              <a:rPr lang="en-US" sz="24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Transfer </a:t>
            </a:r>
            <a:r>
              <a:rPr 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-&gt; Disconnect.</a:t>
            </a:r>
          </a:p>
          <a:p>
            <a:pPr lvl="1" eaLnBrk="1" hangingPunct="1">
              <a:buFontTx/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A </a:t>
            </a:r>
            <a:r>
              <a:rPr lang="en-US" sz="2400" dirty="0">
                <a:solidFill>
                  <a:srgbClr val="ED841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segment</a:t>
            </a:r>
            <a:r>
              <a:rPr lang="en-US" sz="2400" dirty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 is a message handled by the transport entities.</a:t>
            </a:r>
            <a:endParaRPr lang="pt-BR" sz="2400" dirty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6625" y="6364288"/>
            <a:ext cx="587375" cy="493712"/>
          </a:xfrm>
          <a:noFill/>
        </p:spPr>
        <p:txBody>
          <a:bodyPr/>
          <a:lstStyle/>
          <a:p>
            <a:fld id="{ED5D9ACD-DF95-4CDB-A492-8AD2108EDDE0}" type="slidenum">
              <a:rPr lang="pt-BR" smtClean="0"/>
              <a:pPr/>
              <a:t>15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AutoShape 2"/>
          <p:cNvSpPr>
            <a:spLocks noGrp="1" noChangeArrowheads="1"/>
          </p:cNvSpPr>
          <p:nvPr>
            <p:ph type="title"/>
          </p:nvPr>
        </p:nvSpPr>
        <p:spPr>
          <a:xfrm>
            <a:off x="899592" y="404813"/>
            <a:ext cx="8064896" cy="503237"/>
          </a:xfrm>
        </p:spPr>
        <p:txBody>
          <a:bodyPr>
            <a:noAutofit/>
          </a:bodyPr>
          <a:lstStyle/>
          <a:p>
            <a:pPr eaLnBrk="1" hangingPunct="1"/>
            <a:r>
              <a:rPr lang="pt-BR" kern="0" dirty="0" err="1">
                <a:latin typeface="Gill Sans MT"/>
                <a:ea typeface="ＭＳ Ｐゴシック" charset="0"/>
              </a:rPr>
              <a:t>Problem</a:t>
            </a:r>
            <a:r>
              <a:rPr lang="pt-BR" kern="0" dirty="0">
                <a:latin typeface="Gill Sans MT"/>
                <a:ea typeface="ＭＳ Ｐゴシック" charset="0"/>
              </a:rPr>
              <a:t> 2: </a:t>
            </a:r>
            <a:r>
              <a:rPr lang="pt-BR" kern="0" dirty="0" err="1">
                <a:latin typeface="Gill Sans MT"/>
                <a:ea typeface="ＭＳ Ｐゴシック" charset="0"/>
              </a:rPr>
              <a:t>How</a:t>
            </a:r>
            <a:r>
              <a:rPr lang="pt-BR" kern="0" dirty="0">
                <a:latin typeface="Gill Sans MT"/>
                <a:ea typeface="ＭＳ Ｐゴシック" charset="0"/>
              </a:rPr>
              <a:t> </a:t>
            </a:r>
            <a:r>
              <a:rPr lang="pt-BR" kern="0" dirty="0" err="1">
                <a:latin typeface="Gill Sans MT"/>
                <a:ea typeface="ＭＳ Ｐゴシック" charset="0"/>
              </a:rPr>
              <a:t>to</a:t>
            </a:r>
            <a:r>
              <a:rPr lang="pt-BR" kern="0" dirty="0">
                <a:latin typeface="Gill Sans MT"/>
                <a:ea typeface="ＭＳ Ｐゴシック" charset="0"/>
              </a:rPr>
              <a:t> </a:t>
            </a:r>
            <a:r>
              <a:rPr lang="pt-BR" kern="0" dirty="0" err="1">
                <a:latin typeface="Gill Sans MT"/>
                <a:ea typeface="ＭＳ Ｐゴシック" charset="0"/>
              </a:rPr>
              <a:t>Address</a:t>
            </a:r>
            <a:r>
              <a:rPr lang="pt-BR" kern="0" dirty="0">
                <a:latin typeface="Gill Sans MT"/>
                <a:ea typeface="ＭＳ Ｐゴシック" charset="0"/>
              </a:rPr>
              <a:t> ?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268760"/>
            <a:ext cx="8352928" cy="5328592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10000"/>
              </a:lnSpc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TCP/IP –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=&gt;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eaLnBrk="1" hangingPunct="1">
              <a:lnSpc>
                <a:spcPct val="110000"/>
              </a:lnSpc>
              <a:buNone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know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110000"/>
              </a:lnSpc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Extracted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services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pt-BR" sz="2400" i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2400" i="1" dirty="0" err="1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daytime</a:t>
            </a:r>
            <a:r>
              <a:rPr lang="pt-BR" sz="2400" i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  13/</a:t>
            </a:r>
            <a:r>
              <a:rPr lang="pt-BR" sz="2400" i="1" dirty="0" err="1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udp</a:t>
            </a:r>
            <a:endParaRPr lang="pt-BR" sz="2400" i="1" dirty="0" smtClean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pt-BR" sz="2400" i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i="1" dirty="0" err="1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ftp</a:t>
            </a:r>
            <a:r>
              <a:rPr lang="pt-BR" sz="2400" i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pt-BR" sz="2400" i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21/</a:t>
            </a:r>
            <a:r>
              <a:rPr lang="pt-BR" sz="2400" i="1" dirty="0" err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</a:t>
            </a:r>
            <a:endParaRPr lang="pt-BR" sz="2400" i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pt-BR" sz="2400" i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i="1" dirty="0" err="1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telnet</a:t>
            </a:r>
            <a:r>
              <a:rPr lang="pt-BR" sz="2400" i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pt-BR" sz="2400" i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23/</a:t>
            </a:r>
            <a:r>
              <a:rPr lang="pt-BR" sz="2400" i="1" dirty="0" err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</a:t>
            </a:r>
            <a:endParaRPr lang="pt-BR" sz="2400" i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pt-BR" sz="2400" i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2400" i="1" dirty="0" err="1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smtp</a:t>
            </a:r>
            <a:r>
              <a:rPr lang="pt-BR" sz="2400" i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pt-BR" sz="2400" i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25/</a:t>
            </a:r>
            <a:r>
              <a:rPr lang="pt-BR" sz="2400" i="1" dirty="0" err="1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tcp</a:t>
            </a:r>
            <a:r>
              <a:rPr lang="pt-BR" sz="2400" i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pt-BR" sz="2400" i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mail</a:t>
            </a:r>
            <a:br>
              <a:rPr lang="pt-BR" sz="2400" i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1400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pt-BR" sz="24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IANA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– Internet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Assigned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globally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coordinates DNS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Root, IP addressing, and other Internet protocol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6625" y="6364288"/>
            <a:ext cx="587375" cy="493712"/>
          </a:xfrm>
          <a:noFill/>
        </p:spPr>
        <p:txBody>
          <a:bodyPr/>
          <a:lstStyle/>
          <a:p>
            <a:fld id="{66C097DE-9A7D-46DC-9E44-7172D038D374}" type="slidenum">
              <a:rPr lang="pt-BR" smtClean="0"/>
              <a:pPr/>
              <a:t>16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AutoShap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1438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kern="0" dirty="0">
                <a:latin typeface="Gill Sans MT"/>
                <a:ea typeface="ＭＳ Ｐゴシック" charset="0"/>
              </a:rPr>
              <a:t>IANA </a:t>
            </a:r>
            <a:r>
              <a:rPr lang="pt-BR" kern="0" dirty="0" smtClean="0">
                <a:latin typeface="Gill Sans MT"/>
                <a:ea typeface="ＭＳ Ｐゴシック" charset="0"/>
              </a:rPr>
              <a:t/>
            </a:r>
            <a:br>
              <a:rPr lang="pt-BR" kern="0" dirty="0" smtClean="0">
                <a:latin typeface="Gill Sans MT"/>
                <a:ea typeface="ＭＳ Ｐゴシック" charset="0"/>
              </a:rPr>
            </a:br>
            <a:r>
              <a:rPr lang="pt-BR" kern="0" dirty="0" smtClean="0">
                <a:latin typeface="Gill Sans MT"/>
                <a:ea typeface="ＭＳ Ｐゴシック" charset="0"/>
              </a:rPr>
              <a:t> </a:t>
            </a:r>
            <a:r>
              <a:rPr lang="pt-BR" sz="3200" kern="0" dirty="0">
                <a:latin typeface="Gill Sans MT"/>
                <a:ea typeface="ＭＳ Ｐゴシック" charset="0"/>
              </a:rPr>
              <a:t>Internet </a:t>
            </a:r>
            <a:r>
              <a:rPr lang="pt-BR" sz="3200" kern="0" dirty="0" err="1">
                <a:latin typeface="Gill Sans MT"/>
                <a:ea typeface="ＭＳ Ｐゴシック" charset="0"/>
              </a:rPr>
              <a:t>Assigned</a:t>
            </a:r>
            <a:r>
              <a:rPr lang="pt-BR" sz="3200" kern="0" dirty="0">
                <a:latin typeface="Gill Sans MT"/>
                <a:ea typeface="ＭＳ Ｐゴシック" charset="0"/>
              </a:rPr>
              <a:t> </a:t>
            </a:r>
            <a:r>
              <a:rPr lang="pt-BR" sz="3200" kern="0" dirty="0" err="1">
                <a:latin typeface="Gill Sans MT"/>
                <a:ea typeface="ＭＳ Ｐゴシック" charset="0"/>
              </a:rPr>
              <a:t>Numbers</a:t>
            </a:r>
            <a:r>
              <a:rPr lang="pt-BR" sz="3200" kern="0" dirty="0">
                <a:latin typeface="Gill Sans MT"/>
                <a:ea typeface="ＭＳ Ｐゴシック" charset="0"/>
              </a:rPr>
              <a:t> </a:t>
            </a:r>
            <a:r>
              <a:rPr lang="pt-BR" sz="3200" kern="0" dirty="0" err="1">
                <a:latin typeface="Gill Sans MT"/>
                <a:ea typeface="ＭＳ Ｐゴシック" charset="0"/>
              </a:rPr>
              <a:t>Authority</a:t>
            </a:r>
            <a:endParaRPr lang="pt-BR" sz="3200" kern="0" dirty="0">
              <a:latin typeface="Gill Sans MT"/>
              <a:ea typeface="ＭＳ Ｐゴシック" charset="0"/>
            </a:endParaRP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1341438"/>
            <a:ext cx="8497887" cy="532765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pt-BR" sz="2400" dirty="0" smtClean="0"/>
              <a:t>(</a:t>
            </a:r>
            <a:r>
              <a:rPr lang="pt-BR" sz="2400" dirty="0" smtClean="0">
                <a:hlinkClick r:id="rId3"/>
              </a:rPr>
              <a:t>http://www.iana.org/assignments/service-names-port-numbers/service-names-port-numbers.xhtml</a:t>
            </a:r>
            <a:r>
              <a:rPr lang="pt-BR" sz="2400" dirty="0" smtClean="0"/>
              <a:t>)</a:t>
            </a:r>
          </a:p>
          <a:p>
            <a:pPr eaLnBrk="1" hangingPunct="1">
              <a:buNone/>
              <a:defRPr/>
            </a:pPr>
            <a:endParaRPr lang="pt-BR" sz="2400" dirty="0" smtClean="0"/>
          </a:p>
          <a:p>
            <a:pPr eaLnBrk="1" hangingPunct="1">
              <a:buNone/>
              <a:defRPr/>
            </a:pPr>
            <a:r>
              <a:rPr lang="pt-BR" sz="2400" dirty="0" smtClean="0"/>
              <a:t>“ </a:t>
            </a:r>
            <a:r>
              <a:rPr lang="pt-BR" sz="2400" i="1" dirty="0" err="1" smtClean="0"/>
              <a:t>The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port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numbers</a:t>
            </a:r>
            <a:r>
              <a:rPr lang="pt-BR" sz="2400" i="1" dirty="0" smtClean="0"/>
              <a:t> are </a:t>
            </a:r>
            <a:r>
              <a:rPr lang="pt-BR" sz="2400" i="1" dirty="0" err="1" smtClean="0"/>
              <a:t>divided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into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three</a:t>
            </a:r>
            <a:r>
              <a:rPr lang="pt-BR" sz="2400" i="1" dirty="0" smtClean="0"/>
              <a:t> ranges:</a:t>
            </a:r>
          </a:p>
          <a:p>
            <a:pPr lvl="1" eaLnBrk="1" hangingPunct="1">
              <a:defRPr/>
            </a:pPr>
            <a:r>
              <a:rPr lang="pt-BR" sz="2400" i="1" dirty="0" smtClean="0">
                <a:solidFill>
                  <a:srgbClr val="CC0066"/>
                </a:solidFill>
              </a:rPr>
              <a:t>System </a:t>
            </a:r>
            <a:r>
              <a:rPr lang="pt-BR" sz="2400" i="1" dirty="0" err="1" smtClean="0">
                <a:solidFill>
                  <a:srgbClr val="CC0066"/>
                </a:solidFill>
              </a:rPr>
              <a:t>Ports</a:t>
            </a:r>
            <a:r>
              <a:rPr lang="pt-BR" sz="2400" i="1" dirty="0" smtClean="0">
                <a:solidFill>
                  <a:srgbClr val="CC0066"/>
                </a:solidFill>
              </a:rPr>
              <a:t> (</a:t>
            </a:r>
            <a:r>
              <a:rPr lang="pt-BR" sz="2400" i="1" dirty="0" err="1" smtClean="0">
                <a:solidFill>
                  <a:srgbClr val="CC0066"/>
                </a:solidFill>
              </a:rPr>
              <a:t>Well</a:t>
            </a:r>
            <a:r>
              <a:rPr lang="pt-BR" sz="2400" i="1" dirty="0" smtClean="0">
                <a:solidFill>
                  <a:srgbClr val="CC0066"/>
                </a:solidFill>
              </a:rPr>
              <a:t> </a:t>
            </a:r>
            <a:r>
              <a:rPr lang="pt-BR" sz="2400" i="1" dirty="0" err="1" smtClean="0">
                <a:solidFill>
                  <a:srgbClr val="CC0066"/>
                </a:solidFill>
              </a:rPr>
              <a:t>Known</a:t>
            </a:r>
            <a:r>
              <a:rPr lang="pt-BR" sz="2400" i="1" dirty="0" smtClean="0">
                <a:solidFill>
                  <a:srgbClr val="CC0066"/>
                </a:solidFill>
              </a:rPr>
              <a:t>):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from</a:t>
            </a:r>
            <a:r>
              <a:rPr lang="pt-BR" sz="2400" i="1" dirty="0" smtClean="0"/>
              <a:t> 0 </a:t>
            </a:r>
            <a:r>
              <a:rPr lang="pt-BR" sz="2400" i="1" dirty="0" err="1" smtClean="0"/>
              <a:t>through</a:t>
            </a:r>
            <a:r>
              <a:rPr lang="pt-BR" sz="2400" i="1" dirty="0" smtClean="0"/>
              <a:t> 1023. </a:t>
            </a:r>
          </a:p>
          <a:p>
            <a:pPr lvl="1" eaLnBrk="1" hangingPunct="1">
              <a:defRPr/>
            </a:pPr>
            <a:r>
              <a:rPr lang="pt-BR" sz="2400" i="1" dirty="0" err="1" smtClean="0">
                <a:solidFill>
                  <a:srgbClr val="ED8411"/>
                </a:solidFill>
              </a:rPr>
              <a:t>User</a:t>
            </a:r>
            <a:r>
              <a:rPr lang="pt-BR" sz="2400" i="1" dirty="0" smtClean="0">
                <a:solidFill>
                  <a:srgbClr val="ED8411"/>
                </a:solidFill>
              </a:rPr>
              <a:t> </a:t>
            </a:r>
            <a:r>
              <a:rPr lang="pt-BR" sz="2400" i="1" dirty="0" err="1" smtClean="0">
                <a:solidFill>
                  <a:srgbClr val="ED8411"/>
                </a:solidFill>
              </a:rPr>
              <a:t>Ports</a:t>
            </a:r>
            <a:r>
              <a:rPr lang="pt-BR" sz="2400" i="1" dirty="0" smtClean="0">
                <a:solidFill>
                  <a:srgbClr val="ED8411"/>
                </a:solidFill>
              </a:rPr>
              <a:t> (</a:t>
            </a:r>
            <a:r>
              <a:rPr lang="pt-BR" sz="2400" i="1" dirty="0" err="1" smtClean="0">
                <a:solidFill>
                  <a:srgbClr val="ED8411"/>
                </a:solidFill>
              </a:rPr>
              <a:t>Registered</a:t>
            </a:r>
            <a:r>
              <a:rPr lang="pt-BR" sz="2400" i="1" dirty="0" smtClean="0">
                <a:solidFill>
                  <a:srgbClr val="ED8411"/>
                </a:solidFill>
              </a:rPr>
              <a:t> ): 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from</a:t>
            </a:r>
            <a:r>
              <a:rPr lang="pt-BR" sz="2400" i="1" dirty="0" smtClean="0"/>
              <a:t> 1024 </a:t>
            </a:r>
            <a:r>
              <a:rPr lang="pt-BR" sz="2400" i="1" dirty="0" err="1" smtClean="0"/>
              <a:t>through</a:t>
            </a:r>
            <a:r>
              <a:rPr lang="pt-BR" sz="2400" i="1" dirty="0" smtClean="0"/>
              <a:t> 49151</a:t>
            </a:r>
          </a:p>
          <a:p>
            <a:pPr lvl="1" eaLnBrk="1" hangingPunct="1">
              <a:defRPr/>
            </a:pPr>
            <a:r>
              <a:rPr lang="pt-BR" sz="2400" i="1" dirty="0" err="1" smtClean="0">
                <a:solidFill>
                  <a:srgbClr val="008000"/>
                </a:solidFill>
              </a:rPr>
              <a:t>Dynamic</a:t>
            </a:r>
            <a:r>
              <a:rPr lang="pt-BR" sz="2400" i="1" dirty="0" smtClean="0">
                <a:solidFill>
                  <a:srgbClr val="008000"/>
                </a:solidFill>
              </a:rPr>
              <a:t> </a:t>
            </a:r>
            <a:r>
              <a:rPr lang="pt-BR" sz="2400" i="1" dirty="0" err="1" smtClean="0">
                <a:solidFill>
                  <a:srgbClr val="008000"/>
                </a:solidFill>
              </a:rPr>
              <a:t>and</a:t>
            </a:r>
            <a:r>
              <a:rPr lang="pt-BR" sz="2400" i="1" dirty="0" smtClean="0">
                <a:solidFill>
                  <a:srgbClr val="008000"/>
                </a:solidFill>
              </a:rPr>
              <a:t>/</a:t>
            </a:r>
            <a:r>
              <a:rPr lang="pt-BR" sz="2400" i="1" dirty="0" err="1" smtClean="0">
                <a:solidFill>
                  <a:srgbClr val="008000"/>
                </a:solidFill>
              </a:rPr>
              <a:t>or</a:t>
            </a:r>
            <a:r>
              <a:rPr lang="pt-BR" sz="2400" i="1" dirty="0" smtClean="0">
                <a:solidFill>
                  <a:srgbClr val="008000"/>
                </a:solidFill>
              </a:rPr>
              <a:t> </a:t>
            </a:r>
            <a:r>
              <a:rPr lang="pt-BR" sz="2400" i="1" dirty="0" err="1" smtClean="0">
                <a:solidFill>
                  <a:srgbClr val="008000"/>
                </a:solidFill>
              </a:rPr>
              <a:t>Private</a:t>
            </a:r>
            <a:r>
              <a:rPr lang="pt-BR" sz="2400" i="1" dirty="0" smtClean="0">
                <a:solidFill>
                  <a:srgbClr val="008000"/>
                </a:solidFill>
              </a:rPr>
              <a:t> </a:t>
            </a:r>
            <a:r>
              <a:rPr lang="pt-BR" sz="2400" i="1" dirty="0" err="1" smtClean="0">
                <a:solidFill>
                  <a:srgbClr val="008000"/>
                </a:solidFill>
              </a:rPr>
              <a:t>Ports</a:t>
            </a:r>
            <a:r>
              <a:rPr lang="pt-BR" sz="2400" i="1" dirty="0" smtClean="0">
                <a:solidFill>
                  <a:srgbClr val="008000"/>
                </a:solidFill>
              </a:rPr>
              <a:t>: 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from</a:t>
            </a:r>
            <a:r>
              <a:rPr lang="pt-BR" sz="2400" i="1" dirty="0" smtClean="0"/>
              <a:t> 49152 </a:t>
            </a:r>
            <a:r>
              <a:rPr lang="pt-BR" sz="2400" i="1" dirty="0" err="1" smtClean="0"/>
              <a:t>through</a:t>
            </a:r>
            <a:r>
              <a:rPr lang="pt-BR" sz="2400" i="1" dirty="0" smtClean="0"/>
              <a:t> 65535.</a:t>
            </a:r>
          </a:p>
          <a:p>
            <a:pPr marL="465138" lvl="1" indent="-349250" eaLnBrk="1" hangingPunct="1">
              <a:buFontTx/>
              <a:buNone/>
              <a:defRPr/>
            </a:pPr>
            <a:r>
              <a:rPr lang="en-US" i="1" dirty="0" smtClean="0"/>
              <a:t>(</a:t>
            </a:r>
            <a:r>
              <a:rPr lang="en-US" i="1" dirty="0" err="1" smtClean="0"/>
              <a:t>Detalhes</a:t>
            </a:r>
            <a:r>
              <a:rPr lang="en-US" i="1" dirty="0" smtClean="0"/>
              <a:t> vide </a:t>
            </a:r>
            <a:r>
              <a:rPr lang="en-US" i="1" dirty="0" smtClean="0">
                <a:hlinkClick r:id="rId4"/>
              </a:rPr>
              <a:t>RFC6335</a:t>
            </a:r>
            <a:r>
              <a:rPr lang="en-US" i="1" dirty="0" smtClean="0"/>
              <a:t>)</a:t>
            </a:r>
          </a:p>
          <a:p>
            <a:pPr marL="465138" lvl="1" indent="-349250" eaLnBrk="1" hangingPunct="1">
              <a:buFontTx/>
              <a:buNone/>
              <a:defRPr/>
            </a:pPr>
            <a:endParaRPr lang="pt-BR" i="1" dirty="0" smtClean="0"/>
          </a:p>
          <a:p>
            <a:pPr marL="290513" indent="-290513" eaLnBrk="1" hangingPunct="1">
              <a:buFont typeface="Wingdings" pitchFamily="2" charset="2"/>
              <a:buNone/>
              <a:defRPr/>
            </a:pPr>
            <a:r>
              <a:rPr lang="pt-BR" sz="2400" i="1" dirty="0" err="1" smtClean="0"/>
              <a:t>The</a:t>
            </a:r>
            <a:r>
              <a:rPr lang="pt-BR" sz="2400" i="1" dirty="0" smtClean="0"/>
              <a:t> </a:t>
            </a:r>
            <a:r>
              <a:rPr lang="pt-BR" sz="2400" i="1" dirty="0" smtClean="0">
                <a:solidFill>
                  <a:srgbClr val="CC0066"/>
                </a:solidFill>
              </a:rPr>
              <a:t>System </a:t>
            </a:r>
            <a:r>
              <a:rPr lang="pt-BR" sz="2400" i="1" dirty="0" err="1" smtClean="0">
                <a:solidFill>
                  <a:srgbClr val="CC0066"/>
                </a:solidFill>
              </a:rPr>
              <a:t>Ports</a:t>
            </a:r>
            <a:r>
              <a:rPr lang="pt-BR" sz="2400" i="1" dirty="0" smtClean="0">
                <a:solidFill>
                  <a:srgbClr val="CC0066"/>
                </a:solidFill>
              </a:rPr>
              <a:t> </a:t>
            </a:r>
            <a:r>
              <a:rPr lang="pt-BR" sz="2400" i="1" dirty="0" smtClean="0"/>
              <a:t>are </a:t>
            </a:r>
            <a:r>
              <a:rPr lang="pt-BR" sz="2400" i="1" dirty="0" err="1" smtClean="0"/>
              <a:t>assigned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by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the</a:t>
            </a:r>
            <a:r>
              <a:rPr lang="pt-BR" sz="2400" i="1" dirty="0" smtClean="0"/>
              <a:t> IETF </a:t>
            </a:r>
            <a:r>
              <a:rPr lang="pt-BR" sz="2400" i="1" dirty="0" err="1" smtClean="0"/>
              <a:t>process</a:t>
            </a:r>
            <a:r>
              <a:rPr lang="pt-BR" sz="2400" i="1" dirty="0" smtClean="0"/>
              <a:t> for </a:t>
            </a:r>
            <a:r>
              <a:rPr lang="pt-BR" sz="2400" i="1" dirty="0" err="1" smtClean="0"/>
              <a:t>standards-track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protocols</a:t>
            </a:r>
            <a:r>
              <a:rPr lang="pt-BR" sz="2400" i="1" dirty="0" smtClean="0"/>
              <a:t> (</a:t>
            </a:r>
            <a:r>
              <a:rPr lang="pt-BR" sz="2400" i="1" dirty="0" err="1" smtClean="0"/>
              <a:t>and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on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most</a:t>
            </a:r>
            <a:r>
              <a:rPr lang="pt-BR" sz="2400" i="1" dirty="0" smtClean="0"/>
              <a:t> systems </a:t>
            </a:r>
            <a:r>
              <a:rPr lang="pt-BR" sz="2400" i="1" dirty="0" err="1" smtClean="0"/>
              <a:t>can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only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be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used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by</a:t>
            </a:r>
            <a:r>
              <a:rPr lang="pt-BR" sz="2400" i="1" dirty="0" smtClean="0"/>
              <a:t> system (</a:t>
            </a:r>
            <a:r>
              <a:rPr lang="pt-BR" sz="2400" i="1" dirty="0" err="1" smtClean="0"/>
              <a:t>or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root</a:t>
            </a:r>
            <a:r>
              <a:rPr lang="pt-BR" sz="2400" i="1" dirty="0" smtClean="0"/>
              <a:t>) processes ). </a:t>
            </a:r>
            <a:r>
              <a:rPr lang="pt-BR" sz="2400" i="1" dirty="0" err="1" smtClean="0"/>
              <a:t>The</a:t>
            </a:r>
            <a:r>
              <a:rPr lang="pt-BR" sz="2400" i="1" dirty="0" smtClean="0"/>
              <a:t> </a:t>
            </a:r>
            <a:r>
              <a:rPr lang="pt-BR" sz="2400" i="1" dirty="0" err="1" smtClean="0">
                <a:solidFill>
                  <a:srgbClr val="ED8411"/>
                </a:solidFill>
              </a:rPr>
              <a:t>User</a:t>
            </a:r>
            <a:r>
              <a:rPr lang="pt-BR" sz="2400" i="1" dirty="0" smtClean="0">
                <a:solidFill>
                  <a:srgbClr val="ED8411"/>
                </a:solidFill>
              </a:rPr>
              <a:t> </a:t>
            </a:r>
            <a:r>
              <a:rPr lang="pt-BR" sz="2400" i="1" dirty="0" err="1" smtClean="0">
                <a:solidFill>
                  <a:srgbClr val="ED8411"/>
                </a:solidFill>
              </a:rPr>
              <a:t>Ports</a:t>
            </a:r>
            <a:r>
              <a:rPr lang="pt-BR" sz="2400" i="1" dirty="0" smtClean="0">
                <a:solidFill>
                  <a:srgbClr val="ED8411"/>
                </a:solidFill>
              </a:rPr>
              <a:t> </a:t>
            </a:r>
            <a:r>
              <a:rPr lang="pt-BR" sz="2400" i="1" dirty="0" smtClean="0"/>
              <a:t>are </a:t>
            </a:r>
            <a:r>
              <a:rPr lang="pt-BR" sz="2400" i="1" dirty="0" err="1" smtClean="0"/>
              <a:t>assigned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by</a:t>
            </a:r>
            <a:r>
              <a:rPr lang="pt-BR" sz="2400" i="1" dirty="0" smtClean="0"/>
              <a:t> IANA </a:t>
            </a:r>
            <a:r>
              <a:rPr lang="pt-BR" sz="2400" i="1" dirty="0" err="1" smtClean="0"/>
              <a:t>using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the</a:t>
            </a:r>
            <a:r>
              <a:rPr lang="pt-BR" sz="2400" i="1" dirty="0" smtClean="0"/>
              <a:t> “</a:t>
            </a:r>
            <a:r>
              <a:rPr lang="pt-BR" sz="2400" i="1" dirty="0" err="1" smtClean="0"/>
              <a:t>Expert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Review</a:t>
            </a:r>
            <a:r>
              <a:rPr lang="pt-BR" sz="2400" i="1" dirty="0" smtClean="0"/>
              <a:t>” </a:t>
            </a:r>
            <a:r>
              <a:rPr lang="pt-BR" sz="2400" i="1" dirty="0" err="1" smtClean="0"/>
              <a:t>process</a:t>
            </a:r>
            <a:r>
              <a:rPr lang="pt-BR" sz="2400" i="1" dirty="0" smtClean="0"/>
              <a:t> . </a:t>
            </a:r>
            <a:r>
              <a:rPr lang="pt-BR" sz="2400" i="1" dirty="0" err="1" smtClean="0">
                <a:solidFill>
                  <a:srgbClr val="008000"/>
                </a:solidFill>
              </a:rPr>
              <a:t>Dynamic</a:t>
            </a:r>
            <a:r>
              <a:rPr lang="pt-BR" sz="2400" i="1" dirty="0" smtClean="0">
                <a:solidFill>
                  <a:srgbClr val="008000"/>
                </a:solidFill>
              </a:rPr>
              <a:t> </a:t>
            </a:r>
            <a:r>
              <a:rPr lang="pt-BR" sz="2400" i="1" dirty="0" err="1" smtClean="0">
                <a:solidFill>
                  <a:srgbClr val="008000"/>
                </a:solidFill>
              </a:rPr>
              <a:t>Ports</a:t>
            </a:r>
            <a:r>
              <a:rPr lang="pt-BR" sz="2400" i="1" dirty="0" smtClean="0">
                <a:solidFill>
                  <a:srgbClr val="008000"/>
                </a:solidFill>
              </a:rPr>
              <a:t> </a:t>
            </a:r>
            <a:r>
              <a:rPr lang="pt-BR" sz="2400" i="1" dirty="0" smtClean="0"/>
              <a:t>are </a:t>
            </a:r>
            <a:r>
              <a:rPr lang="pt-BR" sz="2400" i="1" dirty="0" err="1" smtClean="0"/>
              <a:t>not</a:t>
            </a:r>
            <a:r>
              <a:rPr lang="pt-BR" sz="2400" i="1" dirty="0" smtClean="0"/>
              <a:t> </a:t>
            </a:r>
            <a:r>
              <a:rPr lang="pt-BR" sz="2400" i="1" dirty="0" err="1" smtClean="0"/>
              <a:t>assigned</a:t>
            </a:r>
            <a:r>
              <a:rPr lang="pt-BR" sz="2400" i="1" dirty="0" smtClean="0"/>
              <a:t>. ”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6625" y="6364288"/>
            <a:ext cx="587375" cy="493712"/>
          </a:xfrm>
          <a:noFill/>
        </p:spPr>
        <p:txBody>
          <a:bodyPr/>
          <a:lstStyle/>
          <a:p>
            <a:fld id="{55BCBBCB-AE23-4A8D-9913-154514EA89F2}" type="slidenum">
              <a:rPr lang="pt-BR" smtClean="0"/>
              <a:pPr/>
              <a:t>17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AutoShape 2"/>
          <p:cNvSpPr>
            <a:spLocks noGrp="1" noChangeArrowheads="1"/>
          </p:cNvSpPr>
          <p:nvPr>
            <p:ph type="title"/>
          </p:nvPr>
        </p:nvSpPr>
        <p:spPr>
          <a:xfrm>
            <a:off x="503932" y="116632"/>
            <a:ext cx="8075612" cy="647700"/>
          </a:xfrm>
        </p:spPr>
        <p:txBody>
          <a:bodyPr>
            <a:noAutofit/>
          </a:bodyPr>
          <a:lstStyle/>
          <a:p>
            <a:pPr algn="ctr" eaLnBrk="1" hangingPunct="1"/>
            <a:r>
              <a:rPr lang="pt-BR" kern="0" dirty="0" err="1">
                <a:latin typeface="Gill Sans MT"/>
                <a:ea typeface="ＭＳ Ｐゴシック" charset="0"/>
              </a:rPr>
              <a:t>Portmapper</a:t>
            </a:r>
            <a:endParaRPr lang="pt-BR" kern="0" dirty="0">
              <a:latin typeface="Gill Sans MT"/>
              <a:ea typeface="ＭＳ Ｐゴシック" charset="0"/>
            </a:endParaRP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08720"/>
            <a:ext cx="8352927" cy="583264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How do I request a connection to software that does not use familiar ports? Through the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portmapper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process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58775" indent="-179388">
              <a:lnSpc>
                <a:spcPct val="10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creating a service, the application registers itself in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portmapper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58775" indent="-179388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client requests a known port connection associated with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portmapper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(usually port 111);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portmapper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returns the port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number associated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with the desired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service;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8775" indent="-179388"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user terminates the connection with the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portmapper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and establishes a new connection with the new address provided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an application has high demand, it is better to wait for the connections directly, instead of using the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portmapper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 indent="0" eaLnBrk="1" hangingPunct="1">
              <a:lnSpc>
                <a:spcPct val="100000"/>
              </a:lnSpc>
              <a:buFontTx/>
              <a:buNone/>
            </a:pPr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 indent="0" eaLnBrk="1" hangingPunct="1">
              <a:lnSpc>
                <a:spcPct val="100000"/>
              </a:lnSpc>
              <a:buFontTx/>
              <a:buNone/>
            </a:pP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2913" lvl="1" indent="0">
              <a:lnSpc>
                <a:spcPct val="100000"/>
              </a:lnSpc>
              <a:buNone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Portmapper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equivalent to phone directory assistance.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6625" y="6364288"/>
            <a:ext cx="587375" cy="493712"/>
          </a:xfrm>
          <a:noFill/>
        </p:spPr>
        <p:txBody>
          <a:bodyPr/>
          <a:lstStyle/>
          <a:p>
            <a:fld id="{AEA88513-31BA-4BCA-BC13-6001ECC05503}" type="slidenum">
              <a:rPr lang="pt-BR" smtClean="0"/>
              <a:pPr/>
              <a:t>18</a:t>
            </a:fld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80C27611-CEF7-4E7C-9C33-88E799F7F1E0}" type="slidenum">
              <a:rPr lang="pt-BR" sz="2600" b="1">
                <a:solidFill>
                  <a:schemeClr val="bg1"/>
                </a:solidFill>
              </a:rPr>
              <a:pPr/>
              <a:t>19</a:t>
            </a:fld>
            <a:endParaRPr lang="pt-BR" sz="2600" b="1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F4E75-0EDE-4C32-9E56-649EEF9B086D}" type="slidenum">
              <a:rPr lang="pt-BR" smtClean="0"/>
              <a:pPr>
                <a:defRPr/>
              </a:pPr>
              <a:t>19</a:t>
            </a:fld>
            <a:endParaRPr lang="pt-BR"/>
          </a:p>
        </p:txBody>
      </p:sp>
      <p:sp>
        <p:nvSpPr>
          <p:cNvPr id="3891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552" y="266998"/>
            <a:ext cx="8075612" cy="647700"/>
          </a:xfrm>
        </p:spPr>
        <p:txBody>
          <a:bodyPr>
            <a:noAutofit/>
          </a:bodyPr>
          <a:lstStyle/>
          <a:p>
            <a:pPr algn="ctr"/>
            <a:r>
              <a:rPr lang="pt-BR" sz="44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inetd</a:t>
            </a:r>
            <a:r>
              <a:rPr lang="pt-BR" sz="44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pt-BR" sz="4400" kern="0" dirty="0" err="1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Process</a:t>
            </a:r>
            <a:r>
              <a:rPr lang="pt-BR" sz="4400" kern="0" dirty="0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 Server</a:t>
            </a:r>
            <a:endParaRPr lang="pt-BR" sz="4400" kern="0" dirty="0">
              <a:solidFill>
                <a:srgbClr val="000099"/>
              </a:solidFill>
              <a:latin typeface="Gill Sans MT"/>
              <a:ea typeface="ＭＳ Ｐゴシック" charset="0"/>
            </a:endParaRPr>
          </a:p>
        </p:txBody>
      </p:sp>
      <p:sp>
        <p:nvSpPr>
          <p:cNvPr id="389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319217"/>
            <a:ext cx="8147620" cy="231273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portmapper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may be associated with a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 server - 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inetd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(in the UNIX case).</a:t>
            </a:r>
          </a:p>
          <a:p>
            <a:pPr>
              <a:buNone/>
            </a:pPr>
            <a:endParaRPr lang="en-US" sz="2400" dirty="0"/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 need a process waiting for connections for each service?</a:t>
            </a:r>
          </a:p>
        </p:txBody>
      </p:sp>
      <p:sp>
        <p:nvSpPr>
          <p:cNvPr id="3" name="Retângulo 2"/>
          <p:cNvSpPr/>
          <p:nvPr/>
        </p:nvSpPr>
        <p:spPr>
          <a:xfrm>
            <a:off x="632009" y="3473511"/>
            <a:ext cx="7883341" cy="2882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 and No. Applications that are not so widely used could be activated on demand: a process server waits for requests and activates the process that can handle them.</a:t>
            </a:r>
          </a:p>
          <a:p>
            <a:pPr marL="342900" indent="-342900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685800">
              <a:spcBef>
                <a:spcPts val="75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application has high demand should be waiting for connections directly.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11"/>
          <p:cNvSpPr>
            <a:spLocks noGrp="1" noChangeArrowheads="1"/>
          </p:cNvSpPr>
          <p:nvPr>
            <p:ph type="title"/>
          </p:nvPr>
        </p:nvSpPr>
        <p:spPr>
          <a:xfrm>
            <a:off x="187326" y="220661"/>
            <a:ext cx="7772400" cy="5048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44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The Role of the Transport Layer</a:t>
            </a:r>
            <a:endParaRPr lang="pt-BR" sz="4400" kern="0" dirty="0">
              <a:solidFill>
                <a:srgbClr val="000099"/>
              </a:solidFill>
              <a:latin typeface="Gill Sans MT"/>
              <a:ea typeface="ＭＳ Ｐゴシック" charset="0"/>
            </a:endParaRP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6625" y="6364288"/>
            <a:ext cx="587375" cy="493712"/>
          </a:xfrm>
          <a:noFill/>
        </p:spPr>
        <p:txBody>
          <a:bodyPr/>
          <a:lstStyle/>
          <a:p>
            <a:fld id="{EFCE7663-43AF-40ED-81C1-A65E0A293BDB}" type="slidenum">
              <a:rPr lang="pt-BR" smtClean="0"/>
              <a:pPr/>
              <a:t>2</a:t>
            </a:fld>
            <a:endParaRPr lang="pt-BR" smtClean="0"/>
          </a:p>
        </p:txBody>
      </p:sp>
      <p:grpSp>
        <p:nvGrpSpPr>
          <p:cNvPr id="769" name="Group 894"/>
          <p:cNvGrpSpPr>
            <a:grpSpLocks/>
          </p:cNvGrpSpPr>
          <p:nvPr/>
        </p:nvGrpSpPr>
        <p:grpSpPr bwMode="auto">
          <a:xfrm>
            <a:off x="5102225" y="1601788"/>
            <a:ext cx="3540125" cy="4545012"/>
            <a:chOff x="3277" y="974"/>
            <a:chExt cx="2230" cy="2863"/>
          </a:xfrm>
        </p:grpSpPr>
        <p:sp>
          <p:nvSpPr>
            <p:cNvPr id="770" name="Freeform 895"/>
            <p:cNvSpPr>
              <a:spLocks/>
            </p:cNvSpPr>
            <p:nvPr/>
          </p:nvSpPr>
          <p:spPr bwMode="auto">
            <a:xfrm>
              <a:off x="3277" y="1079"/>
              <a:ext cx="1094" cy="675"/>
            </a:xfrm>
            <a:custGeom>
              <a:avLst/>
              <a:gdLst>
                <a:gd name="T0" fmla="*/ 1116 w 1036"/>
                <a:gd name="T1" fmla="*/ 11 h 675"/>
                <a:gd name="T2" fmla="*/ 673 w 1036"/>
                <a:gd name="T3" fmla="*/ 53 h 675"/>
                <a:gd name="T4" fmla="*/ 356 w 1036"/>
                <a:gd name="T5" fmla="*/ 129 h 675"/>
                <a:gd name="T6" fmla="*/ 264 w 1036"/>
                <a:gd name="T7" fmla="*/ 229 h 675"/>
                <a:gd name="T8" fmla="*/ 37 w 1036"/>
                <a:gd name="T9" fmla="*/ 297 h 675"/>
                <a:gd name="T10" fmla="*/ 29 w 1036"/>
                <a:gd name="T11" fmla="*/ 459 h 675"/>
                <a:gd name="T12" fmla="*/ 227 w 1036"/>
                <a:gd name="T13" fmla="*/ 489 h 675"/>
                <a:gd name="T14" fmla="*/ 792 w 1036"/>
                <a:gd name="T15" fmla="*/ 489 h 675"/>
                <a:gd name="T16" fmla="*/ 1030 w 1036"/>
                <a:gd name="T17" fmla="*/ 555 h 675"/>
                <a:gd name="T18" fmla="*/ 1296 w 1036"/>
                <a:gd name="T19" fmla="*/ 657 h 675"/>
                <a:gd name="T20" fmla="*/ 1499 w 1036"/>
                <a:gd name="T21" fmla="*/ 661 h 675"/>
                <a:gd name="T22" fmla="*/ 1640 w 1036"/>
                <a:gd name="T23" fmla="*/ 603 h 675"/>
                <a:gd name="T24" fmla="*/ 1711 w 1036"/>
                <a:gd name="T25" fmla="*/ 445 h 675"/>
                <a:gd name="T26" fmla="*/ 1755 w 1036"/>
                <a:gd name="T27" fmla="*/ 291 h 675"/>
                <a:gd name="T28" fmla="*/ 1760 w 1036"/>
                <a:gd name="T29" fmla="*/ 107 h 675"/>
                <a:gd name="T30" fmla="*/ 1611 w 1036"/>
                <a:gd name="T31" fmla="*/ 17 h 675"/>
                <a:gd name="T32" fmla="*/ 1337 w 1036"/>
                <a:gd name="T33" fmla="*/ 3 h 675"/>
                <a:gd name="T34" fmla="*/ 1116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771" name="Group 896"/>
            <p:cNvGrpSpPr>
              <a:grpSpLocks/>
            </p:cNvGrpSpPr>
            <p:nvPr/>
          </p:nvGrpSpPr>
          <p:grpSpPr bwMode="auto">
            <a:xfrm>
              <a:off x="3383" y="1920"/>
              <a:ext cx="919" cy="588"/>
              <a:chOff x="2889" y="1631"/>
              <a:chExt cx="980" cy="743"/>
            </a:xfrm>
          </p:grpSpPr>
          <p:sp>
            <p:nvSpPr>
              <p:cNvPr id="1149" name="Rectangle 89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50" name="AutoShape 89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DDDDDD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2400">
                  <a:solidFill>
                    <a:srgbClr val="00CCFF"/>
                  </a:solidFill>
                  <a:latin typeface="Arial" charset="0"/>
                  <a:ea typeface="ＭＳ Ｐゴシック" charset="0"/>
                </a:endParaRPr>
              </a:p>
            </p:txBody>
          </p:sp>
        </p:grpSp>
        <p:sp>
          <p:nvSpPr>
            <p:cNvPr id="772" name="Freeform 899"/>
            <p:cNvSpPr>
              <a:spLocks/>
            </p:cNvSpPr>
            <p:nvPr/>
          </p:nvSpPr>
          <p:spPr bwMode="auto">
            <a:xfrm>
              <a:off x="3379" y="2788"/>
              <a:ext cx="2032" cy="1049"/>
            </a:xfrm>
            <a:custGeom>
              <a:avLst/>
              <a:gdLst>
                <a:gd name="T0" fmla="*/ 1044 w 2032"/>
                <a:gd name="T1" fmla="*/ 26 h 1049"/>
                <a:gd name="T2" fmla="*/ 847 w 2032"/>
                <a:gd name="T3" fmla="*/ 125 h 1049"/>
                <a:gd name="T4" fmla="*/ 580 w 2032"/>
                <a:gd name="T5" fmla="*/ 68 h 1049"/>
                <a:gd name="T6" fmla="*/ 143 w 2032"/>
                <a:gd name="T7" fmla="*/ 170 h 1049"/>
                <a:gd name="T8" fmla="*/ 48 w 2032"/>
                <a:gd name="T9" fmla="*/ 374 h 1049"/>
                <a:gd name="T10" fmla="*/ 41 w 2032"/>
                <a:gd name="T11" fmla="*/ 680 h 1049"/>
                <a:gd name="T12" fmla="*/ 294 w 2032"/>
                <a:gd name="T13" fmla="*/ 744 h 1049"/>
                <a:gd name="T14" fmla="*/ 660 w 2032"/>
                <a:gd name="T15" fmla="*/ 893 h 1049"/>
                <a:gd name="T16" fmla="*/ 1088 w 2032"/>
                <a:gd name="T17" fmla="*/ 1014 h 1049"/>
                <a:gd name="T18" fmla="*/ 1525 w 2032"/>
                <a:gd name="T19" fmla="*/ 1031 h 1049"/>
                <a:gd name="T20" fmla="*/ 1831 w 2032"/>
                <a:gd name="T21" fmla="*/ 907 h 1049"/>
                <a:gd name="T22" fmla="*/ 2015 w 2032"/>
                <a:gd name="T23" fmla="*/ 714 h 1049"/>
                <a:gd name="T24" fmla="*/ 1931 w 2032"/>
                <a:gd name="T25" fmla="*/ 251 h 1049"/>
                <a:gd name="T26" fmla="*/ 1658 w 2032"/>
                <a:gd name="T27" fmla="*/ 114 h 1049"/>
                <a:gd name="T28" fmla="*/ 1355 w 2032"/>
                <a:gd name="T29" fmla="*/ 15 h 1049"/>
                <a:gd name="T30" fmla="*/ 1044 w 2032"/>
                <a:gd name="T31" fmla="*/ 26 h 104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032" h="1049">
                  <a:moveTo>
                    <a:pt x="1044" y="26"/>
                  </a:moveTo>
                  <a:cubicBezTo>
                    <a:pt x="959" y="45"/>
                    <a:pt x="924" y="118"/>
                    <a:pt x="847" y="125"/>
                  </a:cubicBezTo>
                  <a:cubicBezTo>
                    <a:pt x="770" y="132"/>
                    <a:pt x="697" y="61"/>
                    <a:pt x="580" y="68"/>
                  </a:cubicBezTo>
                  <a:cubicBezTo>
                    <a:pt x="463" y="75"/>
                    <a:pt x="232" y="119"/>
                    <a:pt x="143" y="170"/>
                  </a:cubicBezTo>
                  <a:cubicBezTo>
                    <a:pt x="54" y="221"/>
                    <a:pt x="65" y="289"/>
                    <a:pt x="48" y="374"/>
                  </a:cubicBezTo>
                  <a:cubicBezTo>
                    <a:pt x="31" y="459"/>
                    <a:pt x="0" y="618"/>
                    <a:pt x="41" y="680"/>
                  </a:cubicBezTo>
                  <a:cubicBezTo>
                    <a:pt x="82" y="742"/>
                    <a:pt x="191" y="709"/>
                    <a:pt x="294" y="744"/>
                  </a:cubicBezTo>
                  <a:cubicBezTo>
                    <a:pt x="397" y="779"/>
                    <a:pt x="527" y="849"/>
                    <a:pt x="660" y="893"/>
                  </a:cubicBezTo>
                  <a:cubicBezTo>
                    <a:pt x="793" y="938"/>
                    <a:pt x="944" y="991"/>
                    <a:pt x="1088" y="1014"/>
                  </a:cubicBezTo>
                  <a:cubicBezTo>
                    <a:pt x="1232" y="1036"/>
                    <a:pt x="1401" y="1049"/>
                    <a:pt x="1525" y="1031"/>
                  </a:cubicBezTo>
                  <a:cubicBezTo>
                    <a:pt x="1649" y="1012"/>
                    <a:pt x="1749" y="960"/>
                    <a:pt x="1831" y="907"/>
                  </a:cubicBezTo>
                  <a:cubicBezTo>
                    <a:pt x="1913" y="855"/>
                    <a:pt x="1998" y="824"/>
                    <a:pt x="2015" y="714"/>
                  </a:cubicBezTo>
                  <a:cubicBezTo>
                    <a:pt x="2032" y="604"/>
                    <a:pt x="1990" y="350"/>
                    <a:pt x="1931" y="251"/>
                  </a:cubicBezTo>
                  <a:cubicBezTo>
                    <a:pt x="1872" y="151"/>
                    <a:pt x="1754" y="153"/>
                    <a:pt x="1658" y="114"/>
                  </a:cubicBezTo>
                  <a:cubicBezTo>
                    <a:pt x="1562" y="76"/>
                    <a:pt x="1457" y="30"/>
                    <a:pt x="1355" y="15"/>
                  </a:cubicBezTo>
                  <a:cubicBezTo>
                    <a:pt x="1253" y="0"/>
                    <a:pt x="1129" y="8"/>
                    <a:pt x="1044" y="26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73" name="Line 900"/>
            <p:cNvSpPr>
              <a:spLocks noChangeShapeType="1"/>
            </p:cNvSpPr>
            <p:nvPr/>
          </p:nvSpPr>
          <p:spPr bwMode="auto">
            <a:xfrm rot="-5400000">
              <a:off x="4942" y="3252"/>
              <a:ext cx="330" cy="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4" name="Line 901"/>
            <p:cNvSpPr>
              <a:spLocks noChangeShapeType="1"/>
            </p:cNvSpPr>
            <p:nvPr/>
          </p:nvSpPr>
          <p:spPr bwMode="auto">
            <a:xfrm rot="5400000" flipV="1">
              <a:off x="5034" y="3429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5" name="Line 902"/>
            <p:cNvSpPr>
              <a:spLocks noChangeShapeType="1"/>
            </p:cNvSpPr>
            <p:nvPr/>
          </p:nvSpPr>
          <p:spPr bwMode="auto">
            <a:xfrm rot="-5400000">
              <a:off x="5151" y="3225"/>
              <a:ext cx="0" cy="7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6" name="Line 903"/>
            <p:cNvSpPr>
              <a:spLocks noChangeShapeType="1"/>
            </p:cNvSpPr>
            <p:nvPr/>
          </p:nvSpPr>
          <p:spPr bwMode="auto">
            <a:xfrm flipH="1">
              <a:off x="3827" y="2977"/>
              <a:ext cx="160" cy="29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7" name="Line 904"/>
            <p:cNvSpPr>
              <a:spLocks noChangeShapeType="1"/>
            </p:cNvSpPr>
            <p:nvPr/>
          </p:nvSpPr>
          <p:spPr bwMode="auto">
            <a:xfrm>
              <a:off x="3843" y="3009"/>
              <a:ext cx="124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8" name="Line 905"/>
            <p:cNvSpPr>
              <a:spLocks noChangeShapeType="1"/>
            </p:cNvSpPr>
            <p:nvPr/>
          </p:nvSpPr>
          <p:spPr bwMode="auto">
            <a:xfrm>
              <a:off x="3680" y="3221"/>
              <a:ext cx="17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79" name="Line 906"/>
            <p:cNvSpPr>
              <a:spLocks noChangeShapeType="1"/>
            </p:cNvSpPr>
            <p:nvPr/>
          </p:nvSpPr>
          <p:spPr bwMode="auto">
            <a:xfrm>
              <a:off x="3914" y="3271"/>
              <a:ext cx="30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0" name="Line 907"/>
            <p:cNvSpPr>
              <a:spLocks noChangeShapeType="1"/>
            </p:cNvSpPr>
            <p:nvPr/>
          </p:nvSpPr>
          <p:spPr bwMode="auto">
            <a:xfrm flipH="1">
              <a:off x="4065" y="3213"/>
              <a:ext cx="34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1" name="Line 908"/>
            <p:cNvSpPr>
              <a:spLocks noChangeShapeType="1"/>
            </p:cNvSpPr>
            <p:nvPr/>
          </p:nvSpPr>
          <p:spPr bwMode="auto">
            <a:xfrm>
              <a:off x="3947" y="3269"/>
              <a:ext cx="1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2" name="Line 909"/>
            <p:cNvSpPr>
              <a:spLocks noChangeShapeType="1"/>
            </p:cNvSpPr>
            <p:nvPr/>
          </p:nvSpPr>
          <p:spPr bwMode="auto">
            <a:xfrm flipH="1" flipV="1">
              <a:off x="4197" y="3274"/>
              <a:ext cx="0" cy="4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3" name="Line 910"/>
            <p:cNvSpPr>
              <a:spLocks noChangeShapeType="1"/>
            </p:cNvSpPr>
            <p:nvPr/>
          </p:nvSpPr>
          <p:spPr bwMode="auto">
            <a:xfrm>
              <a:off x="4248" y="3185"/>
              <a:ext cx="317" cy="17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4" name="Line 911"/>
            <p:cNvSpPr>
              <a:spLocks noChangeShapeType="1"/>
            </p:cNvSpPr>
            <p:nvPr/>
          </p:nvSpPr>
          <p:spPr bwMode="auto">
            <a:xfrm>
              <a:off x="3901" y="3144"/>
              <a:ext cx="51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5" name="Line 912"/>
            <p:cNvSpPr>
              <a:spLocks noChangeShapeType="1"/>
            </p:cNvSpPr>
            <p:nvPr/>
          </p:nvSpPr>
          <p:spPr bwMode="auto">
            <a:xfrm>
              <a:off x="3809" y="2257"/>
              <a:ext cx="148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86" name="Line 913"/>
            <p:cNvSpPr>
              <a:spLocks noChangeShapeType="1"/>
            </p:cNvSpPr>
            <p:nvPr/>
          </p:nvSpPr>
          <p:spPr bwMode="auto">
            <a:xfrm flipV="1">
              <a:off x="3711" y="2354"/>
              <a:ext cx="106" cy="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787" name="Group 914"/>
            <p:cNvGrpSpPr>
              <a:grpSpLocks/>
            </p:cNvGrpSpPr>
            <p:nvPr/>
          </p:nvGrpSpPr>
          <p:grpSpPr bwMode="auto">
            <a:xfrm>
              <a:off x="3535" y="2207"/>
              <a:ext cx="319" cy="222"/>
              <a:chOff x="2967" y="478"/>
              <a:chExt cx="788" cy="625"/>
            </a:xfrm>
          </p:grpSpPr>
          <p:pic>
            <p:nvPicPr>
              <p:cNvPr id="1147" name="Picture 915" descr="access_point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2" y="559"/>
                <a:ext cx="576" cy="5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48" name="Picture 916" descr="antenna_radiation_stylized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7" y="478"/>
                <a:ext cx="788" cy="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88" name="Freeform 917"/>
            <p:cNvSpPr>
              <a:spLocks/>
            </p:cNvSpPr>
            <p:nvPr/>
          </p:nvSpPr>
          <p:spPr bwMode="auto">
            <a:xfrm>
              <a:off x="4419" y="2224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89" name="Freeform 918"/>
            <p:cNvSpPr>
              <a:spLocks/>
            </p:cNvSpPr>
            <p:nvPr/>
          </p:nvSpPr>
          <p:spPr bwMode="auto">
            <a:xfrm>
              <a:off x="4417" y="1263"/>
              <a:ext cx="1090" cy="709"/>
            </a:xfrm>
            <a:custGeom>
              <a:avLst/>
              <a:gdLst>
                <a:gd name="T0" fmla="*/ 14627 w 765"/>
                <a:gd name="T1" fmla="*/ 763 h 459"/>
                <a:gd name="T2" fmla="*/ 9913 w 765"/>
                <a:gd name="T3" fmla="*/ 5420 h 459"/>
                <a:gd name="T4" fmla="*/ 3316 w 765"/>
                <a:gd name="T5" fmla="*/ 7714 h 459"/>
                <a:gd name="T6" fmla="*/ 474 w 765"/>
                <a:gd name="T7" fmla="*/ 25995 h 459"/>
                <a:gd name="T8" fmla="*/ 6202 w 765"/>
                <a:gd name="T9" fmla="*/ 34346 h 459"/>
                <a:gd name="T10" fmla="*/ 11922 w 765"/>
                <a:gd name="T11" fmla="*/ 32921 h 459"/>
                <a:gd name="T12" fmla="*/ 20124 w 765"/>
                <a:gd name="T13" fmla="*/ 34346 h 459"/>
                <a:gd name="T14" fmla="*/ 24081 w 765"/>
                <a:gd name="T15" fmla="*/ 33549 h 459"/>
                <a:gd name="T16" fmla="*/ 25921 w 765"/>
                <a:gd name="T17" fmla="*/ 28785 h 459"/>
                <a:gd name="T18" fmla="*/ 25875 w 765"/>
                <a:gd name="T19" fmla="*/ 12218 h 459"/>
                <a:gd name="T20" fmla="*/ 22836 w 765"/>
                <a:gd name="T21" fmla="*/ 2665 h 459"/>
                <a:gd name="T22" fmla="*/ 14627 w 765"/>
                <a:gd name="T23" fmla="*/ 763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790" name="Line 919"/>
            <p:cNvSpPr>
              <a:spLocks noChangeShapeType="1"/>
            </p:cNvSpPr>
            <p:nvPr/>
          </p:nvSpPr>
          <p:spPr bwMode="auto">
            <a:xfrm>
              <a:off x="4659" y="2404"/>
              <a:ext cx="103" cy="7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1" name="Line 920"/>
            <p:cNvSpPr>
              <a:spLocks noChangeShapeType="1"/>
            </p:cNvSpPr>
            <p:nvPr/>
          </p:nvSpPr>
          <p:spPr bwMode="auto">
            <a:xfrm>
              <a:off x="4720" y="2354"/>
              <a:ext cx="176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2" name="Line 921"/>
            <p:cNvSpPr>
              <a:spLocks noChangeShapeType="1"/>
            </p:cNvSpPr>
            <p:nvPr/>
          </p:nvSpPr>
          <p:spPr bwMode="auto">
            <a:xfrm flipV="1">
              <a:off x="4869" y="2408"/>
              <a:ext cx="85" cy="6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3" name="Line 922"/>
            <p:cNvSpPr>
              <a:spLocks noChangeShapeType="1"/>
            </p:cNvSpPr>
            <p:nvPr/>
          </p:nvSpPr>
          <p:spPr bwMode="auto">
            <a:xfrm>
              <a:off x="4235" y="1632"/>
              <a:ext cx="321" cy="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4" name="Line 923"/>
            <p:cNvSpPr>
              <a:spLocks noChangeShapeType="1"/>
            </p:cNvSpPr>
            <p:nvPr/>
          </p:nvSpPr>
          <p:spPr bwMode="auto">
            <a:xfrm>
              <a:off x="4635" y="2961"/>
              <a:ext cx="246" cy="116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5" name="Line 924"/>
            <p:cNvSpPr>
              <a:spLocks noChangeShapeType="1"/>
            </p:cNvSpPr>
            <p:nvPr/>
          </p:nvSpPr>
          <p:spPr bwMode="auto">
            <a:xfrm flipV="1">
              <a:off x="4244" y="2953"/>
              <a:ext cx="203" cy="12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6" name="Line 925"/>
            <p:cNvSpPr>
              <a:spLocks noChangeShapeType="1"/>
            </p:cNvSpPr>
            <p:nvPr/>
          </p:nvSpPr>
          <p:spPr bwMode="auto">
            <a:xfrm flipV="1">
              <a:off x="4271" y="3137"/>
              <a:ext cx="6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7" name="Line 926"/>
            <p:cNvSpPr>
              <a:spLocks noChangeShapeType="1"/>
            </p:cNvSpPr>
            <p:nvPr/>
          </p:nvSpPr>
          <p:spPr bwMode="auto">
            <a:xfrm flipV="1">
              <a:off x="4773" y="1572"/>
              <a:ext cx="78" cy="5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8" name="Line 927"/>
            <p:cNvSpPr>
              <a:spLocks noChangeShapeType="1"/>
            </p:cNvSpPr>
            <p:nvPr/>
          </p:nvSpPr>
          <p:spPr bwMode="auto">
            <a:xfrm>
              <a:off x="4665" y="1681"/>
              <a:ext cx="0" cy="5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799" name="Line 928"/>
            <p:cNvSpPr>
              <a:spLocks noChangeShapeType="1"/>
            </p:cNvSpPr>
            <p:nvPr/>
          </p:nvSpPr>
          <p:spPr bwMode="auto">
            <a:xfrm flipV="1">
              <a:off x="4773" y="1616"/>
              <a:ext cx="166" cy="18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0" name="Line 929"/>
            <p:cNvSpPr>
              <a:spLocks noChangeShapeType="1"/>
            </p:cNvSpPr>
            <p:nvPr/>
          </p:nvSpPr>
          <p:spPr bwMode="auto">
            <a:xfrm>
              <a:off x="5003" y="1615"/>
              <a:ext cx="0" cy="1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1" name="Line 930"/>
            <p:cNvSpPr>
              <a:spLocks noChangeShapeType="1"/>
            </p:cNvSpPr>
            <p:nvPr/>
          </p:nvSpPr>
          <p:spPr bwMode="auto">
            <a:xfrm>
              <a:off x="4785" y="1808"/>
              <a:ext cx="119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2" name="Line 931"/>
            <p:cNvSpPr>
              <a:spLocks noChangeShapeType="1"/>
            </p:cNvSpPr>
            <p:nvPr/>
          </p:nvSpPr>
          <p:spPr bwMode="auto">
            <a:xfrm>
              <a:off x="5134" y="1802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3" name="Line 932"/>
            <p:cNvSpPr>
              <a:spLocks noChangeShapeType="1"/>
            </p:cNvSpPr>
            <p:nvPr/>
          </p:nvSpPr>
          <p:spPr bwMode="auto">
            <a:xfrm flipH="1">
              <a:off x="4596" y="1850"/>
              <a:ext cx="62" cy="444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4" name="Line 933"/>
            <p:cNvSpPr>
              <a:spLocks noChangeShapeType="1"/>
            </p:cNvSpPr>
            <p:nvPr/>
          </p:nvSpPr>
          <p:spPr bwMode="auto">
            <a:xfrm flipH="1">
              <a:off x="4969" y="1850"/>
              <a:ext cx="70" cy="45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5" name="Line 934"/>
            <p:cNvSpPr>
              <a:spLocks noChangeShapeType="1"/>
            </p:cNvSpPr>
            <p:nvPr/>
          </p:nvSpPr>
          <p:spPr bwMode="auto">
            <a:xfrm flipV="1">
              <a:off x="4581" y="2569"/>
              <a:ext cx="143" cy="275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06" name="Line 935"/>
            <p:cNvSpPr>
              <a:spLocks noChangeShapeType="1"/>
            </p:cNvSpPr>
            <p:nvPr/>
          </p:nvSpPr>
          <p:spPr bwMode="auto">
            <a:xfrm>
              <a:off x="5257" y="1801"/>
              <a:ext cx="112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07" name="Group 936"/>
            <p:cNvGrpSpPr>
              <a:grpSpLocks/>
            </p:cNvGrpSpPr>
            <p:nvPr/>
          </p:nvGrpSpPr>
          <p:grpSpPr bwMode="auto">
            <a:xfrm>
              <a:off x="3813" y="1163"/>
              <a:ext cx="295" cy="391"/>
              <a:chOff x="1653" y="3023"/>
              <a:chExt cx="622" cy="911"/>
            </a:xfrm>
          </p:grpSpPr>
          <p:sp>
            <p:nvSpPr>
              <p:cNvPr id="1130" name="Line 270"/>
              <p:cNvSpPr>
                <a:spLocks noChangeShapeType="1"/>
              </p:cNvSpPr>
              <p:nvPr/>
            </p:nvSpPr>
            <p:spPr bwMode="auto">
              <a:xfrm flipH="1">
                <a:off x="1766" y="3287"/>
                <a:ext cx="188" cy="586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131" name="Line 271"/>
              <p:cNvSpPr>
                <a:spLocks noChangeShapeType="1"/>
              </p:cNvSpPr>
              <p:nvPr/>
            </p:nvSpPr>
            <p:spPr bwMode="auto">
              <a:xfrm>
                <a:off x="1954" y="3287"/>
                <a:ext cx="188" cy="58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132" name="Line 272"/>
              <p:cNvSpPr>
                <a:spLocks noChangeShapeType="1"/>
              </p:cNvSpPr>
              <p:nvPr/>
            </p:nvSpPr>
            <p:spPr bwMode="auto">
              <a:xfrm>
                <a:off x="1766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133" name="Line 273"/>
              <p:cNvSpPr>
                <a:spLocks noChangeShapeType="1"/>
              </p:cNvSpPr>
              <p:nvPr/>
            </p:nvSpPr>
            <p:spPr bwMode="auto">
              <a:xfrm flipH="1">
                <a:off x="1954" y="3870"/>
                <a:ext cx="188" cy="6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134" name="Line 274"/>
              <p:cNvSpPr>
                <a:spLocks noChangeShapeType="1"/>
              </p:cNvSpPr>
              <p:nvPr/>
            </p:nvSpPr>
            <p:spPr bwMode="auto">
              <a:xfrm>
                <a:off x="1954" y="3300"/>
                <a:ext cx="0" cy="63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135" name="Line 275"/>
              <p:cNvSpPr>
                <a:spLocks noChangeShapeType="1"/>
              </p:cNvSpPr>
              <p:nvPr/>
            </p:nvSpPr>
            <p:spPr bwMode="auto">
              <a:xfrm flipV="1">
                <a:off x="1766" y="3810"/>
                <a:ext cx="188" cy="63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136" name="Line 276"/>
              <p:cNvSpPr>
                <a:spLocks noChangeShapeType="1"/>
              </p:cNvSpPr>
              <p:nvPr/>
            </p:nvSpPr>
            <p:spPr bwMode="auto">
              <a:xfrm flipH="1" flipV="1">
                <a:off x="1954" y="3810"/>
                <a:ext cx="188" cy="60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137" name="Line 277"/>
              <p:cNvSpPr>
                <a:spLocks noChangeShapeType="1"/>
              </p:cNvSpPr>
              <p:nvPr/>
            </p:nvSpPr>
            <p:spPr bwMode="auto">
              <a:xfrm>
                <a:off x="1846" y="3618"/>
                <a:ext cx="108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138" name="Line 278"/>
              <p:cNvSpPr>
                <a:spLocks noChangeShapeType="1"/>
              </p:cNvSpPr>
              <p:nvPr/>
            </p:nvSpPr>
            <p:spPr bwMode="auto">
              <a:xfrm flipV="1">
                <a:off x="1954" y="3618"/>
                <a:ext cx="114" cy="4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139" name="Line 279"/>
              <p:cNvSpPr>
                <a:spLocks noChangeShapeType="1"/>
              </p:cNvSpPr>
              <p:nvPr/>
            </p:nvSpPr>
            <p:spPr bwMode="auto">
              <a:xfrm>
                <a:off x="1810" y="3704"/>
                <a:ext cx="139" cy="65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140" name="Line 280"/>
              <p:cNvSpPr>
                <a:spLocks noChangeShapeType="1"/>
              </p:cNvSpPr>
              <p:nvPr/>
            </p:nvSpPr>
            <p:spPr bwMode="auto">
              <a:xfrm flipV="1">
                <a:off x="1954" y="3717"/>
                <a:ext cx="140" cy="57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141" name="Line 281"/>
              <p:cNvSpPr>
                <a:spLocks noChangeShapeType="1"/>
              </p:cNvSpPr>
              <p:nvPr/>
            </p:nvSpPr>
            <p:spPr bwMode="auto">
              <a:xfrm flipV="1">
                <a:off x="1954" y="3530"/>
                <a:ext cx="72" cy="24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142" name="Line 282"/>
              <p:cNvSpPr>
                <a:spLocks noChangeShapeType="1"/>
              </p:cNvSpPr>
              <p:nvPr/>
            </p:nvSpPr>
            <p:spPr bwMode="auto">
              <a:xfrm flipV="1">
                <a:off x="1954" y="3409"/>
                <a:ext cx="45" cy="18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143" name="Line 283"/>
              <p:cNvSpPr>
                <a:spLocks noChangeShapeType="1"/>
              </p:cNvSpPr>
              <p:nvPr/>
            </p:nvSpPr>
            <p:spPr bwMode="auto">
              <a:xfrm>
                <a:off x="1873" y="3522"/>
                <a:ext cx="87" cy="32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144" name="Line 284"/>
              <p:cNvSpPr>
                <a:spLocks noChangeShapeType="1"/>
              </p:cNvSpPr>
              <p:nvPr/>
            </p:nvSpPr>
            <p:spPr bwMode="auto">
              <a:xfrm>
                <a:off x="1912" y="3404"/>
                <a:ext cx="50" cy="31"/>
              </a:xfrm>
              <a:prstGeom prst="line">
                <a:avLst/>
              </a:prstGeom>
              <a:noFill/>
              <a:ln w="19050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  <p:sp>
            <p:nvSpPr>
              <p:cNvPr id="1145" name="Oval 952"/>
              <p:cNvSpPr>
                <a:spLocks noChangeArrowheads="1"/>
              </p:cNvSpPr>
              <p:nvPr/>
            </p:nvSpPr>
            <p:spPr bwMode="auto">
              <a:xfrm>
                <a:off x="1921" y="3233"/>
                <a:ext cx="63" cy="68"/>
              </a:xfrm>
              <a:prstGeom prst="ellipse">
                <a:avLst/>
              </a:prstGeom>
              <a:solidFill>
                <a:srgbClr val="808080"/>
              </a:solidFill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pic>
            <p:nvPicPr>
              <p:cNvPr id="1146" name="Picture 953" descr="cell_tower_radiation_gray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3" y="3023"/>
                <a:ext cx="622" cy="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08" name="Group 954"/>
            <p:cNvGrpSpPr>
              <a:grpSpLocks/>
            </p:cNvGrpSpPr>
            <p:nvPr/>
          </p:nvGrpSpPr>
          <p:grpSpPr bwMode="auto">
            <a:xfrm>
              <a:off x="3962" y="1516"/>
              <a:ext cx="286" cy="160"/>
              <a:chOff x="3843" y="1516"/>
              <a:chExt cx="286" cy="160"/>
            </a:xfrm>
          </p:grpSpPr>
          <p:sp>
            <p:nvSpPr>
              <p:cNvPr id="1121" name="Line 955"/>
              <p:cNvSpPr>
                <a:spLocks noChangeShapeType="1"/>
              </p:cNvSpPr>
              <p:nvPr/>
            </p:nvSpPr>
            <p:spPr bwMode="auto">
              <a:xfrm>
                <a:off x="3843" y="1516"/>
                <a:ext cx="96" cy="6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22" name="Oval 407"/>
              <p:cNvSpPr>
                <a:spLocks noChangeArrowheads="1"/>
              </p:cNvSpPr>
              <p:nvPr/>
            </p:nvSpPr>
            <p:spPr bwMode="auto">
              <a:xfrm>
                <a:off x="3884" y="1616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3" name="Rectangle 410"/>
              <p:cNvSpPr>
                <a:spLocks noChangeArrowheads="1"/>
              </p:cNvSpPr>
              <p:nvPr/>
            </p:nvSpPr>
            <p:spPr bwMode="auto">
              <a:xfrm>
                <a:off x="3884" y="1610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24" name="Oval 411"/>
              <p:cNvSpPr>
                <a:spLocks noChangeArrowheads="1"/>
              </p:cNvSpPr>
              <p:nvPr/>
            </p:nvSpPr>
            <p:spPr bwMode="auto">
              <a:xfrm>
                <a:off x="3883" y="1569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25" name="Group 959"/>
              <p:cNvGrpSpPr>
                <a:grpSpLocks/>
              </p:cNvGrpSpPr>
              <p:nvPr/>
            </p:nvGrpSpPr>
            <p:grpSpPr bwMode="auto">
              <a:xfrm>
                <a:off x="3932" y="1587"/>
                <a:ext cx="138" cy="33"/>
                <a:chOff x="2468" y="1332"/>
                <a:chExt cx="310" cy="60"/>
              </a:xfrm>
            </p:grpSpPr>
            <p:sp>
              <p:nvSpPr>
                <p:cNvPr id="1128" name="Freeform 9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9" name="Freeform 9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126" name="Line 962"/>
              <p:cNvSpPr>
                <a:spLocks noChangeShapeType="1"/>
              </p:cNvSpPr>
              <p:nvPr/>
            </p:nvSpPr>
            <p:spPr bwMode="auto">
              <a:xfrm>
                <a:off x="3884" y="1602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27" name="Line 963"/>
              <p:cNvSpPr>
                <a:spLocks noChangeShapeType="1"/>
              </p:cNvSpPr>
              <p:nvPr/>
            </p:nvSpPr>
            <p:spPr bwMode="auto">
              <a:xfrm>
                <a:off x="4127" y="1604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09" name="Group 964"/>
            <p:cNvGrpSpPr>
              <a:grpSpLocks/>
            </p:cNvGrpSpPr>
            <p:nvPr/>
          </p:nvGrpSpPr>
          <p:grpSpPr bwMode="auto">
            <a:xfrm>
              <a:off x="4537" y="1571"/>
              <a:ext cx="246" cy="110"/>
              <a:chOff x="4334" y="1470"/>
              <a:chExt cx="246" cy="107"/>
            </a:xfrm>
          </p:grpSpPr>
          <p:sp>
            <p:nvSpPr>
              <p:cNvPr id="111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1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16" name="Group 968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119" name="Freeform 969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20" name="Freeform 970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117" name="Line 971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18" name="Line 972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10" name="Group 973"/>
            <p:cNvGrpSpPr>
              <a:grpSpLocks/>
            </p:cNvGrpSpPr>
            <p:nvPr/>
          </p:nvGrpSpPr>
          <p:grpSpPr bwMode="auto">
            <a:xfrm>
              <a:off x="4544" y="1737"/>
              <a:ext cx="246" cy="110"/>
              <a:chOff x="4334" y="1470"/>
              <a:chExt cx="246" cy="107"/>
            </a:xfrm>
          </p:grpSpPr>
          <p:sp>
            <p:nvSpPr>
              <p:cNvPr id="110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0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08" name="Group 977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111" name="Freeform 978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12" name="Freeform 979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109" name="Line 980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10" name="Line 981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11" name="Group 982"/>
            <p:cNvGrpSpPr>
              <a:grpSpLocks/>
            </p:cNvGrpSpPr>
            <p:nvPr/>
          </p:nvGrpSpPr>
          <p:grpSpPr bwMode="auto">
            <a:xfrm>
              <a:off x="4890" y="1738"/>
              <a:ext cx="246" cy="110"/>
              <a:chOff x="4334" y="1470"/>
              <a:chExt cx="246" cy="107"/>
            </a:xfrm>
          </p:grpSpPr>
          <p:sp>
            <p:nvSpPr>
              <p:cNvPr id="109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00" name="Group 986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103" name="Freeform 987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104" name="Freeform 988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101" name="Line 989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02" name="Line 990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12" name="Group 991"/>
            <p:cNvGrpSpPr>
              <a:grpSpLocks/>
            </p:cNvGrpSpPr>
            <p:nvPr/>
          </p:nvGrpSpPr>
          <p:grpSpPr bwMode="auto">
            <a:xfrm>
              <a:off x="4844" y="1508"/>
              <a:ext cx="246" cy="110"/>
              <a:chOff x="4334" y="1470"/>
              <a:chExt cx="246" cy="107"/>
            </a:xfrm>
          </p:grpSpPr>
          <p:sp>
            <p:nvSpPr>
              <p:cNvPr id="108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92" name="Group 995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095" name="Freeform 996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96" name="Freeform 997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093" name="Line 998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94" name="Line 999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6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13" name="Group 1000"/>
            <p:cNvGrpSpPr>
              <a:grpSpLocks/>
            </p:cNvGrpSpPr>
            <p:nvPr/>
          </p:nvGrpSpPr>
          <p:grpSpPr bwMode="auto">
            <a:xfrm>
              <a:off x="4874" y="2296"/>
              <a:ext cx="310" cy="130"/>
              <a:chOff x="4334" y="1470"/>
              <a:chExt cx="246" cy="107"/>
            </a:xfrm>
          </p:grpSpPr>
          <p:sp>
            <p:nvSpPr>
              <p:cNvPr id="108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84" name="Group 100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087" name="Freeform 100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8" name="Freeform 100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085" name="Line 100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86" name="Line 100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14" name="Line 1009"/>
            <p:cNvSpPr>
              <a:spLocks noChangeShapeType="1"/>
            </p:cNvSpPr>
            <p:nvPr/>
          </p:nvSpPr>
          <p:spPr bwMode="auto">
            <a:xfrm>
              <a:off x="4049" y="2358"/>
              <a:ext cx="428" cy="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15" name="Group 1010"/>
            <p:cNvGrpSpPr>
              <a:grpSpLocks/>
            </p:cNvGrpSpPr>
            <p:nvPr/>
          </p:nvGrpSpPr>
          <p:grpSpPr bwMode="auto">
            <a:xfrm>
              <a:off x="4464" y="2288"/>
              <a:ext cx="310" cy="130"/>
              <a:chOff x="4334" y="1470"/>
              <a:chExt cx="246" cy="107"/>
            </a:xfrm>
          </p:grpSpPr>
          <p:sp>
            <p:nvSpPr>
              <p:cNvPr id="107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76" name="Group 1014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079" name="Freeform 1015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80" name="Freeform 1016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077" name="Line 1017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78" name="Line 1018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16" name="Group 1019"/>
            <p:cNvGrpSpPr>
              <a:grpSpLocks/>
            </p:cNvGrpSpPr>
            <p:nvPr/>
          </p:nvGrpSpPr>
          <p:grpSpPr bwMode="auto">
            <a:xfrm>
              <a:off x="4660" y="2464"/>
              <a:ext cx="310" cy="130"/>
              <a:chOff x="4334" y="1470"/>
              <a:chExt cx="246" cy="107"/>
            </a:xfrm>
          </p:grpSpPr>
          <p:sp>
            <p:nvSpPr>
              <p:cNvPr id="1065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6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7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68" name="Group 1023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071" name="Freeform 1024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72" name="Freeform 1025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069" name="Line 1026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70" name="Line 1027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17" name="Group 1028"/>
            <p:cNvGrpSpPr>
              <a:grpSpLocks/>
            </p:cNvGrpSpPr>
            <p:nvPr/>
          </p:nvGrpSpPr>
          <p:grpSpPr bwMode="auto">
            <a:xfrm>
              <a:off x="4782" y="3028"/>
              <a:ext cx="392" cy="154"/>
              <a:chOff x="4334" y="1470"/>
              <a:chExt cx="246" cy="107"/>
            </a:xfrm>
          </p:grpSpPr>
          <p:sp>
            <p:nvSpPr>
              <p:cNvPr id="1057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8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9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60" name="Group 1032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063" name="Freeform 1033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64" name="Freeform 1034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061" name="Line 1035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62" name="Line 1036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18" name="Group 1037"/>
            <p:cNvGrpSpPr>
              <a:grpSpLocks/>
            </p:cNvGrpSpPr>
            <p:nvPr/>
          </p:nvGrpSpPr>
          <p:grpSpPr bwMode="auto">
            <a:xfrm>
              <a:off x="4388" y="2840"/>
              <a:ext cx="392" cy="154"/>
              <a:chOff x="4334" y="1470"/>
              <a:chExt cx="246" cy="107"/>
            </a:xfrm>
          </p:grpSpPr>
          <p:sp>
            <p:nvSpPr>
              <p:cNvPr id="1049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0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1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52" name="Group 1041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055" name="Freeform 1042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56" name="Freeform 1043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053" name="Line 1044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54" name="Line 1045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19" name="Group 1046"/>
            <p:cNvGrpSpPr>
              <a:grpSpLocks/>
            </p:cNvGrpSpPr>
            <p:nvPr/>
          </p:nvGrpSpPr>
          <p:grpSpPr bwMode="auto">
            <a:xfrm>
              <a:off x="3932" y="3056"/>
              <a:ext cx="392" cy="154"/>
              <a:chOff x="4334" y="1470"/>
              <a:chExt cx="246" cy="107"/>
            </a:xfrm>
          </p:grpSpPr>
          <p:sp>
            <p:nvSpPr>
              <p:cNvPr id="1041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2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3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44" name="Group 1050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047" name="Freeform 1051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8" name="Freeform 1052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045" name="Line 1053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46" name="Line 1054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47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20" name="Group 1055"/>
            <p:cNvGrpSpPr>
              <a:grpSpLocks/>
            </p:cNvGrpSpPr>
            <p:nvPr/>
          </p:nvGrpSpPr>
          <p:grpSpPr bwMode="auto">
            <a:xfrm>
              <a:off x="3812" y="2296"/>
              <a:ext cx="246" cy="108"/>
              <a:chOff x="4334" y="1470"/>
              <a:chExt cx="246" cy="107"/>
            </a:xfrm>
          </p:grpSpPr>
          <p:sp>
            <p:nvSpPr>
              <p:cNvPr id="1033" name="Oval 407"/>
              <p:cNvSpPr>
                <a:spLocks noChangeArrowheads="1"/>
              </p:cNvSpPr>
              <p:nvPr/>
            </p:nvSpPr>
            <p:spPr bwMode="auto">
              <a:xfrm>
                <a:off x="4335" y="1517"/>
                <a:ext cx="244" cy="6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4" name="Rectangle 410"/>
              <p:cNvSpPr>
                <a:spLocks noChangeArrowheads="1"/>
              </p:cNvSpPr>
              <p:nvPr/>
            </p:nvSpPr>
            <p:spPr bwMode="auto">
              <a:xfrm>
                <a:off x="4335" y="1511"/>
                <a:ext cx="245" cy="37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35" name="Oval 411"/>
              <p:cNvSpPr>
                <a:spLocks noChangeArrowheads="1"/>
              </p:cNvSpPr>
              <p:nvPr/>
            </p:nvSpPr>
            <p:spPr bwMode="auto">
              <a:xfrm>
                <a:off x="4334" y="1470"/>
                <a:ext cx="244" cy="70"/>
              </a:xfrm>
              <a:prstGeom prst="ellipse">
                <a:avLst/>
              </a:pr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l"/>
                <a:endParaRPr lang="pt-BR" altLang="pt-BR" sz="2400">
                  <a:latin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036" name="Group 1059"/>
              <p:cNvGrpSpPr>
                <a:grpSpLocks/>
              </p:cNvGrpSpPr>
              <p:nvPr/>
            </p:nvGrpSpPr>
            <p:grpSpPr bwMode="auto">
              <a:xfrm>
                <a:off x="4383" y="1488"/>
                <a:ext cx="138" cy="33"/>
                <a:chOff x="2468" y="1332"/>
                <a:chExt cx="310" cy="60"/>
              </a:xfrm>
            </p:grpSpPr>
            <p:sp>
              <p:nvSpPr>
                <p:cNvPr id="1039" name="Freeform 1060"/>
                <p:cNvSpPr>
                  <a:spLocks/>
                </p:cNvSpPr>
                <p:nvPr/>
              </p:nvSpPr>
              <p:spPr bwMode="auto">
                <a:xfrm>
                  <a:off x="2468" y="1332"/>
                  <a:ext cx="310" cy="60"/>
                </a:xfrm>
                <a:custGeom>
                  <a:avLst/>
                  <a:gdLst>
                    <a:gd name="T0" fmla="*/ 0 w 310"/>
                    <a:gd name="T1" fmla="*/ 60 h 60"/>
                    <a:gd name="T2" fmla="*/ 96 w 310"/>
                    <a:gd name="T3" fmla="*/ 60 h 60"/>
                    <a:gd name="T4" fmla="*/ 192 w 310"/>
                    <a:gd name="T5" fmla="*/ 0 h 60"/>
                    <a:gd name="T6" fmla="*/ 310 w 310"/>
                    <a:gd name="T7" fmla="*/ 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310" h="60">
                      <a:moveTo>
                        <a:pt x="0" y="60"/>
                      </a:moveTo>
                      <a:lnTo>
                        <a:pt x="96" y="60"/>
                      </a:lnTo>
                      <a:lnTo>
                        <a:pt x="192" y="0"/>
                      </a:lnTo>
                      <a:lnTo>
                        <a:pt x="310" y="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40" name="Freeform 1061"/>
                <p:cNvSpPr>
                  <a:spLocks/>
                </p:cNvSpPr>
                <p:nvPr/>
              </p:nvSpPr>
              <p:spPr bwMode="auto">
                <a:xfrm>
                  <a:off x="2482" y="1332"/>
                  <a:ext cx="282" cy="60"/>
                </a:xfrm>
                <a:custGeom>
                  <a:avLst/>
                  <a:gdLst>
                    <a:gd name="T0" fmla="*/ 0 w 282"/>
                    <a:gd name="T1" fmla="*/ 0 h 60"/>
                    <a:gd name="T2" fmla="*/ 96 w 282"/>
                    <a:gd name="T3" fmla="*/ 0 h 60"/>
                    <a:gd name="T4" fmla="*/ 192 w 282"/>
                    <a:gd name="T5" fmla="*/ 60 h 60"/>
                    <a:gd name="T6" fmla="*/ 282 w 282"/>
                    <a:gd name="T7" fmla="*/ 60 h 60"/>
                    <a:gd name="T8" fmla="*/ 0 60000 65536"/>
                    <a:gd name="T9" fmla="*/ 0 60000 65536"/>
                    <a:gd name="T10" fmla="*/ 0 60000 65536"/>
                    <a:gd name="T11" fmla="*/ 0 60000 65536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0" t="0" r="r" b="b"/>
                  <a:pathLst>
                    <a:path w="282" h="60">
                      <a:moveTo>
                        <a:pt x="0" y="0"/>
                      </a:moveTo>
                      <a:lnTo>
                        <a:pt x="96" y="0"/>
                      </a:lnTo>
                      <a:lnTo>
                        <a:pt x="192" y="60"/>
                      </a:lnTo>
                      <a:lnTo>
                        <a:pt x="282" y="60"/>
                      </a:lnTo>
                    </a:path>
                  </a:pathLst>
                </a:custGeom>
                <a:gradFill rotWithShape="1">
                  <a:gsLst>
                    <a:gs pos="0">
                      <a:schemeClr val="folHlink"/>
                    </a:gs>
                    <a:gs pos="100000">
                      <a:srgbClr val="EAEAEA"/>
                    </a:gs>
                  </a:gsLst>
                  <a:lin ang="0" scaled="1"/>
                </a:gradFill>
                <a:ln w="12700" cmpd="sng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1037" name="Line 1062"/>
              <p:cNvSpPr>
                <a:spLocks noChangeShapeType="1"/>
              </p:cNvSpPr>
              <p:nvPr/>
            </p:nvSpPr>
            <p:spPr bwMode="auto">
              <a:xfrm>
                <a:off x="4335" y="1503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038" name="Line 1063"/>
              <p:cNvSpPr>
                <a:spLocks noChangeShapeType="1"/>
              </p:cNvSpPr>
              <p:nvPr/>
            </p:nvSpPr>
            <p:spPr bwMode="auto">
              <a:xfrm>
                <a:off x="4578" y="1505"/>
                <a:ext cx="0" cy="54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21" name="Group 1064"/>
            <p:cNvGrpSpPr>
              <a:grpSpLocks/>
            </p:cNvGrpSpPr>
            <p:nvPr/>
          </p:nvGrpSpPr>
          <p:grpSpPr bwMode="auto">
            <a:xfrm>
              <a:off x="4511" y="3153"/>
              <a:ext cx="281" cy="266"/>
              <a:chOff x="5072" y="3611"/>
              <a:chExt cx="459" cy="380"/>
            </a:xfrm>
          </p:grpSpPr>
          <p:grpSp>
            <p:nvGrpSpPr>
              <p:cNvPr id="1019" name="Group 1065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021" name="Freeform 1066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22" name="Freeform 1067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23" name="Freeform 1068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24" name="Freeform 1069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25" name="Freeform 1070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26" name="Freeform 1071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27" name="Freeform 1072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28" name="Freeform 1073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29" name="Freeform 1074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30" name="Freeform 1075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31" name="Freeform 1076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32" name="Freeform 1077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pic>
            <p:nvPicPr>
              <p:cNvPr id="1020" name="Picture 1078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22" name="Group 1079"/>
            <p:cNvGrpSpPr>
              <a:grpSpLocks/>
            </p:cNvGrpSpPr>
            <p:nvPr/>
          </p:nvGrpSpPr>
          <p:grpSpPr bwMode="auto">
            <a:xfrm>
              <a:off x="3552" y="2211"/>
              <a:ext cx="251" cy="226"/>
              <a:chOff x="5072" y="3611"/>
              <a:chExt cx="459" cy="380"/>
            </a:xfrm>
          </p:grpSpPr>
          <p:grpSp>
            <p:nvGrpSpPr>
              <p:cNvPr id="1005" name="Group 1080"/>
              <p:cNvGrpSpPr>
                <a:grpSpLocks/>
              </p:cNvGrpSpPr>
              <p:nvPr/>
            </p:nvGrpSpPr>
            <p:grpSpPr bwMode="auto">
              <a:xfrm>
                <a:off x="5144" y="3611"/>
                <a:ext cx="387" cy="99"/>
                <a:chOff x="5030" y="2639"/>
                <a:chExt cx="387" cy="99"/>
              </a:xfrm>
            </p:grpSpPr>
            <p:sp>
              <p:nvSpPr>
                <p:cNvPr id="1007" name="Freeform 1081"/>
                <p:cNvSpPr>
                  <a:spLocks/>
                </p:cNvSpPr>
                <p:nvPr/>
              </p:nvSpPr>
              <p:spPr bwMode="auto">
                <a:xfrm>
                  <a:off x="5134" y="2657"/>
                  <a:ext cx="69" cy="55"/>
                </a:xfrm>
                <a:custGeom>
                  <a:avLst/>
                  <a:gdLst>
                    <a:gd name="T0" fmla="*/ 0 w 199"/>
                    <a:gd name="T1" fmla="*/ 0 h 232"/>
                    <a:gd name="T2" fmla="*/ 0 w 199"/>
                    <a:gd name="T3" fmla="*/ 0 h 232"/>
                    <a:gd name="T4" fmla="*/ 0 w 199"/>
                    <a:gd name="T5" fmla="*/ 0 h 232"/>
                    <a:gd name="T6" fmla="*/ 0 w 199"/>
                    <a:gd name="T7" fmla="*/ 0 h 232"/>
                    <a:gd name="T8" fmla="*/ 0 w 199"/>
                    <a:gd name="T9" fmla="*/ 0 h 232"/>
                    <a:gd name="T10" fmla="*/ 0 w 199"/>
                    <a:gd name="T11" fmla="*/ 0 h 232"/>
                    <a:gd name="T12" fmla="*/ 0 w 199"/>
                    <a:gd name="T13" fmla="*/ 0 h 232"/>
                    <a:gd name="T14" fmla="*/ 0 w 199"/>
                    <a:gd name="T15" fmla="*/ 0 h 232"/>
                    <a:gd name="T16" fmla="*/ 0 w 199"/>
                    <a:gd name="T17" fmla="*/ 0 h 232"/>
                    <a:gd name="T18" fmla="*/ 0 w 199"/>
                    <a:gd name="T19" fmla="*/ 0 h 232"/>
                    <a:gd name="T20" fmla="*/ 0 w 199"/>
                    <a:gd name="T21" fmla="*/ 0 h 232"/>
                    <a:gd name="T22" fmla="*/ 0 w 199"/>
                    <a:gd name="T23" fmla="*/ 0 h 232"/>
                    <a:gd name="T24" fmla="*/ 0 w 199"/>
                    <a:gd name="T25" fmla="*/ 0 h 232"/>
                    <a:gd name="T26" fmla="*/ 0 w 199"/>
                    <a:gd name="T27" fmla="*/ 0 h 232"/>
                    <a:gd name="T28" fmla="*/ 0 w 199"/>
                    <a:gd name="T29" fmla="*/ 0 h 232"/>
                    <a:gd name="T30" fmla="*/ 0 w 199"/>
                    <a:gd name="T31" fmla="*/ 0 h 232"/>
                    <a:gd name="T32" fmla="*/ 0 w 199"/>
                    <a:gd name="T33" fmla="*/ 0 h 232"/>
                    <a:gd name="T34" fmla="*/ 0 w 199"/>
                    <a:gd name="T35" fmla="*/ 0 h 232"/>
                    <a:gd name="T36" fmla="*/ 0 w 199"/>
                    <a:gd name="T37" fmla="*/ 0 h 232"/>
                    <a:gd name="T38" fmla="*/ 0 w 199"/>
                    <a:gd name="T39" fmla="*/ 0 h 232"/>
                    <a:gd name="T40" fmla="*/ 0 w 199"/>
                    <a:gd name="T41" fmla="*/ 0 h 232"/>
                    <a:gd name="T42" fmla="*/ 0 w 199"/>
                    <a:gd name="T43" fmla="*/ 0 h 232"/>
                    <a:gd name="T44" fmla="*/ 0 w 199"/>
                    <a:gd name="T45" fmla="*/ 0 h 232"/>
                    <a:gd name="T46" fmla="*/ 0 w 199"/>
                    <a:gd name="T47" fmla="*/ 0 h 232"/>
                    <a:gd name="T48" fmla="*/ 0 w 199"/>
                    <a:gd name="T49" fmla="*/ 0 h 232"/>
                    <a:gd name="T50" fmla="*/ 0 w 199"/>
                    <a:gd name="T51" fmla="*/ 0 h 232"/>
                    <a:gd name="T52" fmla="*/ 0 w 199"/>
                    <a:gd name="T53" fmla="*/ 0 h 232"/>
                    <a:gd name="T54" fmla="*/ 0 w 199"/>
                    <a:gd name="T55" fmla="*/ 0 h 232"/>
                    <a:gd name="T56" fmla="*/ 0 w 199"/>
                    <a:gd name="T57" fmla="*/ 0 h 232"/>
                    <a:gd name="T58" fmla="*/ 0 w 199"/>
                    <a:gd name="T59" fmla="*/ 0 h 232"/>
                    <a:gd name="T60" fmla="*/ 0 w 199"/>
                    <a:gd name="T61" fmla="*/ 0 h 232"/>
                    <a:gd name="T62" fmla="*/ 0 w 199"/>
                    <a:gd name="T63" fmla="*/ 0 h 232"/>
                    <a:gd name="T64" fmla="*/ 0 w 199"/>
                    <a:gd name="T65" fmla="*/ 0 h 232"/>
                    <a:gd name="T66" fmla="*/ 0 w 199"/>
                    <a:gd name="T67" fmla="*/ 0 h 232"/>
                    <a:gd name="T68" fmla="*/ 0 w 199"/>
                    <a:gd name="T69" fmla="*/ 0 h 232"/>
                    <a:gd name="T70" fmla="*/ 0 w 199"/>
                    <a:gd name="T71" fmla="*/ 0 h 232"/>
                    <a:gd name="T72" fmla="*/ 0 w 199"/>
                    <a:gd name="T73" fmla="*/ 0 h 232"/>
                    <a:gd name="T74" fmla="*/ 0 w 199"/>
                    <a:gd name="T75" fmla="*/ 0 h 232"/>
                    <a:gd name="T76" fmla="*/ 0 w 199"/>
                    <a:gd name="T77" fmla="*/ 0 h 232"/>
                    <a:gd name="T78" fmla="*/ 0 w 199"/>
                    <a:gd name="T79" fmla="*/ 0 h 232"/>
                    <a:gd name="T80" fmla="*/ 0 w 199"/>
                    <a:gd name="T81" fmla="*/ 0 h 232"/>
                    <a:gd name="T82" fmla="*/ 0 w 199"/>
                    <a:gd name="T83" fmla="*/ 0 h 232"/>
                    <a:gd name="T84" fmla="*/ 0 w 199"/>
                    <a:gd name="T85" fmla="*/ 0 h 232"/>
                    <a:gd name="T86" fmla="*/ 0 w 199"/>
                    <a:gd name="T87" fmla="*/ 0 h 232"/>
                    <a:gd name="T88" fmla="*/ 0 w 199"/>
                    <a:gd name="T89" fmla="*/ 0 h 232"/>
                    <a:gd name="T90" fmla="*/ 0 w 199"/>
                    <a:gd name="T91" fmla="*/ 0 h 232"/>
                    <a:gd name="T92" fmla="*/ 0 w 199"/>
                    <a:gd name="T93" fmla="*/ 0 h 232"/>
                    <a:gd name="T94" fmla="*/ 0 w 199"/>
                    <a:gd name="T95" fmla="*/ 0 h 232"/>
                    <a:gd name="T96" fmla="*/ 0 w 199"/>
                    <a:gd name="T97" fmla="*/ 0 h 23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0" t="0" r="r" b="b"/>
                  <a:pathLst>
                    <a:path w="199" h="232">
                      <a:moveTo>
                        <a:pt x="70" y="29"/>
                      </a:moveTo>
                      <a:lnTo>
                        <a:pt x="55" y="39"/>
                      </a:lnTo>
                      <a:lnTo>
                        <a:pt x="42" y="50"/>
                      </a:lnTo>
                      <a:lnTo>
                        <a:pt x="30" y="63"/>
                      </a:lnTo>
                      <a:lnTo>
                        <a:pt x="20" y="77"/>
                      </a:lnTo>
                      <a:lnTo>
                        <a:pt x="12" y="91"/>
                      </a:lnTo>
                      <a:lnTo>
                        <a:pt x="6" y="108"/>
                      </a:lnTo>
                      <a:lnTo>
                        <a:pt x="2" y="125"/>
                      </a:lnTo>
                      <a:lnTo>
                        <a:pt x="0" y="142"/>
                      </a:lnTo>
                      <a:lnTo>
                        <a:pt x="2" y="166"/>
                      </a:lnTo>
                      <a:lnTo>
                        <a:pt x="12" y="186"/>
                      </a:lnTo>
                      <a:lnTo>
                        <a:pt x="26" y="203"/>
                      </a:lnTo>
                      <a:lnTo>
                        <a:pt x="45" y="216"/>
                      </a:lnTo>
                      <a:lnTo>
                        <a:pt x="66" y="226"/>
                      </a:lnTo>
                      <a:lnTo>
                        <a:pt x="88" y="230"/>
                      </a:lnTo>
                      <a:lnTo>
                        <a:pt x="111" y="232"/>
                      </a:lnTo>
                      <a:lnTo>
                        <a:pt x="134" y="228"/>
                      </a:lnTo>
                      <a:lnTo>
                        <a:pt x="138" y="228"/>
                      </a:lnTo>
                      <a:lnTo>
                        <a:pt x="143" y="226"/>
                      </a:lnTo>
                      <a:lnTo>
                        <a:pt x="147" y="222"/>
                      </a:lnTo>
                      <a:lnTo>
                        <a:pt x="148" y="218"/>
                      </a:lnTo>
                      <a:lnTo>
                        <a:pt x="145" y="212"/>
                      </a:lnTo>
                      <a:lnTo>
                        <a:pt x="141" y="207"/>
                      </a:lnTo>
                      <a:lnTo>
                        <a:pt x="135" y="203"/>
                      </a:lnTo>
                      <a:lnTo>
                        <a:pt x="129" y="201"/>
                      </a:lnTo>
                      <a:lnTo>
                        <a:pt x="117" y="197"/>
                      </a:lnTo>
                      <a:lnTo>
                        <a:pt x="105" y="195"/>
                      </a:lnTo>
                      <a:lnTo>
                        <a:pt x="94" y="193"/>
                      </a:lnTo>
                      <a:lnTo>
                        <a:pt x="83" y="190"/>
                      </a:lnTo>
                      <a:lnTo>
                        <a:pt x="73" y="187"/>
                      </a:lnTo>
                      <a:lnTo>
                        <a:pt x="62" y="182"/>
                      </a:lnTo>
                      <a:lnTo>
                        <a:pt x="53" y="176"/>
                      </a:lnTo>
                      <a:lnTo>
                        <a:pt x="43" y="167"/>
                      </a:lnTo>
                      <a:lnTo>
                        <a:pt x="40" y="128"/>
                      </a:lnTo>
                      <a:lnTo>
                        <a:pt x="49" y="96"/>
                      </a:lnTo>
                      <a:lnTo>
                        <a:pt x="68" y="71"/>
                      </a:lnTo>
                      <a:lnTo>
                        <a:pt x="94" y="50"/>
                      </a:lnTo>
                      <a:lnTo>
                        <a:pt x="122" y="34"/>
                      </a:lnTo>
                      <a:lnTo>
                        <a:pt x="151" y="21"/>
                      </a:lnTo>
                      <a:lnTo>
                        <a:pt x="178" y="12"/>
                      </a:lnTo>
                      <a:lnTo>
                        <a:pt x="199" y="4"/>
                      </a:lnTo>
                      <a:lnTo>
                        <a:pt x="186" y="1"/>
                      </a:lnTo>
                      <a:lnTo>
                        <a:pt x="172" y="0"/>
                      </a:lnTo>
                      <a:lnTo>
                        <a:pt x="156" y="2"/>
                      </a:lnTo>
                      <a:lnTo>
                        <a:pt x="138" y="4"/>
                      </a:lnTo>
                      <a:lnTo>
                        <a:pt x="121" y="10"/>
                      </a:lnTo>
                      <a:lnTo>
                        <a:pt x="103" y="16"/>
                      </a:lnTo>
                      <a:lnTo>
                        <a:pt x="86" y="23"/>
                      </a:lnTo>
                      <a:lnTo>
                        <a:pt x="70" y="2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08" name="Freeform 1082"/>
                <p:cNvSpPr>
                  <a:spLocks/>
                </p:cNvSpPr>
                <p:nvPr/>
              </p:nvSpPr>
              <p:spPr bwMode="auto">
                <a:xfrm>
                  <a:off x="5252" y="2656"/>
                  <a:ext cx="47" cy="42"/>
                </a:xfrm>
                <a:custGeom>
                  <a:avLst/>
                  <a:gdLst>
                    <a:gd name="T0" fmla="*/ 0 w 128"/>
                    <a:gd name="T1" fmla="*/ 0 h 180"/>
                    <a:gd name="T2" fmla="*/ 0 w 128"/>
                    <a:gd name="T3" fmla="*/ 0 h 180"/>
                    <a:gd name="T4" fmla="*/ 0 w 128"/>
                    <a:gd name="T5" fmla="*/ 0 h 180"/>
                    <a:gd name="T6" fmla="*/ 0 w 128"/>
                    <a:gd name="T7" fmla="*/ 0 h 180"/>
                    <a:gd name="T8" fmla="*/ 0 w 128"/>
                    <a:gd name="T9" fmla="*/ 0 h 180"/>
                    <a:gd name="T10" fmla="*/ 0 w 128"/>
                    <a:gd name="T11" fmla="*/ 0 h 180"/>
                    <a:gd name="T12" fmla="*/ 0 w 128"/>
                    <a:gd name="T13" fmla="*/ 0 h 180"/>
                    <a:gd name="T14" fmla="*/ 0 w 128"/>
                    <a:gd name="T15" fmla="*/ 0 h 180"/>
                    <a:gd name="T16" fmla="*/ 0 w 128"/>
                    <a:gd name="T17" fmla="*/ 0 h 180"/>
                    <a:gd name="T18" fmla="*/ 0 w 128"/>
                    <a:gd name="T19" fmla="*/ 0 h 180"/>
                    <a:gd name="T20" fmla="*/ 0 w 128"/>
                    <a:gd name="T21" fmla="*/ 0 h 180"/>
                    <a:gd name="T22" fmla="*/ 0 w 128"/>
                    <a:gd name="T23" fmla="*/ 0 h 180"/>
                    <a:gd name="T24" fmla="*/ 0 w 128"/>
                    <a:gd name="T25" fmla="*/ 0 h 180"/>
                    <a:gd name="T26" fmla="*/ 0 w 128"/>
                    <a:gd name="T27" fmla="*/ 0 h 180"/>
                    <a:gd name="T28" fmla="*/ 0 w 128"/>
                    <a:gd name="T29" fmla="*/ 0 h 180"/>
                    <a:gd name="T30" fmla="*/ 0 w 128"/>
                    <a:gd name="T31" fmla="*/ 0 h 180"/>
                    <a:gd name="T32" fmla="*/ 0 w 128"/>
                    <a:gd name="T33" fmla="*/ 0 h 180"/>
                    <a:gd name="T34" fmla="*/ 0 w 128"/>
                    <a:gd name="T35" fmla="*/ 0 h 180"/>
                    <a:gd name="T36" fmla="*/ 0 w 128"/>
                    <a:gd name="T37" fmla="*/ 0 h 180"/>
                    <a:gd name="T38" fmla="*/ 0 w 128"/>
                    <a:gd name="T39" fmla="*/ 0 h 180"/>
                    <a:gd name="T40" fmla="*/ 0 w 128"/>
                    <a:gd name="T41" fmla="*/ 0 h 180"/>
                    <a:gd name="T42" fmla="*/ 0 w 128"/>
                    <a:gd name="T43" fmla="*/ 0 h 180"/>
                    <a:gd name="T44" fmla="*/ 0 w 128"/>
                    <a:gd name="T45" fmla="*/ 0 h 180"/>
                    <a:gd name="T46" fmla="*/ 0 w 128"/>
                    <a:gd name="T47" fmla="*/ 0 h 180"/>
                    <a:gd name="T48" fmla="*/ 0 w 128"/>
                    <a:gd name="T49" fmla="*/ 0 h 180"/>
                    <a:gd name="T50" fmla="*/ 0 w 128"/>
                    <a:gd name="T51" fmla="*/ 0 h 180"/>
                    <a:gd name="T52" fmla="*/ 0 w 128"/>
                    <a:gd name="T53" fmla="*/ 0 h 180"/>
                    <a:gd name="T54" fmla="*/ 0 w 128"/>
                    <a:gd name="T55" fmla="*/ 0 h 180"/>
                    <a:gd name="T56" fmla="*/ 0 w 128"/>
                    <a:gd name="T57" fmla="*/ 0 h 180"/>
                    <a:gd name="T58" fmla="*/ 0 w 128"/>
                    <a:gd name="T59" fmla="*/ 0 h 180"/>
                    <a:gd name="T60" fmla="*/ 0 w 128"/>
                    <a:gd name="T61" fmla="*/ 0 h 180"/>
                    <a:gd name="T62" fmla="*/ 0 w 128"/>
                    <a:gd name="T63" fmla="*/ 0 h 180"/>
                    <a:gd name="T64" fmla="*/ 0 w 128"/>
                    <a:gd name="T65" fmla="*/ 0 h 180"/>
                    <a:gd name="T66" fmla="*/ 0 w 128"/>
                    <a:gd name="T67" fmla="*/ 0 h 180"/>
                    <a:gd name="T68" fmla="*/ 0 w 128"/>
                    <a:gd name="T69" fmla="*/ 0 h 180"/>
                    <a:gd name="T70" fmla="*/ 0 w 128"/>
                    <a:gd name="T71" fmla="*/ 0 h 180"/>
                    <a:gd name="T72" fmla="*/ 0 w 128"/>
                    <a:gd name="T73" fmla="*/ 0 h 180"/>
                    <a:gd name="T74" fmla="*/ 0 w 128"/>
                    <a:gd name="T75" fmla="*/ 0 h 180"/>
                    <a:gd name="T76" fmla="*/ 0 w 128"/>
                    <a:gd name="T77" fmla="*/ 0 h 180"/>
                    <a:gd name="T78" fmla="*/ 0 w 128"/>
                    <a:gd name="T79" fmla="*/ 0 h 180"/>
                    <a:gd name="T80" fmla="*/ 0 w 128"/>
                    <a:gd name="T81" fmla="*/ 0 h 180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0">
                      <a:moveTo>
                        <a:pt x="108" y="59"/>
                      </a:moveTo>
                      <a:lnTo>
                        <a:pt x="113" y="77"/>
                      </a:lnTo>
                      <a:lnTo>
                        <a:pt x="111" y="94"/>
                      </a:lnTo>
                      <a:lnTo>
                        <a:pt x="103" y="108"/>
                      </a:lnTo>
                      <a:lnTo>
                        <a:pt x="91" y="121"/>
                      </a:lnTo>
                      <a:lnTo>
                        <a:pt x="77" y="132"/>
                      </a:lnTo>
                      <a:lnTo>
                        <a:pt x="61" y="144"/>
                      </a:lnTo>
                      <a:lnTo>
                        <a:pt x="45" y="154"/>
                      </a:lnTo>
                      <a:lnTo>
                        <a:pt x="30" y="164"/>
                      </a:lnTo>
                      <a:lnTo>
                        <a:pt x="28" y="168"/>
                      </a:lnTo>
                      <a:lnTo>
                        <a:pt x="27" y="170"/>
                      </a:lnTo>
                      <a:lnTo>
                        <a:pt x="27" y="174"/>
                      </a:lnTo>
                      <a:lnTo>
                        <a:pt x="28" y="177"/>
                      </a:lnTo>
                      <a:lnTo>
                        <a:pt x="32" y="179"/>
                      </a:lnTo>
                      <a:lnTo>
                        <a:pt x="35" y="180"/>
                      </a:lnTo>
                      <a:lnTo>
                        <a:pt x="37" y="180"/>
                      </a:lnTo>
                      <a:lnTo>
                        <a:pt x="41" y="179"/>
                      </a:lnTo>
                      <a:lnTo>
                        <a:pt x="60" y="169"/>
                      </a:lnTo>
                      <a:lnTo>
                        <a:pt x="77" y="158"/>
                      </a:lnTo>
                      <a:lnTo>
                        <a:pt x="94" y="145"/>
                      </a:lnTo>
                      <a:lnTo>
                        <a:pt x="109" y="130"/>
                      </a:lnTo>
                      <a:lnTo>
                        <a:pt x="120" y="114"/>
                      </a:lnTo>
                      <a:lnTo>
                        <a:pt x="127" y="95"/>
                      </a:lnTo>
                      <a:lnTo>
                        <a:pt x="128" y="76"/>
                      </a:lnTo>
                      <a:lnTo>
                        <a:pt x="123" y="55"/>
                      </a:lnTo>
                      <a:lnTo>
                        <a:pt x="113" y="39"/>
                      </a:lnTo>
                      <a:lnTo>
                        <a:pt x="97" y="25"/>
                      </a:lnTo>
                      <a:lnTo>
                        <a:pt x="79" y="15"/>
                      </a:lnTo>
                      <a:lnTo>
                        <a:pt x="57" y="7"/>
                      </a:lnTo>
                      <a:lnTo>
                        <a:pt x="36" y="2"/>
                      </a:lnTo>
                      <a:lnTo>
                        <a:pt x="19" y="0"/>
                      </a:lnTo>
                      <a:lnTo>
                        <a:pt x="6" y="0"/>
                      </a:lnTo>
                      <a:lnTo>
                        <a:pt x="0" y="4"/>
                      </a:lnTo>
                      <a:lnTo>
                        <a:pt x="14" y="9"/>
                      </a:lnTo>
                      <a:lnTo>
                        <a:pt x="29" y="14"/>
                      </a:lnTo>
                      <a:lnTo>
                        <a:pt x="46" y="19"/>
                      </a:lnTo>
                      <a:lnTo>
                        <a:pt x="61" y="23"/>
                      </a:lnTo>
                      <a:lnTo>
                        <a:pt x="76" y="29"/>
                      </a:lnTo>
                      <a:lnTo>
                        <a:pt x="89" y="37"/>
                      </a:lnTo>
                      <a:lnTo>
                        <a:pt x="100" y="46"/>
                      </a:lnTo>
                      <a:lnTo>
                        <a:pt x="108" y="5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09" name="Freeform 1083"/>
                <p:cNvSpPr>
                  <a:spLocks/>
                </p:cNvSpPr>
                <p:nvPr/>
              </p:nvSpPr>
              <p:spPr bwMode="auto">
                <a:xfrm>
                  <a:off x="5089" y="2646"/>
                  <a:ext cx="114" cy="88"/>
                </a:xfrm>
                <a:custGeom>
                  <a:avLst/>
                  <a:gdLst>
                    <a:gd name="T0" fmla="*/ 0 w 322"/>
                    <a:gd name="T1" fmla="*/ 0 h 378"/>
                    <a:gd name="T2" fmla="*/ 0 w 322"/>
                    <a:gd name="T3" fmla="*/ 0 h 378"/>
                    <a:gd name="T4" fmla="*/ 0 w 322"/>
                    <a:gd name="T5" fmla="*/ 0 h 378"/>
                    <a:gd name="T6" fmla="*/ 0 w 322"/>
                    <a:gd name="T7" fmla="*/ 0 h 378"/>
                    <a:gd name="T8" fmla="*/ 0 w 322"/>
                    <a:gd name="T9" fmla="*/ 0 h 378"/>
                    <a:gd name="T10" fmla="*/ 0 w 322"/>
                    <a:gd name="T11" fmla="*/ 0 h 378"/>
                    <a:gd name="T12" fmla="*/ 0 w 322"/>
                    <a:gd name="T13" fmla="*/ 0 h 378"/>
                    <a:gd name="T14" fmla="*/ 0 w 322"/>
                    <a:gd name="T15" fmla="*/ 0 h 378"/>
                    <a:gd name="T16" fmla="*/ 0 w 322"/>
                    <a:gd name="T17" fmla="*/ 0 h 378"/>
                    <a:gd name="T18" fmla="*/ 0 w 322"/>
                    <a:gd name="T19" fmla="*/ 0 h 378"/>
                    <a:gd name="T20" fmla="*/ 0 w 322"/>
                    <a:gd name="T21" fmla="*/ 0 h 378"/>
                    <a:gd name="T22" fmla="*/ 0 w 322"/>
                    <a:gd name="T23" fmla="*/ 0 h 378"/>
                    <a:gd name="T24" fmla="*/ 0 w 322"/>
                    <a:gd name="T25" fmla="*/ 0 h 378"/>
                    <a:gd name="T26" fmla="*/ 0 w 322"/>
                    <a:gd name="T27" fmla="*/ 0 h 378"/>
                    <a:gd name="T28" fmla="*/ 0 w 322"/>
                    <a:gd name="T29" fmla="*/ 0 h 378"/>
                    <a:gd name="T30" fmla="*/ 0 w 322"/>
                    <a:gd name="T31" fmla="*/ 0 h 378"/>
                    <a:gd name="T32" fmla="*/ 0 w 322"/>
                    <a:gd name="T33" fmla="*/ 0 h 378"/>
                    <a:gd name="T34" fmla="*/ 0 w 322"/>
                    <a:gd name="T35" fmla="*/ 0 h 378"/>
                    <a:gd name="T36" fmla="*/ 0 w 322"/>
                    <a:gd name="T37" fmla="*/ 0 h 378"/>
                    <a:gd name="T38" fmla="*/ 0 w 322"/>
                    <a:gd name="T39" fmla="*/ 0 h 378"/>
                    <a:gd name="T40" fmla="*/ 0 w 322"/>
                    <a:gd name="T41" fmla="*/ 0 h 378"/>
                    <a:gd name="T42" fmla="*/ 0 w 322"/>
                    <a:gd name="T43" fmla="*/ 0 h 378"/>
                    <a:gd name="T44" fmla="*/ 0 w 322"/>
                    <a:gd name="T45" fmla="*/ 0 h 378"/>
                    <a:gd name="T46" fmla="*/ 0 w 322"/>
                    <a:gd name="T47" fmla="*/ 0 h 378"/>
                    <a:gd name="T48" fmla="*/ 0 w 322"/>
                    <a:gd name="T49" fmla="*/ 0 h 378"/>
                    <a:gd name="T50" fmla="*/ 0 w 322"/>
                    <a:gd name="T51" fmla="*/ 0 h 378"/>
                    <a:gd name="T52" fmla="*/ 0 w 322"/>
                    <a:gd name="T53" fmla="*/ 0 h 378"/>
                    <a:gd name="T54" fmla="*/ 0 w 322"/>
                    <a:gd name="T55" fmla="*/ 0 h 378"/>
                    <a:gd name="T56" fmla="*/ 0 w 322"/>
                    <a:gd name="T57" fmla="*/ 0 h 378"/>
                    <a:gd name="T58" fmla="*/ 0 w 322"/>
                    <a:gd name="T59" fmla="*/ 0 h 378"/>
                    <a:gd name="T60" fmla="*/ 0 w 322"/>
                    <a:gd name="T61" fmla="*/ 0 h 378"/>
                    <a:gd name="T62" fmla="*/ 0 w 322"/>
                    <a:gd name="T63" fmla="*/ 0 h 378"/>
                    <a:gd name="T64" fmla="*/ 0 w 322"/>
                    <a:gd name="T65" fmla="*/ 0 h 378"/>
                    <a:gd name="T66" fmla="*/ 0 w 322"/>
                    <a:gd name="T67" fmla="*/ 0 h 378"/>
                    <a:gd name="T68" fmla="*/ 0 w 322"/>
                    <a:gd name="T69" fmla="*/ 0 h 378"/>
                    <a:gd name="T70" fmla="*/ 0 w 322"/>
                    <a:gd name="T71" fmla="*/ 0 h 378"/>
                    <a:gd name="T72" fmla="*/ 0 w 322"/>
                    <a:gd name="T73" fmla="*/ 0 h 378"/>
                    <a:gd name="T74" fmla="*/ 0 w 322"/>
                    <a:gd name="T75" fmla="*/ 0 h 378"/>
                    <a:gd name="T76" fmla="*/ 0 w 322"/>
                    <a:gd name="T77" fmla="*/ 0 h 378"/>
                    <a:gd name="T78" fmla="*/ 0 w 322"/>
                    <a:gd name="T79" fmla="*/ 0 h 378"/>
                    <a:gd name="T80" fmla="*/ 0 w 322"/>
                    <a:gd name="T81" fmla="*/ 0 h 378"/>
                    <a:gd name="T82" fmla="*/ 0 w 322"/>
                    <a:gd name="T83" fmla="*/ 0 h 378"/>
                    <a:gd name="T84" fmla="*/ 0 w 322"/>
                    <a:gd name="T85" fmla="*/ 0 h 378"/>
                    <a:gd name="T86" fmla="*/ 0 w 322"/>
                    <a:gd name="T87" fmla="*/ 0 h 378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2" h="378">
                      <a:moveTo>
                        <a:pt x="125" y="49"/>
                      </a:moveTo>
                      <a:lnTo>
                        <a:pt x="100" y="70"/>
                      </a:lnTo>
                      <a:lnTo>
                        <a:pt x="76" y="90"/>
                      </a:lnTo>
                      <a:lnTo>
                        <a:pt x="53" y="115"/>
                      </a:lnTo>
                      <a:lnTo>
                        <a:pt x="34" y="140"/>
                      </a:lnTo>
                      <a:lnTo>
                        <a:pt x="17" y="166"/>
                      </a:lnTo>
                      <a:lnTo>
                        <a:pt x="5" y="195"/>
                      </a:lnTo>
                      <a:lnTo>
                        <a:pt x="0" y="226"/>
                      </a:lnTo>
                      <a:lnTo>
                        <a:pt x="1" y="258"/>
                      </a:lnTo>
                      <a:lnTo>
                        <a:pt x="3" y="266"/>
                      </a:lnTo>
                      <a:lnTo>
                        <a:pt x="5" y="275"/>
                      </a:lnTo>
                      <a:lnTo>
                        <a:pt x="9" y="282"/>
                      </a:lnTo>
                      <a:lnTo>
                        <a:pt x="14" y="290"/>
                      </a:lnTo>
                      <a:lnTo>
                        <a:pt x="19" y="297"/>
                      </a:lnTo>
                      <a:lnTo>
                        <a:pt x="26" y="304"/>
                      </a:lnTo>
                      <a:lnTo>
                        <a:pt x="32" y="310"/>
                      </a:lnTo>
                      <a:lnTo>
                        <a:pt x="41" y="314"/>
                      </a:lnTo>
                      <a:lnTo>
                        <a:pt x="56" y="324"/>
                      </a:lnTo>
                      <a:lnTo>
                        <a:pt x="71" y="332"/>
                      </a:lnTo>
                      <a:lnTo>
                        <a:pt x="86" y="338"/>
                      </a:lnTo>
                      <a:lnTo>
                        <a:pt x="103" y="344"/>
                      </a:lnTo>
                      <a:lnTo>
                        <a:pt x="119" y="350"/>
                      </a:lnTo>
                      <a:lnTo>
                        <a:pt x="136" y="355"/>
                      </a:lnTo>
                      <a:lnTo>
                        <a:pt x="152" y="359"/>
                      </a:lnTo>
                      <a:lnTo>
                        <a:pt x="168" y="363"/>
                      </a:lnTo>
                      <a:lnTo>
                        <a:pt x="186" y="366"/>
                      </a:lnTo>
                      <a:lnTo>
                        <a:pt x="202" y="368"/>
                      </a:lnTo>
                      <a:lnTo>
                        <a:pt x="220" y="371"/>
                      </a:lnTo>
                      <a:lnTo>
                        <a:pt x="238" y="373"/>
                      </a:lnTo>
                      <a:lnTo>
                        <a:pt x="254" y="374"/>
                      </a:lnTo>
                      <a:lnTo>
                        <a:pt x="272" y="375"/>
                      </a:lnTo>
                      <a:lnTo>
                        <a:pt x="289" y="376"/>
                      </a:lnTo>
                      <a:lnTo>
                        <a:pt x="306" y="378"/>
                      </a:lnTo>
                      <a:lnTo>
                        <a:pt x="311" y="378"/>
                      </a:lnTo>
                      <a:lnTo>
                        <a:pt x="316" y="375"/>
                      </a:lnTo>
                      <a:lnTo>
                        <a:pt x="320" y="371"/>
                      </a:lnTo>
                      <a:lnTo>
                        <a:pt x="322" y="366"/>
                      </a:lnTo>
                      <a:lnTo>
                        <a:pt x="322" y="360"/>
                      </a:lnTo>
                      <a:lnTo>
                        <a:pt x="320" y="356"/>
                      </a:lnTo>
                      <a:lnTo>
                        <a:pt x="315" y="352"/>
                      </a:lnTo>
                      <a:lnTo>
                        <a:pt x="309" y="350"/>
                      </a:lnTo>
                      <a:lnTo>
                        <a:pt x="294" y="347"/>
                      </a:lnTo>
                      <a:lnTo>
                        <a:pt x="279" y="344"/>
                      </a:lnTo>
                      <a:lnTo>
                        <a:pt x="263" y="341"/>
                      </a:lnTo>
                      <a:lnTo>
                        <a:pt x="247" y="338"/>
                      </a:lnTo>
                      <a:lnTo>
                        <a:pt x="232" y="336"/>
                      </a:lnTo>
                      <a:lnTo>
                        <a:pt x="216" y="334"/>
                      </a:lnTo>
                      <a:lnTo>
                        <a:pt x="200" y="332"/>
                      </a:lnTo>
                      <a:lnTo>
                        <a:pt x="185" y="328"/>
                      </a:lnTo>
                      <a:lnTo>
                        <a:pt x="170" y="326"/>
                      </a:lnTo>
                      <a:lnTo>
                        <a:pt x="154" y="322"/>
                      </a:lnTo>
                      <a:lnTo>
                        <a:pt x="139" y="318"/>
                      </a:lnTo>
                      <a:lnTo>
                        <a:pt x="124" y="314"/>
                      </a:lnTo>
                      <a:lnTo>
                        <a:pt x="110" y="309"/>
                      </a:lnTo>
                      <a:lnTo>
                        <a:pt x="94" y="303"/>
                      </a:lnTo>
                      <a:lnTo>
                        <a:pt x="80" y="297"/>
                      </a:lnTo>
                      <a:lnTo>
                        <a:pt x="66" y="289"/>
                      </a:lnTo>
                      <a:lnTo>
                        <a:pt x="55" y="281"/>
                      </a:lnTo>
                      <a:lnTo>
                        <a:pt x="45" y="271"/>
                      </a:lnTo>
                      <a:lnTo>
                        <a:pt x="38" y="259"/>
                      </a:lnTo>
                      <a:lnTo>
                        <a:pt x="35" y="245"/>
                      </a:lnTo>
                      <a:lnTo>
                        <a:pt x="34" y="232"/>
                      </a:lnTo>
                      <a:lnTo>
                        <a:pt x="35" y="216"/>
                      </a:lnTo>
                      <a:lnTo>
                        <a:pt x="38" y="200"/>
                      </a:lnTo>
                      <a:lnTo>
                        <a:pt x="43" y="187"/>
                      </a:lnTo>
                      <a:lnTo>
                        <a:pt x="51" y="170"/>
                      </a:lnTo>
                      <a:lnTo>
                        <a:pt x="60" y="152"/>
                      </a:lnTo>
                      <a:lnTo>
                        <a:pt x="71" y="137"/>
                      </a:lnTo>
                      <a:lnTo>
                        <a:pt x="83" y="124"/>
                      </a:lnTo>
                      <a:lnTo>
                        <a:pt x="94" y="110"/>
                      </a:lnTo>
                      <a:lnTo>
                        <a:pt x="107" y="96"/>
                      </a:lnTo>
                      <a:lnTo>
                        <a:pt x="123" y="82"/>
                      </a:lnTo>
                      <a:lnTo>
                        <a:pt x="138" y="69"/>
                      </a:lnTo>
                      <a:lnTo>
                        <a:pt x="153" y="57"/>
                      </a:lnTo>
                      <a:lnTo>
                        <a:pt x="173" y="47"/>
                      </a:lnTo>
                      <a:lnTo>
                        <a:pt x="195" y="38"/>
                      </a:lnTo>
                      <a:lnTo>
                        <a:pt x="218" y="28"/>
                      </a:lnTo>
                      <a:lnTo>
                        <a:pt x="238" y="20"/>
                      </a:lnTo>
                      <a:lnTo>
                        <a:pt x="254" y="13"/>
                      </a:lnTo>
                      <a:lnTo>
                        <a:pt x="264" y="7"/>
                      </a:lnTo>
                      <a:lnTo>
                        <a:pt x="268" y="2"/>
                      </a:lnTo>
                      <a:lnTo>
                        <a:pt x="256" y="0"/>
                      </a:lnTo>
                      <a:lnTo>
                        <a:pt x="240" y="1"/>
                      </a:lnTo>
                      <a:lnTo>
                        <a:pt x="221" y="4"/>
                      </a:lnTo>
                      <a:lnTo>
                        <a:pt x="201" y="10"/>
                      </a:lnTo>
                      <a:lnTo>
                        <a:pt x="180" y="18"/>
                      </a:lnTo>
                      <a:lnTo>
                        <a:pt x="160" y="27"/>
                      </a:lnTo>
                      <a:lnTo>
                        <a:pt x="141" y="38"/>
                      </a:lnTo>
                      <a:lnTo>
                        <a:pt x="125" y="49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10" name="Freeform 1084"/>
                <p:cNvSpPr>
                  <a:spLocks/>
                </p:cNvSpPr>
                <p:nvPr/>
              </p:nvSpPr>
              <p:spPr bwMode="auto">
                <a:xfrm>
                  <a:off x="5250" y="2643"/>
                  <a:ext cx="99" cy="59"/>
                </a:xfrm>
                <a:custGeom>
                  <a:avLst/>
                  <a:gdLst>
                    <a:gd name="T0" fmla="*/ 0 w 283"/>
                    <a:gd name="T1" fmla="*/ 0 h 252"/>
                    <a:gd name="T2" fmla="*/ 0 w 283"/>
                    <a:gd name="T3" fmla="*/ 0 h 252"/>
                    <a:gd name="T4" fmla="*/ 0 w 283"/>
                    <a:gd name="T5" fmla="*/ 0 h 252"/>
                    <a:gd name="T6" fmla="*/ 0 w 283"/>
                    <a:gd name="T7" fmla="*/ 0 h 252"/>
                    <a:gd name="T8" fmla="*/ 0 w 283"/>
                    <a:gd name="T9" fmla="*/ 0 h 252"/>
                    <a:gd name="T10" fmla="*/ 0 w 283"/>
                    <a:gd name="T11" fmla="*/ 0 h 252"/>
                    <a:gd name="T12" fmla="*/ 0 w 283"/>
                    <a:gd name="T13" fmla="*/ 0 h 252"/>
                    <a:gd name="T14" fmla="*/ 0 w 283"/>
                    <a:gd name="T15" fmla="*/ 0 h 252"/>
                    <a:gd name="T16" fmla="*/ 0 w 283"/>
                    <a:gd name="T17" fmla="*/ 0 h 252"/>
                    <a:gd name="T18" fmla="*/ 0 w 283"/>
                    <a:gd name="T19" fmla="*/ 0 h 252"/>
                    <a:gd name="T20" fmla="*/ 0 w 283"/>
                    <a:gd name="T21" fmla="*/ 0 h 252"/>
                    <a:gd name="T22" fmla="*/ 0 w 283"/>
                    <a:gd name="T23" fmla="*/ 0 h 252"/>
                    <a:gd name="T24" fmla="*/ 0 w 283"/>
                    <a:gd name="T25" fmla="*/ 0 h 252"/>
                    <a:gd name="T26" fmla="*/ 0 w 283"/>
                    <a:gd name="T27" fmla="*/ 0 h 252"/>
                    <a:gd name="T28" fmla="*/ 0 w 283"/>
                    <a:gd name="T29" fmla="*/ 0 h 252"/>
                    <a:gd name="T30" fmla="*/ 0 w 283"/>
                    <a:gd name="T31" fmla="*/ 0 h 252"/>
                    <a:gd name="T32" fmla="*/ 0 w 283"/>
                    <a:gd name="T33" fmla="*/ 0 h 252"/>
                    <a:gd name="T34" fmla="*/ 0 w 283"/>
                    <a:gd name="T35" fmla="*/ 0 h 252"/>
                    <a:gd name="T36" fmla="*/ 0 w 283"/>
                    <a:gd name="T37" fmla="*/ 0 h 252"/>
                    <a:gd name="T38" fmla="*/ 0 w 283"/>
                    <a:gd name="T39" fmla="*/ 0 h 252"/>
                    <a:gd name="T40" fmla="*/ 0 w 283"/>
                    <a:gd name="T41" fmla="*/ 0 h 252"/>
                    <a:gd name="T42" fmla="*/ 0 w 283"/>
                    <a:gd name="T43" fmla="*/ 0 h 252"/>
                    <a:gd name="T44" fmla="*/ 0 w 283"/>
                    <a:gd name="T45" fmla="*/ 0 h 252"/>
                    <a:gd name="T46" fmla="*/ 0 w 283"/>
                    <a:gd name="T47" fmla="*/ 0 h 252"/>
                    <a:gd name="T48" fmla="*/ 0 w 283"/>
                    <a:gd name="T49" fmla="*/ 0 h 252"/>
                    <a:gd name="T50" fmla="*/ 0 w 283"/>
                    <a:gd name="T51" fmla="*/ 0 h 252"/>
                    <a:gd name="T52" fmla="*/ 0 w 283"/>
                    <a:gd name="T53" fmla="*/ 0 h 252"/>
                    <a:gd name="T54" fmla="*/ 0 w 283"/>
                    <a:gd name="T55" fmla="*/ 0 h 252"/>
                    <a:gd name="T56" fmla="*/ 0 w 283"/>
                    <a:gd name="T57" fmla="*/ 0 h 252"/>
                    <a:gd name="T58" fmla="*/ 0 w 283"/>
                    <a:gd name="T59" fmla="*/ 0 h 252"/>
                    <a:gd name="T60" fmla="*/ 0 w 283"/>
                    <a:gd name="T61" fmla="*/ 0 h 252"/>
                    <a:gd name="T62" fmla="*/ 0 w 283"/>
                    <a:gd name="T63" fmla="*/ 0 h 252"/>
                    <a:gd name="T64" fmla="*/ 0 w 283"/>
                    <a:gd name="T65" fmla="*/ 0 h 252"/>
                    <a:gd name="T66" fmla="*/ 0 w 283"/>
                    <a:gd name="T67" fmla="*/ 0 h 252"/>
                    <a:gd name="T68" fmla="*/ 0 w 283"/>
                    <a:gd name="T69" fmla="*/ 0 h 252"/>
                    <a:gd name="T70" fmla="*/ 0 w 283"/>
                    <a:gd name="T71" fmla="*/ 0 h 252"/>
                    <a:gd name="T72" fmla="*/ 0 w 283"/>
                    <a:gd name="T73" fmla="*/ 0 h 252"/>
                    <a:gd name="T74" fmla="*/ 0 w 283"/>
                    <a:gd name="T75" fmla="*/ 0 h 252"/>
                    <a:gd name="T76" fmla="*/ 0 w 283"/>
                    <a:gd name="T77" fmla="*/ 0 h 252"/>
                    <a:gd name="T78" fmla="*/ 0 w 283"/>
                    <a:gd name="T79" fmla="*/ 0 h 252"/>
                    <a:gd name="T80" fmla="*/ 0 w 283"/>
                    <a:gd name="T81" fmla="*/ 0 h 252"/>
                    <a:gd name="T82" fmla="*/ 0 w 283"/>
                    <a:gd name="T83" fmla="*/ 0 h 252"/>
                    <a:gd name="T84" fmla="*/ 0 w 283"/>
                    <a:gd name="T85" fmla="*/ 0 h 252"/>
                    <a:gd name="T86" fmla="*/ 0 w 283"/>
                    <a:gd name="T87" fmla="*/ 0 h 252"/>
                    <a:gd name="T88" fmla="*/ 0 w 283"/>
                    <a:gd name="T89" fmla="*/ 0 h 252"/>
                    <a:gd name="T90" fmla="*/ 0 w 283"/>
                    <a:gd name="T91" fmla="*/ 0 h 252"/>
                    <a:gd name="T92" fmla="*/ 0 w 283"/>
                    <a:gd name="T93" fmla="*/ 0 h 252"/>
                    <a:gd name="T94" fmla="*/ 0 w 283"/>
                    <a:gd name="T95" fmla="*/ 0 h 252"/>
                    <a:gd name="T96" fmla="*/ 0 w 283"/>
                    <a:gd name="T97" fmla="*/ 0 h 252"/>
                    <a:gd name="T98" fmla="*/ 0 w 283"/>
                    <a:gd name="T99" fmla="*/ 0 h 252"/>
                    <a:gd name="T100" fmla="*/ 0 w 283"/>
                    <a:gd name="T101" fmla="*/ 0 h 252"/>
                    <a:gd name="T102" fmla="*/ 0 w 283"/>
                    <a:gd name="T103" fmla="*/ 0 h 252"/>
                    <a:gd name="T104" fmla="*/ 0 w 283"/>
                    <a:gd name="T105" fmla="*/ 0 h 252"/>
                    <a:gd name="T106" fmla="*/ 0 w 283"/>
                    <a:gd name="T107" fmla="*/ 0 h 252"/>
                    <a:gd name="T108" fmla="*/ 0 w 283"/>
                    <a:gd name="T109" fmla="*/ 0 h 252"/>
                    <a:gd name="T110" fmla="*/ 0 w 283"/>
                    <a:gd name="T111" fmla="*/ 0 h 252"/>
                    <a:gd name="T112" fmla="*/ 0 w 283"/>
                    <a:gd name="T113" fmla="*/ 0 h 252"/>
                    <a:gd name="T114" fmla="*/ 0 w 283"/>
                    <a:gd name="T115" fmla="*/ 0 h 252"/>
                    <a:gd name="T116" fmla="*/ 0 w 283"/>
                    <a:gd name="T117" fmla="*/ 0 h 252"/>
                    <a:gd name="T118" fmla="*/ 0 w 283"/>
                    <a:gd name="T119" fmla="*/ 0 h 252"/>
                    <a:gd name="T120" fmla="*/ 0 w 283"/>
                    <a:gd name="T121" fmla="*/ 0 h 252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3" h="252">
                      <a:moveTo>
                        <a:pt x="235" y="77"/>
                      </a:moveTo>
                      <a:lnTo>
                        <a:pt x="248" y="91"/>
                      </a:lnTo>
                      <a:lnTo>
                        <a:pt x="256" y="107"/>
                      </a:lnTo>
                      <a:lnTo>
                        <a:pt x="259" y="124"/>
                      </a:lnTo>
                      <a:lnTo>
                        <a:pt x="259" y="142"/>
                      </a:lnTo>
                      <a:lnTo>
                        <a:pt x="257" y="157"/>
                      </a:lnTo>
                      <a:lnTo>
                        <a:pt x="252" y="170"/>
                      </a:lnTo>
                      <a:lnTo>
                        <a:pt x="244" y="183"/>
                      </a:lnTo>
                      <a:lnTo>
                        <a:pt x="236" y="193"/>
                      </a:lnTo>
                      <a:lnTo>
                        <a:pt x="225" y="204"/>
                      </a:lnTo>
                      <a:lnTo>
                        <a:pt x="215" y="214"/>
                      </a:lnTo>
                      <a:lnTo>
                        <a:pt x="204" y="224"/>
                      </a:lnTo>
                      <a:lnTo>
                        <a:pt x="194" y="234"/>
                      </a:lnTo>
                      <a:lnTo>
                        <a:pt x="191" y="238"/>
                      </a:lnTo>
                      <a:lnTo>
                        <a:pt x="191" y="241"/>
                      </a:lnTo>
                      <a:lnTo>
                        <a:pt x="191" y="245"/>
                      </a:lnTo>
                      <a:lnTo>
                        <a:pt x="194" y="248"/>
                      </a:lnTo>
                      <a:lnTo>
                        <a:pt x="197" y="250"/>
                      </a:lnTo>
                      <a:lnTo>
                        <a:pt x="202" y="252"/>
                      </a:lnTo>
                      <a:lnTo>
                        <a:pt x="205" y="250"/>
                      </a:lnTo>
                      <a:lnTo>
                        <a:pt x="209" y="248"/>
                      </a:lnTo>
                      <a:lnTo>
                        <a:pt x="232" y="233"/>
                      </a:lnTo>
                      <a:lnTo>
                        <a:pt x="252" y="214"/>
                      </a:lnTo>
                      <a:lnTo>
                        <a:pt x="268" y="192"/>
                      </a:lnTo>
                      <a:lnTo>
                        <a:pt x="278" y="167"/>
                      </a:lnTo>
                      <a:lnTo>
                        <a:pt x="283" y="141"/>
                      </a:lnTo>
                      <a:lnTo>
                        <a:pt x="280" y="115"/>
                      </a:lnTo>
                      <a:lnTo>
                        <a:pt x="271" y="91"/>
                      </a:lnTo>
                      <a:lnTo>
                        <a:pt x="252" y="69"/>
                      </a:lnTo>
                      <a:lnTo>
                        <a:pt x="238" y="57"/>
                      </a:lnTo>
                      <a:lnTo>
                        <a:pt x="222" y="48"/>
                      </a:lnTo>
                      <a:lnTo>
                        <a:pt x="204" y="39"/>
                      </a:lnTo>
                      <a:lnTo>
                        <a:pt x="184" y="31"/>
                      </a:lnTo>
                      <a:lnTo>
                        <a:pt x="164" y="23"/>
                      </a:lnTo>
                      <a:lnTo>
                        <a:pt x="144" y="17"/>
                      </a:lnTo>
                      <a:lnTo>
                        <a:pt x="123" y="13"/>
                      </a:lnTo>
                      <a:lnTo>
                        <a:pt x="103" y="8"/>
                      </a:lnTo>
                      <a:lnTo>
                        <a:pt x="83" y="5"/>
                      </a:lnTo>
                      <a:lnTo>
                        <a:pt x="66" y="2"/>
                      </a:lnTo>
                      <a:lnTo>
                        <a:pt x="48" y="0"/>
                      </a:lnTo>
                      <a:lnTo>
                        <a:pt x="34" y="0"/>
                      </a:lnTo>
                      <a:lnTo>
                        <a:pt x="21" y="0"/>
                      </a:lnTo>
                      <a:lnTo>
                        <a:pt x="11" y="0"/>
                      </a:lnTo>
                      <a:lnTo>
                        <a:pt x="4" y="2"/>
                      </a:lnTo>
                      <a:lnTo>
                        <a:pt x="0" y="5"/>
                      </a:lnTo>
                      <a:lnTo>
                        <a:pt x="12" y="7"/>
                      </a:lnTo>
                      <a:lnTo>
                        <a:pt x="24" y="8"/>
                      </a:lnTo>
                      <a:lnTo>
                        <a:pt x="38" y="10"/>
                      </a:lnTo>
                      <a:lnTo>
                        <a:pt x="52" y="13"/>
                      </a:lnTo>
                      <a:lnTo>
                        <a:pt x="66" y="16"/>
                      </a:lnTo>
                      <a:lnTo>
                        <a:pt x="82" y="18"/>
                      </a:lnTo>
                      <a:lnTo>
                        <a:pt x="98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4"/>
                      </a:lnTo>
                      <a:lnTo>
                        <a:pt x="162" y="39"/>
                      </a:lnTo>
                      <a:lnTo>
                        <a:pt x="177" y="45"/>
                      </a:lnTo>
                      <a:lnTo>
                        <a:pt x="193" y="52"/>
                      </a:lnTo>
                      <a:lnTo>
                        <a:pt x="208" y="60"/>
                      </a:lnTo>
                      <a:lnTo>
                        <a:pt x="222" y="68"/>
                      </a:lnTo>
                      <a:lnTo>
                        <a:pt x="235" y="77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11" name="Freeform 1085"/>
                <p:cNvSpPr>
                  <a:spLocks/>
                </p:cNvSpPr>
                <p:nvPr/>
              </p:nvSpPr>
              <p:spPr bwMode="auto">
                <a:xfrm>
                  <a:off x="5047" y="2671"/>
                  <a:ext cx="40" cy="55"/>
                </a:xfrm>
                <a:custGeom>
                  <a:avLst/>
                  <a:gdLst>
                    <a:gd name="T0" fmla="*/ 0 w 114"/>
                    <a:gd name="T1" fmla="*/ 0 h 238"/>
                    <a:gd name="T2" fmla="*/ 0 w 114"/>
                    <a:gd name="T3" fmla="*/ 0 h 238"/>
                    <a:gd name="T4" fmla="*/ 0 w 114"/>
                    <a:gd name="T5" fmla="*/ 0 h 238"/>
                    <a:gd name="T6" fmla="*/ 0 w 114"/>
                    <a:gd name="T7" fmla="*/ 0 h 238"/>
                    <a:gd name="T8" fmla="*/ 0 w 114"/>
                    <a:gd name="T9" fmla="*/ 0 h 238"/>
                    <a:gd name="T10" fmla="*/ 0 w 114"/>
                    <a:gd name="T11" fmla="*/ 0 h 238"/>
                    <a:gd name="T12" fmla="*/ 0 w 114"/>
                    <a:gd name="T13" fmla="*/ 0 h 238"/>
                    <a:gd name="T14" fmla="*/ 0 w 114"/>
                    <a:gd name="T15" fmla="*/ 0 h 238"/>
                    <a:gd name="T16" fmla="*/ 0 w 114"/>
                    <a:gd name="T17" fmla="*/ 0 h 238"/>
                    <a:gd name="T18" fmla="*/ 0 w 114"/>
                    <a:gd name="T19" fmla="*/ 0 h 238"/>
                    <a:gd name="T20" fmla="*/ 0 w 114"/>
                    <a:gd name="T21" fmla="*/ 0 h 238"/>
                    <a:gd name="T22" fmla="*/ 0 w 114"/>
                    <a:gd name="T23" fmla="*/ 0 h 238"/>
                    <a:gd name="T24" fmla="*/ 0 w 114"/>
                    <a:gd name="T25" fmla="*/ 0 h 238"/>
                    <a:gd name="T26" fmla="*/ 0 w 114"/>
                    <a:gd name="T27" fmla="*/ 0 h 238"/>
                    <a:gd name="T28" fmla="*/ 0 w 114"/>
                    <a:gd name="T29" fmla="*/ 0 h 238"/>
                    <a:gd name="T30" fmla="*/ 0 w 114"/>
                    <a:gd name="T31" fmla="*/ 0 h 238"/>
                    <a:gd name="T32" fmla="*/ 0 w 114"/>
                    <a:gd name="T33" fmla="*/ 0 h 238"/>
                    <a:gd name="T34" fmla="*/ 0 w 114"/>
                    <a:gd name="T35" fmla="*/ 0 h 238"/>
                    <a:gd name="T36" fmla="*/ 0 w 114"/>
                    <a:gd name="T37" fmla="*/ 0 h 238"/>
                    <a:gd name="T38" fmla="*/ 0 w 114"/>
                    <a:gd name="T39" fmla="*/ 0 h 238"/>
                    <a:gd name="T40" fmla="*/ 0 w 114"/>
                    <a:gd name="T41" fmla="*/ 0 h 238"/>
                    <a:gd name="T42" fmla="*/ 0 w 114"/>
                    <a:gd name="T43" fmla="*/ 0 h 238"/>
                    <a:gd name="T44" fmla="*/ 0 w 114"/>
                    <a:gd name="T45" fmla="*/ 0 h 238"/>
                    <a:gd name="T46" fmla="*/ 0 w 114"/>
                    <a:gd name="T47" fmla="*/ 0 h 238"/>
                    <a:gd name="T48" fmla="*/ 0 w 114"/>
                    <a:gd name="T49" fmla="*/ 0 h 238"/>
                    <a:gd name="T50" fmla="*/ 0 w 114"/>
                    <a:gd name="T51" fmla="*/ 0 h 238"/>
                    <a:gd name="T52" fmla="*/ 0 w 114"/>
                    <a:gd name="T53" fmla="*/ 0 h 238"/>
                    <a:gd name="T54" fmla="*/ 0 w 114"/>
                    <a:gd name="T55" fmla="*/ 0 h 238"/>
                    <a:gd name="T56" fmla="*/ 0 w 114"/>
                    <a:gd name="T57" fmla="*/ 0 h 238"/>
                    <a:gd name="T58" fmla="*/ 0 w 114"/>
                    <a:gd name="T59" fmla="*/ 0 h 238"/>
                    <a:gd name="T60" fmla="*/ 0 w 114"/>
                    <a:gd name="T61" fmla="*/ 0 h 238"/>
                    <a:gd name="T62" fmla="*/ 0 w 114"/>
                    <a:gd name="T63" fmla="*/ 0 h 238"/>
                    <a:gd name="T64" fmla="*/ 0 w 114"/>
                    <a:gd name="T65" fmla="*/ 0 h 238"/>
                    <a:gd name="T66" fmla="*/ 0 w 114"/>
                    <a:gd name="T67" fmla="*/ 0 h 238"/>
                    <a:gd name="T68" fmla="*/ 0 w 114"/>
                    <a:gd name="T69" fmla="*/ 0 h 238"/>
                    <a:gd name="T70" fmla="*/ 0 w 114"/>
                    <a:gd name="T71" fmla="*/ 0 h 238"/>
                    <a:gd name="T72" fmla="*/ 0 w 114"/>
                    <a:gd name="T73" fmla="*/ 0 h 238"/>
                    <a:gd name="T74" fmla="*/ 0 w 114"/>
                    <a:gd name="T75" fmla="*/ 0 h 238"/>
                    <a:gd name="T76" fmla="*/ 0 w 114"/>
                    <a:gd name="T77" fmla="*/ 0 h 238"/>
                    <a:gd name="T78" fmla="*/ 0 w 114"/>
                    <a:gd name="T79" fmla="*/ 0 h 238"/>
                    <a:gd name="T80" fmla="*/ 0 w 114"/>
                    <a:gd name="T81" fmla="*/ 0 h 23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4" h="238">
                      <a:moveTo>
                        <a:pt x="0" y="130"/>
                      </a:moveTo>
                      <a:lnTo>
                        <a:pt x="0" y="149"/>
                      </a:lnTo>
                      <a:lnTo>
                        <a:pt x="4" y="168"/>
                      </a:lnTo>
                      <a:lnTo>
                        <a:pt x="12" y="185"/>
                      </a:lnTo>
                      <a:lnTo>
                        <a:pt x="24" y="200"/>
                      </a:lnTo>
                      <a:lnTo>
                        <a:pt x="38" y="213"/>
                      </a:lnTo>
                      <a:lnTo>
                        <a:pt x="55" y="224"/>
                      </a:lnTo>
                      <a:lnTo>
                        <a:pt x="73" y="232"/>
                      </a:lnTo>
                      <a:lnTo>
                        <a:pt x="92" y="237"/>
                      </a:lnTo>
                      <a:lnTo>
                        <a:pt x="98" y="238"/>
                      </a:lnTo>
                      <a:lnTo>
                        <a:pt x="104" y="235"/>
                      </a:lnTo>
                      <a:lnTo>
                        <a:pt x="109" y="232"/>
                      </a:lnTo>
                      <a:lnTo>
                        <a:pt x="111" y="227"/>
                      </a:lnTo>
                      <a:lnTo>
                        <a:pt x="111" y="222"/>
                      </a:lnTo>
                      <a:lnTo>
                        <a:pt x="110" y="216"/>
                      </a:lnTo>
                      <a:lnTo>
                        <a:pt x="106" y="211"/>
                      </a:lnTo>
                      <a:lnTo>
                        <a:pt x="100" y="209"/>
                      </a:lnTo>
                      <a:lnTo>
                        <a:pt x="82" y="202"/>
                      </a:lnTo>
                      <a:lnTo>
                        <a:pt x="64" y="193"/>
                      </a:lnTo>
                      <a:lnTo>
                        <a:pt x="50" y="180"/>
                      </a:lnTo>
                      <a:lnTo>
                        <a:pt x="39" y="167"/>
                      </a:lnTo>
                      <a:lnTo>
                        <a:pt x="32" y="149"/>
                      </a:lnTo>
                      <a:lnTo>
                        <a:pt x="29" y="131"/>
                      </a:lnTo>
                      <a:lnTo>
                        <a:pt x="29" y="111"/>
                      </a:lnTo>
                      <a:lnTo>
                        <a:pt x="35" y="91"/>
                      </a:lnTo>
                      <a:lnTo>
                        <a:pt x="42" y="76"/>
                      </a:lnTo>
                      <a:lnTo>
                        <a:pt x="51" y="62"/>
                      </a:lnTo>
                      <a:lnTo>
                        <a:pt x="62" y="49"/>
                      </a:lnTo>
                      <a:lnTo>
                        <a:pt x="73" y="38"/>
                      </a:lnTo>
                      <a:lnTo>
                        <a:pt x="84" y="28"/>
                      </a:lnTo>
                      <a:lnTo>
                        <a:pt x="96" y="18"/>
                      </a:lnTo>
                      <a:lnTo>
                        <a:pt x="106" y="9"/>
                      </a:lnTo>
                      <a:lnTo>
                        <a:pt x="114" y="1"/>
                      </a:lnTo>
                      <a:lnTo>
                        <a:pt x="106" y="0"/>
                      </a:lnTo>
                      <a:lnTo>
                        <a:pt x="93" y="6"/>
                      </a:lnTo>
                      <a:lnTo>
                        <a:pt x="76" y="18"/>
                      </a:lnTo>
                      <a:lnTo>
                        <a:pt x="56" y="36"/>
                      </a:lnTo>
                      <a:lnTo>
                        <a:pt x="37" y="57"/>
                      </a:lnTo>
                      <a:lnTo>
                        <a:pt x="20" y="80"/>
                      </a:lnTo>
                      <a:lnTo>
                        <a:pt x="7" y="106"/>
                      </a:lnTo>
                      <a:lnTo>
                        <a:pt x="0" y="130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12" name="Freeform 1086"/>
                <p:cNvSpPr>
                  <a:spLocks/>
                </p:cNvSpPr>
                <p:nvPr/>
              </p:nvSpPr>
              <p:spPr bwMode="auto">
                <a:xfrm>
                  <a:off x="5330" y="2639"/>
                  <a:ext cx="87" cy="73"/>
                </a:xfrm>
                <a:custGeom>
                  <a:avLst/>
                  <a:gdLst>
                    <a:gd name="T0" fmla="*/ 0 w 246"/>
                    <a:gd name="T1" fmla="*/ 0 h 310"/>
                    <a:gd name="T2" fmla="*/ 0 w 246"/>
                    <a:gd name="T3" fmla="*/ 0 h 310"/>
                    <a:gd name="T4" fmla="*/ 0 w 246"/>
                    <a:gd name="T5" fmla="*/ 0 h 310"/>
                    <a:gd name="T6" fmla="*/ 0 w 246"/>
                    <a:gd name="T7" fmla="*/ 0 h 310"/>
                    <a:gd name="T8" fmla="*/ 0 w 246"/>
                    <a:gd name="T9" fmla="*/ 0 h 310"/>
                    <a:gd name="T10" fmla="*/ 0 w 246"/>
                    <a:gd name="T11" fmla="*/ 0 h 310"/>
                    <a:gd name="T12" fmla="*/ 0 w 246"/>
                    <a:gd name="T13" fmla="*/ 0 h 310"/>
                    <a:gd name="T14" fmla="*/ 0 w 246"/>
                    <a:gd name="T15" fmla="*/ 0 h 310"/>
                    <a:gd name="T16" fmla="*/ 0 w 246"/>
                    <a:gd name="T17" fmla="*/ 0 h 310"/>
                    <a:gd name="T18" fmla="*/ 0 w 246"/>
                    <a:gd name="T19" fmla="*/ 0 h 310"/>
                    <a:gd name="T20" fmla="*/ 0 w 246"/>
                    <a:gd name="T21" fmla="*/ 0 h 310"/>
                    <a:gd name="T22" fmla="*/ 0 w 246"/>
                    <a:gd name="T23" fmla="*/ 0 h 310"/>
                    <a:gd name="T24" fmla="*/ 0 w 246"/>
                    <a:gd name="T25" fmla="*/ 0 h 310"/>
                    <a:gd name="T26" fmla="*/ 0 w 246"/>
                    <a:gd name="T27" fmla="*/ 0 h 310"/>
                    <a:gd name="T28" fmla="*/ 0 w 246"/>
                    <a:gd name="T29" fmla="*/ 0 h 310"/>
                    <a:gd name="T30" fmla="*/ 0 w 246"/>
                    <a:gd name="T31" fmla="*/ 0 h 310"/>
                    <a:gd name="T32" fmla="*/ 0 w 246"/>
                    <a:gd name="T33" fmla="*/ 0 h 310"/>
                    <a:gd name="T34" fmla="*/ 0 w 246"/>
                    <a:gd name="T35" fmla="*/ 0 h 310"/>
                    <a:gd name="T36" fmla="*/ 0 w 246"/>
                    <a:gd name="T37" fmla="*/ 0 h 310"/>
                    <a:gd name="T38" fmla="*/ 0 w 246"/>
                    <a:gd name="T39" fmla="*/ 0 h 310"/>
                    <a:gd name="T40" fmla="*/ 0 w 246"/>
                    <a:gd name="T41" fmla="*/ 0 h 310"/>
                    <a:gd name="T42" fmla="*/ 0 w 246"/>
                    <a:gd name="T43" fmla="*/ 0 h 310"/>
                    <a:gd name="T44" fmla="*/ 0 w 246"/>
                    <a:gd name="T45" fmla="*/ 0 h 310"/>
                    <a:gd name="T46" fmla="*/ 0 w 246"/>
                    <a:gd name="T47" fmla="*/ 0 h 310"/>
                    <a:gd name="T48" fmla="*/ 0 w 246"/>
                    <a:gd name="T49" fmla="*/ 0 h 310"/>
                    <a:gd name="T50" fmla="*/ 0 w 246"/>
                    <a:gd name="T51" fmla="*/ 0 h 310"/>
                    <a:gd name="T52" fmla="*/ 0 w 246"/>
                    <a:gd name="T53" fmla="*/ 0 h 310"/>
                    <a:gd name="T54" fmla="*/ 0 w 246"/>
                    <a:gd name="T55" fmla="*/ 0 h 310"/>
                    <a:gd name="T56" fmla="*/ 0 w 246"/>
                    <a:gd name="T57" fmla="*/ 0 h 310"/>
                    <a:gd name="T58" fmla="*/ 0 w 246"/>
                    <a:gd name="T59" fmla="*/ 0 h 310"/>
                    <a:gd name="T60" fmla="*/ 0 w 246"/>
                    <a:gd name="T61" fmla="*/ 0 h 310"/>
                    <a:gd name="T62" fmla="*/ 0 w 246"/>
                    <a:gd name="T63" fmla="*/ 0 h 310"/>
                    <a:gd name="T64" fmla="*/ 0 w 246"/>
                    <a:gd name="T65" fmla="*/ 0 h 310"/>
                    <a:gd name="T66" fmla="*/ 0 w 246"/>
                    <a:gd name="T67" fmla="*/ 0 h 310"/>
                    <a:gd name="T68" fmla="*/ 0 w 246"/>
                    <a:gd name="T69" fmla="*/ 0 h 310"/>
                    <a:gd name="T70" fmla="*/ 0 w 246"/>
                    <a:gd name="T71" fmla="*/ 0 h 310"/>
                    <a:gd name="T72" fmla="*/ 0 w 246"/>
                    <a:gd name="T73" fmla="*/ 0 h 310"/>
                    <a:gd name="T74" fmla="*/ 0 w 246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6" h="310">
                      <a:moveTo>
                        <a:pt x="199" y="116"/>
                      </a:moveTo>
                      <a:lnTo>
                        <a:pt x="207" y="124"/>
                      </a:lnTo>
                      <a:lnTo>
                        <a:pt x="214" y="133"/>
                      </a:lnTo>
                      <a:lnTo>
                        <a:pt x="219" y="143"/>
                      </a:lnTo>
                      <a:lnTo>
                        <a:pt x="223" y="154"/>
                      </a:lnTo>
                      <a:lnTo>
                        <a:pt x="225" y="164"/>
                      </a:lnTo>
                      <a:lnTo>
                        <a:pt x="225" y="176"/>
                      </a:lnTo>
                      <a:lnTo>
                        <a:pt x="221" y="187"/>
                      </a:lnTo>
                      <a:lnTo>
                        <a:pt x="216" y="197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8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3" y="264"/>
                      </a:lnTo>
                      <a:lnTo>
                        <a:pt x="132" y="274"/>
                      </a:lnTo>
                      <a:lnTo>
                        <a:pt x="129" y="278"/>
                      </a:lnTo>
                      <a:lnTo>
                        <a:pt x="126" y="282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1" y="305"/>
                      </a:lnTo>
                      <a:lnTo>
                        <a:pt x="125" y="309"/>
                      </a:lnTo>
                      <a:lnTo>
                        <a:pt x="130" y="310"/>
                      </a:lnTo>
                      <a:lnTo>
                        <a:pt x="134" y="310"/>
                      </a:lnTo>
                      <a:lnTo>
                        <a:pt x="139" y="309"/>
                      </a:lnTo>
                      <a:lnTo>
                        <a:pt x="143" y="305"/>
                      </a:lnTo>
                      <a:lnTo>
                        <a:pt x="154" y="293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19" y="233"/>
                      </a:lnTo>
                      <a:lnTo>
                        <a:pt x="231" y="219"/>
                      </a:lnTo>
                      <a:lnTo>
                        <a:pt x="239" y="204"/>
                      </a:lnTo>
                      <a:lnTo>
                        <a:pt x="245" y="187"/>
                      </a:lnTo>
                      <a:lnTo>
                        <a:pt x="246" y="170"/>
                      </a:lnTo>
                      <a:lnTo>
                        <a:pt x="242" y="153"/>
                      </a:lnTo>
                      <a:lnTo>
                        <a:pt x="236" y="136"/>
                      </a:lnTo>
                      <a:lnTo>
                        <a:pt x="227" y="120"/>
                      </a:lnTo>
                      <a:lnTo>
                        <a:pt x="215" y="107"/>
                      </a:lnTo>
                      <a:lnTo>
                        <a:pt x="201" y="94"/>
                      </a:lnTo>
                      <a:lnTo>
                        <a:pt x="187" y="82"/>
                      </a:lnTo>
                      <a:lnTo>
                        <a:pt x="177" y="74"/>
                      </a:lnTo>
                      <a:lnTo>
                        <a:pt x="165" y="68"/>
                      </a:lnTo>
                      <a:lnTo>
                        <a:pt x="152" y="60"/>
                      </a:lnTo>
                      <a:lnTo>
                        <a:pt x="139" y="51"/>
                      </a:lnTo>
                      <a:lnTo>
                        <a:pt x="126" y="43"/>
                      </a:lnTo>
                      <a:lnTo>
                        <a:pt x="112" y="35"/>
                      </a:lnTo>
                      <a:lnTo>
                        <a:pt x="98" y="28"/>
                      </a:lnTo>
                      <a:lnTo>
                        <a:pt x="85" y="22"/>
                      </a:lnTo>
                      <a:lnTo>
                        <a:pt x="72" y="16"/>
                      </a:lnTo>
                      <a:lnTo>
                        <a:pt x="59" y="10"/>
                      </a:lnTo>
                      <a:lnTo>
                        <a:pt x="46" y="7"/>
                      </a:lnTo>
                      <a:lnTo>
                        <a:pt x="35" y="3"/>
                      </a:lnTo>
                      <a:lnTo>
                        <a:pt x="24" y="1"/>
                      </a:lnTo>
                      <a:lnTo>
                        <a:pt x="15" y="0"/>
                      </a:lnTo>
                      <a:lnTo>
                        <a:pt x="7" y="1"/>
                      </a:lnTo>
                      <a:lnTo>
                        <a:pt x="0" y="3"/>
                      </a:lnTo>
                      <a:lnTo>
                        <a:pt x="8" y="6"/>
                      </a:lnTo>
                      <a:lnTo>
                        <a:pt x="17" y="9"/>
                      </a:lnTo>
                      <a:lnTo>
                        <a:pt x="28" y="14"/>
                      </a:lnTo>
                      <a:lnTo>
                        <a:pt x="38" y="18"/>
                      </a:lnTo>
                      <a:lnTo>
                        <a:pt x="51" y="24"/>
                      </a:lnTo>
                      <a:lnTo>
                        <a:pt x="64" y="30"/>
                      </a:lnTo>
                      <a:lnTo>
                        <a:pt x="78" y="37"/>
                      </a:lnTo>
                      <a:lnTo>
                        <a:pt x="92" y="43"/>
                      </a:lnTo>
                      <a:lnTo>
                        <a:pt x="106" y="51"/>
                      </a:lnTo>
                      <a:lnTo>
                        <a:pt x="120" y="60"/>
                      </a:lnTo>
                      <a:lnTo>
                        <a:pt x="134" y="69"/>
                      </a:lnTo>
                      <a:lnTo>
                        <a:pt x="148" y="78"/>
                      </a:lnTo>
                      <a:lnTo>
                        <a:pt x="163" y="87"/>
                      </a:lnTo>
                      <a:lnTo>
                        <a:pt x="175" y="96"/>
                      </a:lnTo>
                      <a:lnTo>
                        <a:pt x="187" y="105"/>
                      </a:lnTo>
                      <a:lnTo>
                        <a:pt x="199" y="116"/>
                      </a:lnTo>
                      <a:close/>
                    </a:path>
                  </a:pathLst>
                </a:custGeom>
                <a:solidFill>
                  <a:srgbClr val="C9E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13" name="Freeform 1087"/>
                <p:cNvSpPr>
                  <a:spLocks/>
                </p:cNvSpPr>
                <p:nvPr/>
              </p:nvSpPr>
              <p:spPr bwMode="auto">
                <a:xfrm>
                  <a:off x="5115" y="2660"/>
                  <a:ext cx="69" cy="55"/>
                </a:xfrm>
                <a:custGeom>
                  <a:avLst/>
                  <a:gdLst>
                    <a:gd name="T0" fmla="*/ 0 w 198"/>
                    <a:gd name="T1" fmla="*/ 0 h 236"/>
                    <a:gd name="T2" fmla="*/ 0 w 198"/>
                    <a:gd name="T3" fmla="*/ 0 h 236"/>
                    <a:gd name="T4" fmla="*/ 0 w 198"/>
                    <a:gd name="T5" fmla="*/ 0 h 236"/>
                    <a:gd name="T6" fmla="*/ 0 w 198"/>
                    <a:gd name="T7" fmla="*/ 0 h 236"/>
                    <a:gd name="T8" fmla="*/ 0 w 198"/>
                    <a:gd name="T9" fmla="*/ 0 h 236"/>
                    <a:gd name="T10" fmla="*/ 0 w 198"/>
                    <a:gd name="T11" fmla="*/ 0 h 236"/>
                    <a:gd name="T12" fmla="*/ 0 w 198"/>
                    <a:gd name="T13" fmla="*/ 0 h 236"/>
                    <a:gd name="T14" fmla="*/ 0 w 198"/>
                    <a:gd name="T15" fmla="*/ 0 h 236"/>
                    <a:gd name="T16" fmla="*/ 0 w 198"/>
                    <a:gd name="T17" fmla="*/ 0 h 236"/>
                    <a:gd name="T18" fmla="*/ 0 w 198"/>
                    <a:gd name="T19" fmla="*/ 0 h 236"/>
                    <a:gd name="T20" fmla="*/ 0 w 198"/>
                    <a:gd name="T21" fmla="*/ 0 h 236"/>
                    <a:gd name="T22" fmla="*/ 0 w 198"/>
                    <a:gd name="T23" fmla="*/ 0 h 236"/>
                    <a:gd name="T24" fmla="*/ 0 w 198"/>
                    <a:gd name="T25" fmla="*/ 0 h 236"/>
                    <a:gd name="T26" fmla="*/ 0 w 198"/>
                    <a:gd name="T27" fmla="*/ 0 h 236"/>
                    <a:gd name="T28" fmla="*/ 0 w 198"/>
                    <a:gd name="T29" fmla="*/ 0 h 236"/>
                    <a:gd name="T30" fmla="*/ 0 w 198"/>
                    <a:gd name="T31" fmla="*/ 0 h 236"/>
                    <a:gd name="T32" fmla="*/ 0 w 198"/>
                    <a:gd name="T33" fmla="*/ 0 h 236"/>
                    <a:gd name="T34" fmla="*/ 0 w 198"/>
                    <a:gd name="T35" fmla="*/ 0 h 236"/>
                    <a:gd name="T36" fmla="*/ 0 w 198"/>
                    <a:gd name="T37" fmla="*/ 0 h 236"/>
                    <a:gd name="T38" fmla="*/ 0 w 198"/>
                    <a:gd name="T39" fmla="*/ 0 h 236"/>
                    <a:gd name="T40" fmla="*/ 0 w 198"/>
                    <a:gd name="T41" fmla="*/ 0 h 236"/>
                    <a:gd name="T42" fmla="*/ 0 w 198"/>
                    <a:gd name="T43" fmla="*/ 0 h 236"/>
                    <a:gd name="T44" fmla="*/ 0 w 198"/>
                    <a:gd name="T45" fmla="*/ 0 h 236"/>
                    <a:gd name="T46" fmla="*/ 0 w 198"/>
                    <a:gd name="T47" fmla="*/ 0 h 236"/>
                    <a:gd name="T48" fmla="*/ 0 w 198"/>
                    <a:gd name="T49" fmla="*/ 0 h 236"/>
                    <a:gd name="T50" fmla="*/ 0 w 198"/>
                    <a:gd name="T51" fmla="*/ 0 h 236"/>
                    <a:gd name="T52" fmla="*/ 0 w 198"/>
                    <a:gd name="T53" fmla="*/ 0 h 236"/>
                    <a:gd name="T54" fmla="*/ 0 w 198"/>
                    <a:gd name="T55" fmla="*/ 0 h 236"/>
                    <a:gd name="T56" fmla="*/ 0 w 198"/>
                    <a:gd name="T57" fmla="*/ 0 h 236"/>
                    <a:gd name="T58" fmla="*/ 0 w 198"/>
                    <a:gd name="T59" fmla="*/ 0 h 236"/>
                    <a:gd name="T60" fmla="*/ 0 w 198"/>
                    <a:gd name="T61" fmla="*/ 0 h 236"/>
                    <a:gd name="T62" fmla="*/ 0 w 198"/>
                    <a:gd name="T63" fmla="*/ 0 h 236"/>
                    <a:gd name="T64" fmla="*/ 0 w 198"/>
                    <a:gd name="T65" fmla="*/ 0 h 236"/>
                    <a:gd name="T66" fmla="*/ 0 w 198"/>
                    <a:gd name="T67" fmla="*/ 0 h 236"/>
                    <a:gd name="T68" fmla="*/ 0 w 198"/>
                    <a:gd name="T69" fmla="*/ 0 h 236"/>
                    <a:gd name="T70" fmla="*/ 0 w 198"/>
                    <a:gd name="T71" fmla="*/ 0 h 236"/>
                    <a:gd name="T72" fmla="*/ 0 w 198"/>
                    <a:gd name="T73" fmla="*/ 0 h 236"/>
                    <a:gd name="T74" fmla="*/ 0 w 198"/>
                    <a:gd name="T75" fmla="*/ 0 h 236"/>
                    <a:gd name="T76" fmla="*/ 0 w 198"/>
                    <a:gd name="T77" fmla="*/ 0 h 236"/>
                    <a:gd name="T78" fmla="*/ 0 w 198"/>
                    <a:gd name="T79" fmla="*/ 0 h 236"/>
                    <a:gd name="T80" fmla="*/ 0 w 198"/>
                    <a:gd name="T81" fmla="*/ 0 h 236"/>
                    <a:gd name="T82" fmla="*/ 0 w 198"/>
                    <a:gd name="T83" fmla="*/ 0 h 236"/>
                    <a:gd name="T84" fmla="*/ 0 w 198"/>
                    <a:gd name="T85" fmla="*/ 0 h 236"/>
                    <a:gd name="T86" fmla="*/ 0 w 198"/>
                    <a:gd name="T87" fmla="*/ 0 h 236"/>
                    <a:gd name="T88" fmla="*/ 0 w 198"/>
                    <a:gd name="T89" fmla="*/ 0 h 236"/>
                    <a:gd name="T90" fmla="*/ 0 w 198"/>
                    <a:gd name="T91" fmla="*/ 0 h 236"/>
                    <a:gd name="T92" fmla="*/ 0 w 198"/>
                    <a:gd name="T93" fmla="*/ 0 h 236"/>
                    <a:gd name="T94" fmla="*/ 0 w 198"/>
                    <a:gd name="T95" fmla="*/ 0 h 236"/>
                    <a:gd name="T96" fmla="*/ 0 w 198"/>
                    <a:gd name="T97" fmla="*/ 0 h 236"/>
                    <a:gd name="T98" fmla="*/ 0 w 198"/>
                    <a:gd name="T99" fmla="*/ 0 h 236"/>
                    <a:gd name="T100" fmla="*/ 0 w 198"/>
                    <a:gd name="T101" fmla="*/ 0 h 236"/>
                    <a:gd name="T102" fmla="*/ 0 w 198"/>
                    <a:gd name="T103" fmla="*/ 0 h 236"/>
                    <a:gd name="T104" fmla="*/ 0 w 198"/>
                    <a:gd name="T105" fmla="*/ 0 h 236"/>
                    <a:gd name="T106" fmla="*/ 0 w 198"/>
                    <a:gd name="T107" fmla="*/ 0 h 236"/>
                    <a:gd name="T108" fmla="*/ 0 w 198"/>
                    <a:gd name="T109" fmla="*/ 0 h 236"/>
                    <a:gd name="T110" fmla="*/ 0 w 198"/>
                    <a:gd name="T111" fmla="*/ 0 h 236"/>
                    <a:gd name="T112" fmla="*/ 0 w 198"/>
                    <a:gd name="T113" fmla="*/ 0 h 236"/>
                    <a:gd name="T114" fmla="*/ 0 w 198"/>
                    <a:gd name="T115" fmla="*/ 0 h 236"/>
                    <a:gd name="T116" fmla="*/ 0 w 198"/>
                    <a:gd name="T117" fmla="*/ 0 h 236"/>
                    <a:gd name="T118" fmla="*/ 0 w 198"/>
                    <a:gd name="T119" fmla="*/ 0 h 236"/>
                    <a:gd name="T120" fmla="*/ 0 w 198"/>
                    <a:gd name="T121" fmla="*/ 0 h 2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198" h="236">
                      <a:moveTo>
                        <a:pt x="73" y="36"/>
                      </a:moveTo>
                      <a:lnTo>
                        <a:pt x="58" y="46"/>
                      </a:lnTo>
                      <a:lnTo>
                        <a:pt x="46" y="58"/>
                      </a:lnTo>
                      <a:lnTo>
                        <a:pt x="33" y="72"/>
                      </a:lnTo>
                      <a:lnTo>
                        <a:pt x="22" y="85"/>
                      </a:lnTo>
                      <a:lnTo>
                        <a:pt x="14" y="100"/>
                      </a:lnTo>
                      <a:lnTo>
                        <a:pt x="7" y="115"/>
                      </a:lnTo>
                      <a:lnTo>
                        <a:pt x="2" y="130"/>
                      </a:lnTo>
                      <a:lnTo>
                        <a:pt x="0" y="146"/>
                      </a:lnTo>
                      <a:lnTo>
                        <a:pt x="2" y="170"/>
                      </a:lnTo>
                      <a:lnTo>
                        <a:pt x="12" y="190"/>
                      </a:lnTo>
                      <a:lnTo>
                        <a:pt x="26" y="207"/>
                      </a:lnTo>
                      <a:lnTo>
                        <a:pt x="43" y="220"/>
                      </a:lnTo>
                      <a:lnTo>
                        <a:pt x="64" y="229"/>
                      </a:lnTo>
                      <a:lnTo>
                        <a:pt x="88" y="235"/>
                      </a:lnTo>
                      <a:lnTo>
                        <a:pt x="110" y="236"/>
                      </a:lnTo>
                      <a:lnTo>
                        <a:pt x="132" y="232"/>
                      </a:lnTo>
                      <a:lnTo>
                        <a:pt x="137" y="232"/>
                      </a:lnTo>
                      <a:lnTo>
                        <a:pt x="142" y="230"/>
                      </a:lnTo>
                      <a:lnTo>
                        <a:pt x="145" y="226"/>
                      </a:lnTo>
                      <a:lnTo>
                        <a:pt x="146" y="221"/>
                      </a:lnTo>
                      <a:lnTo>
                        <a:pt x="145" y="219"/>
                      </a:lnTo>
                      <a:lnTo>
                        <a:pt x="142" y="219"/>
                      </a:lnTo>
                      <a:lnTo>
                        <a:pt x="137" y="217"/>
                      </a:lnTo>
                      <a:lnTo>
                        <a:pt x="131" y="217"/>
                      </a:lnTo>
                      <a:lnTo>
                        <a:pt x="124" y="217"/>
                      </a:lnTo>
                      <a:lnTo>
                        <a:pt x="118" y="217"/>
                      </a:lnTo>
                      <a:lnTo>
                        <a:pt x="112" y="217"/>
                      </a:lnTo>
                      <a:lnTo>
                        <a:pt x="109" y="217"/>
                      </a:lnTo>
                      <a:lnTo>
                        <a:pt x="97" y="216"/>
                      </a:lnTo>
                      <a:lnTo>
                        <a:pt x="87" y="215"/>
                      </a:lnTo>
                      <a:lnTo>
                        <a:pt x="75" y="214"/>
                      </a:lnTo>
                      <a:lnTo>
                        <a:pt x="63" y="211"/>
                      </a:lnTo>
                      <a:lnTo>
                        <a:pt x="51" y="207"/>
                      </a:lnTo>
                      <a:lnTo>
                        <a:pt x="40" y="199"/>
                      </a:lnTo>
                      <a:lnTo>
                        <a:pt x="29" y="189"/>
                      </a:lnTo>
                      <a:lnTo>
                        <a:pt x="17" y="174"/>
                      </a:lnTo>
                      <a:lnTo>
                        <a:pt x="15" y="157"/>
                      </a:lnTo>
                      <a:lnTo>
                        <a:pt x="16" y="141"/>
                      </a:lnTo>
                      <a:lnTo>
                        <a:pt x="21" y="124"/>
                      </a:lnTo>
                      <a:lnTo>
                        <a:pt x="28" y="109"/>
                      </a:lnTo>
                      <a:lnTo>
                        <a:pt x="39" y="96"/>
                      </a:lnTo>
                      <a:lnTo>
                        <a:pt x="50" y="82"/>
                      </a:lnTo>
                      <a:lnTo>
                        <a:pt x="63" y="70"/>
                      </a:lnTo>
                      <a:lnTo>
                        <a:pt x="78" y="59"/>
                      </a:lnTo>
                      <a:lnTo>
                        <a:pt x="94" y="49"/>
                      </a:lnTo>
                      <a:lnTo>
                        <a:pt x="110" y="39"/>
                      </a:lnTo>
                      <a:lnTo>
                        <a:pt x="126" y="31"/>
                      </a:lnTo>
                      <a:lnTo>
                        <a:pt x="142" y="24"/>
                      </a:lnTo>
                      <a:lnTo>
                        <a:pt x="158" y="19"/>
                      </a:lnTo>
                      <a:lnTo>
                        <a:pt x="172" y="13"/>
                      </a:lnTo>
                      <a:lnTo>
                        <a:pt x="186" y="10"/>
                      </a:lnTo>
                      <a:lnTo>
                        <a:pt x="198" y="7"/>
                      </a:lnTo>
                      <a:lnTo>
                        <a:pt x="190" y="3"/>
                      </a:lnTo>
                      <a:lnTo>
                        <a:pt x="177" y="0"/>
                      </a:lnTo>
                      <a:lnTo>
                        <a:pt x="162" y="3"/>
                      </a:lnTo>
                      <a:lnTo>
                        <a:pt x="144" y="6"/>
                      </a:lnTo>
                      <a:lnTo>
                        <a:pt x="124" y="12"/>
                      </a:lnTo>
                      <a:lnTo>
                        <a:pt x="105" y="19"/>
                      </a:lnTo>
                      <a:lnTo>
                        <a:pt x="88" y="28"/>
                      </a:lnTo>
                      <a:lnTo>
                        <a:pt x="73" y="3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14" name="Freeform 1088"/>
                <p:cNvSpPr>
                  <a:spLocks/>
                </p:cNvSpPr>
                <p:nvPr/>
              </p:nvSpPr>
              <p:spPr bwMode="auto">
                <a:xfrm>
                  <a:off x="5233" y="2660"/>
                  <a:ext cx="47" cy="42"/>
                </a:xfrm>
                <a:custGeom>
                  <a:avLst/>
                  <a:gdLst>
                    <a:gd name="T0" fmla="*/ 0 w 128"/>
                    <a:gd name="T1" fmla="*/ 0 h 183"/>
                    <a:gd name="T2" fmla="*/ 0 w 128"/>
                    <a:gd name="T3" fmla="*/ 0 h 183"/>
                    <a:gd name="T4" fmla="*/ 0 w 128"/>
                    <a:gd name="T5" fmla="*/ 0 h 183"/>
                    <a:gd name="T6" fmla="*/ 0 w 128"/>
                    <a:gd name="T7" fmla="*/ 0 h 183"/>
                    <a:gd name="T8" fmla="*/ 0 w 128"/>
                    <a:gd name="T9" fmla="*/ 0 h 183"/>
                    <a:gd name="T10" fmla="*/ 0 w 128"/>
                    <a:gd name="T11" fmla="*/ 0 h 183"/>
                    <a:gd name="T12" fmla="*/ 0 w 128"/>
                    <a:gd name="T13" fmla="*/ 0 h 183"/>
                    <a:gd name="T14" fmla="*/ 0 w 128"/>
                    <a:gd name="T15" fmla="*/ 0 h 183"/>
                    <a:gd name="T16" fmla="*/ 0 w 128"/>
                    <a:gd name="T17" fmla="*/ 0 h 183"/>
                    <a:gd name="T18" fmla="*/ 0 w 128"/>
                    <a:gd name="T19" fmla="*/ 0 h 183"/>
                    <a:gd name="T20" fmla="*/ 0 w 128"/>
                    <a:gd name="T21" fmla="*/ 0 h 183"/>
                    <a:gd name="T22" fmla="*/ 0 w 128"/>
                    <a:gd name="T23" fmla="*/ 0 h 183"/>
                    <a:gd name="T24" fmla="*/ 0 w 128"/>
                    <a:gd name="T25" fmla="*/ 0 h 183"/>
                    <a:gd name="T26" fmla="*/ 0 w 128"/>
                    <a:gd name="T27" fmla="*/ 0 h 183"/>
                    <a:gd name="T28" fmla="*/ 0 w 128"/>
                    <a:gd name="T29" fmla="*/ 0 h 183"/>
                    <a:gd name="T30" fmla="*/ 0 w 128"/>
                    <a:gd name="T31" fmla="*/ 0 h 183"/>
                    <a:gd name="T32" fmla="*/ 0 w 128"/>
                    <a:gd name="T33" fmla="*/ 0 h 183"/>
                    <a:gd name="T34" fmla="*/ 0 w 128"/>
                    <a:gd name="T35" fmla="*/ 0 h 183"/>
                    <a:gd name="T36" fmla="*/ 0 w 128"/>
                    <a:gd name="T37" fmla="*/ 0 h 183"/>
                    <a:gd name="T38" fmla="*/ 0 w 128"/>
                    <a:gd name="T39" fmla="*/ 0 h 183"/>
                    <a:gd name="T40" fmla="*/ 0 w 128"/>
                    <a:gd name="T41" fmla="*/ 0 h 183"/>
                    <a:gd name="T42" fmla="*/ 0 w 128"/>
                    <a:gd name="T43" fmla="*/ 0 h 183"/>
                    <a:gd name="T44" fmla="*/ 0 w 128"/>
                    <a:gd name="T45" fmla="*/ 0 h 183"/>
                    <a:gd name="T46" fmla="*/ 0 w 128"/>
                    <a:gd name="T47" fmla="*/ 0 h 183"/>
                    <a:gd name="T48" fmla="*/ 0 w 128"/>
                    <a:gd name="T49" fmla="*/ 0 h 183"/>
                    <a:gd name="T50" fmla="*/ 0 w 128"/>
                    <a:gd name="T51" fmla="*/ 0 h 183"/>
                    <a:gd name="T52" fmla="*/ 0 w 128"/>
                    <a:gd name="T53" fmla="*/ 0 h 183"/>
                    <a:gd name="T54" fmla="*/ 0 w 128"/>
                    <a:gd name="T55" fmla="*/ 0 h 183"/>
                    <a:gd name="T56" fmla="*/ 0 w 128"/>
                    <a:gd name="T57" fmla="*/ 0 h 183"/>
                    <a:gd name="T58" fmla="*/ 0 w 128"/>
                    <a:gd name="T59" fmla="*/ 0 h 183"/>
                    <a:gd name="T60" fmla="*/ 0 w 128"/>
                    <a:gd name="T61" fmla="*/ 0 h 183"/>
                    <a:gd name="T62" fmla="*/ 0 w 128"/>
                    <a:gd name="T63" fmla="*/ 0 h 183"/>
                    <a:gd name="T64" fmla="*/ 0 w 128"/>
                    <a:gd name="T65" fmla="*/ 0 h 183"/>
                    <a:gd name="T66" fmla="*/ 0 w 128"/>
                    <a:gd name="T67" fmla="*/ 0 h 183"/>
                    <a:gd name="T68" fmla="*/ 0 w 128"/>
                    <a:gd name="T69" fmla="*/ 0 h 183"/>
                    <a:gd name="T70" fmla="*/ 0 w 128"/>
                    <a:gd name="T71" fmla="*/ 0 h 183"/>
                    <a:gd name="T72" fmla="*/ 0 w 128"/>
                    <a:gd name="T73" fmla="*/ 0 h 183"/>
                    <a:gd name="T74" fmla="*/ 0 w 128"/>
                    <a:gd name="T75" fmla="*/ 0 h 183"/>
                    <a:gd name="T76" fmla="*/ 0 w 128"/>
                    <a:gd name="T77" fmla="*/ 0 h 183"/>
                    <a:gd name="T78" fmla="*/ 0 w 128"/>
                    <a:gd name="T79" fmla="*/ 0 h 183"/>
                    <a:gd name="T80" fmla="*/ 0 w 128"/>
                    <a:gd name="T81" fmla="*/ 0 h 183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28" h="183">
                      <a:moveTo>
                        <a:pt x="108" y="61"/>
                      </a:moveTo>
                      <a:lnTo>
                        <a:pt x="111" y="80"/>
                      </a:lnTo>
                      <a:lnTo>
                        <a:pt x="109" y="97"/>
                      </a:lnTo>
                      <a:lnTo>
                        <a:pt x="101" y="110"/>
                      </a:lnTo>
                      <a:lnTo>
                        <a:pt x="89" y="123"/>
                      </a:lnTo>
                      <a:lnTo>
                        <a:pt x="75" y="134"/>
                      </a:lnTo>
                      <a:lnTo>
                        <a:pt x="60" y="145"/>
                      </a:lnTo>
                      <a:lnTo>
                        <a:pt x="43" y="156"/>
                      </a:lnTo>
                      <a:lnTo>
                        <a:pt x="29" y="167"/>
                      </a:lnTo>
                      <a:lnTo>
                        <a:pt x="27" y="170"/>
                      </a:lnTo>
                      <a:lnTo>
                        <a:pt x="26" y="172"/>
                      </a:lnTo>
                      <a:lnTo>
                        <a:pt x="26" y="176"/>
                      </a:lnTo>
                      <a:lnTo>
                        <a:pt x="28" y="179"/>
                      </a:lnTo>
                      <a:lnTo>
                        <a:pt x="30" y="182"/>
                      </a:lnTo>
                      <a:lnTo>
                        <a:pt x="34" y="183"/>
                      </a:lnTo>
                      <a:lnTo>
                        <a:pt x="37" y="183"/>
                      </a:lnTo>
                      <a:lnTo>
                        <a:pt x="41" y="182"/>
                      </a:lnTo>
                      <a:lnTo>
                        <a:pt x="58" y="171"/>
                      </a:lnTo>
                      <a:lnTo>
                        <a:pt x="76" y="160"/>
                      </a:lnTo>
                      <a:lnTo>
                        <a:pt x="92" y="147"/>
                      </a:lnTo>
                      <a:lnTo>
                        <a:pt x="108" y="132"/>
                      </a:lnTo>
                      <a:lnTo>
                        <a:pt x="118" y="116"/>
                      </a:lnTo>
                      <a:lnTo>
                        <a:pt x="125" y="98"/>
                      </a:lnTo>
                      <a:lnTo>
                        <a:pt x="128" y="78"/>
                      </a:lnTo>
                      <a:lnTo>
                        <a:pt x="123" y="58"/>
                      </a:lnTo>
                      <a:lnTo>
                        <a:pt x="112" y="41"/>
                      </a:lnTo>
                      <a:lnTo>
                        <a:pt x="98" y="28"/>
                      </a:lnTo>
                      <a:lnTo>
                        <a:pt x="80" y="16"/>
                      </a:lnTo>
                      <a:lnTo>
                        <a:pt x="61" y="8"/>
                      </a:lnTo>
                      <a:lnTo>
                        <a:pt x="41" y="2"/>
                      </a:lnTo>
                      <a:lnTo>
                        <a:pt x="23" y="0"/>
                      </a:lnTo>
                      <a:lnTo>
                        <a:pt x="9" y="1"/>
                      </a:lnTo>
                      <a:lnTo>
                        <a:pt x="0" y="6"/>
                      </a:lnTo>
                      <a:lnTo>
                        <a:pt x="16" y="10"/>
                      </a:lnTo>
                      <a:lnTo>
                        <a:pt x="33" y="14"/>
                      </a:lnTo>
                      <a:lnTo>
                        <a:pt x="48" y="17"/>
                      </a:lnTo>
                      <a:lnTo>
                        <a:pt x="63" y="22"/>
                      </a:lnTo>
                      <a:lnTo>
                        <a:pt x="77" y="28"/>
                      </a:lnTo>
                      <a:lnTo>
                        <a:pt x="90" y="36"/>
                      </a:lnTo>
                      <a:lnTo>
                        <a:pt x="101" y="46"/>
                      </a:lnTo>
                      <a:lnTo>
                        <a:pt x="108" y="6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15" name="Freeform 1089"/>
                <p:cNvSpPr>
                  <a:spLocks/>
                </p:cNvSpPr>
                <p:nvPr/>
              </p:nvSpPr>
              <p:spPr bwMode="auto">
                <a:xfrm>
                  <a:off x="5070" y="2650"/>
                  <a:ext cx="112" cy="88"/>
                </a:xfrm>
                <a:custGeom>
                  <a:avLst/>
                  <a:gdLst>
                    <a:gd name="T0" fmla="*/ 0 w 323"/>
                    <a:gd name="T1" fmla="*/ 0 h 379"/>
                    <a:gd name="T2" fmla="*/ 0 w 323"/>
                    <a:gd name="T3" fmla="*/ 0 h 379"/>
                    <a:gd name="T4" fmla="*/ 0 w 323"/>
                    <a:gd name="T5" fmla="*/ 0 h 379"/>
                    <a:gd name="T6" fmla="*/ 0 w 323"/>
                    <a:gd name="T7" fmla="*/ 0 h 379"/>
                    <a:gd name="T8" fmla="*/ 0 w 323"/>
                    <a:gd name="T9" fmla="*/ 0 h 379"/>
                    <a:gd name="T10" fmla="*/ 0 w 323"/>
                    <a:gd name="T11" fmla="*/ 0 h 379"/>
                    <a:gd name="T12" fmla="*/ 0 w 323"/>
                    <a:gd name="T13" fmla="*/ 0 h 379"/>
                    <a:gd name="T14" fmla="*/ 0 w 323"/>
                    <a:gd name="T15" fmla="*/ 0 h 379"/>
                    <a:gd name="T16" fmla="*/ 0 w 323"/>
                    <a:gd name="T17" fmla="*/ 0 h 379"/>
                    <a:gd name="T18" fmla="*/ 0 w 323"/>
                    <a:gd name="T19" fmla="*/ 0 h 379"/>
                    <a:gd name="T20" fmla="*/ 0 w 323"/>
                    <a:gd name="T21" fmla="*/ 0 h 379"/>
                    <a:gd name="T22" fmla="*/ 0 w 323"/>
                    <a:gd name="T23" fmla="*/ 0 h 379"/>
                    <a:gd name="T24" fmla="*/ 0 w 323"/>
                    <a:gd name="T25" fmla="*/ 0 h 379"/>
                    <a:gd name="T26" fmla="*/ 0 w 323"/>
                    <a:gd name="T27" fmla="*/ 0 h 379"/>
                    <a:gd name="T28" fmla="*/ 0 w 323"/>
                    <a:gd name="T29" fmla="*/ 0 h 379"/>
                    <a:gd name="T30" fmla="*/ 0 w 323"/>
                    <a:gd name="T31" fmla="*/ 0 h 379"/>
                    <a:gd name="T32" fmla="*/ 0 w 323"/>
                    <a:gd name="T33" fmla="*/ 0 h 379"/>
                    <a:gd name="T34" fmla="*/ 0 w 323"/>
                    <a:gd name="T35" fmla="*/ 0 h 379"/>
                    <a:gd name="T36" fmla="*/ 0 w 323"/>
                    <a:gd name="T37" fmla="*/ 0 h 379"/>
                    <a:gd name="T38" fmla="*/ 0 w 323"/>
                    <a:gd name="T39" fmla="*/ 0 h 379"/>
                    <a:gd name="T40" fmla="*/ 0 w 323"/>
                    <a:gd name="T41" fmla="*/ 0 h 379"/>
                    <a:gd name="T42" fmla="*/ 0 w 323"/>
                    <a:gd name="T43" fmla="*/ 0 h 379"/>
                    <a:gd name="T44" fmla="*/ 0 w 323"/>
                    <a:gd name="T45" fmla="*/ 0 h 379"/>
                    <a:gd name="T46" fmla="*/ 0 w 323"/>
                    <a:gd name="T47" fmla="*/ 0 h 379"/>
                    <a:gd name="T48" fmla="*/ 0 w 323"/>
                    <a:gd name="T49" fmla="*/ 0 h 379"/>
                    <a:gd name="T50" fmla="*/ 0 w 323"/>
                    <a:gd name="T51" fmla="*/ 0 h 379"/>
                    <a:gd name="T52" fmla="*/ 0 w 323"/>
                    <a:gd name="T53" fmla="*/ 0 h 379"/>
                    <a:gd name="T54" fmla="*/ 0 w 323"/>
                    <a:gd name="T55" fmla="*/ 0 h 379"/>
                    <a:gd name="T56" fmla="*/ 0 w 323"/>
                    <a:gd name="T57" fmla="*/ 0 h 379"/>
                    <a:gd name="T58" fmla="*/ 0 w 323"/>
                    <a:gd name="T59" fmla="*/ 0 h 379"/>
                    <a:gd name="T60" fmla="*/ 0 w 323"/>
                    <a:gd name="T61" fmla="*/ 0 h 379"/>
                    <a:gd name="T62" fmla="*/ 0 w 323"/>
                    <a:gd name="T63" fmla="*/ 0 h 379"/>
                    <a:gd name="T64" fmla="*/ 0 w 323"/>
                    <a:gd name="T65" fmla="*/ 0 h 379"/>
                    <a:gd name="T66" fmla="*/ 0 w 323"/>
                    <a:gd name="T67" fmla="*/ 0 h 379"/>
                    <a:gd name="T68" fmla="*/ 0 w 323"/>
                    <a:gd name="T69" fmla="*/ 0 h 379"/>
                    <a:gd name="T70" fmla="*/ 0 w 323"/>
                    <a:gd name="T71" fmla="*/ 0 h 379"/>
                    <a:gd name="T72" fmla="*/ 0 w 323"/>
                    <a:gd name="T73" fmla="*/ 0 h 379"/>
                    <a:gd name="T74" fmla="*/ 0 w 323"/>
                    <a:gd name="T75" fmla="*/ 0 h 379"/>
                    <a:gd name="T76" fmla="*/ 0 w 323"/>
                    <a:gd name="T77" fmla="*/ 0 h 379"/>
                    <a:gd name="T78" fmla="*/ 0 w 323"/>
                    <a:gd name="T79" fmla="*/ 0 h 379"/>
                    <a:gd name="T80" fmla="*/ 0 w 323"/>
                    <a:gd name="T81" fmla="*/ 0 h 379"/>
                    <a:gd name="T82" fmla="*/ 0 w 323"/>
                    <a:gd name="T83" fmla="*/ 0 h 379"/>
                    <a:gd name="T84" fmla="*/ 0 w 323"/>
                    <a:gd name="T85" fmla="*/ 0 h 379"/>
                    <a:gd name="T86" fmla="*/ 0 w 323"/>
                    <a:gd name="T87" fmla="*/ 0 h 379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0" t="0" r="r" b="b"/>
                  <a:pathLst>
                    <a:path w="323" h="379">
                      <a:moveTo>
                        <a:pt x="126" y="50"/>
                      </a:moveTo>
                      <a:lnTo>
                        <a:pt x="101" y="70"/>
                      </a:lnTo>
                      <a:lnTo>
                        <a:pt x="76" y="92"/>
                      </a:lnTo>
                      <a:lnTo>
                        <a:pt x="54" y="115"/>
                      </a:lnTo>
                      <a:lnTo>
                        <a:pt x="34" y="140"/>
                      </a:lnTo>
                      <a:lnTo>
                        <a:pt x="18" y="167"/>
                      </a:lnTo>
                      <a:lnTo>
                        <a:pt x="6" y="196"/>
                      </a:lnTo>
                      <a:lnTo>
                        <a:pt x="0" y="227"/>
                      </a:lnTo>
                      <a:lnTo>
                        <a:pt x="1" y="259"/>
                      </a:lnTo>
                      <a:lnTo>
                        <a:pt x="4" y="267"/>
                      </a:lnTo>
                      <a:lnTo>
                        <a:pt x="7" y="277"/>
                      </a:lnTo>
                      <a:lnTo>
                        <a:pt x="11" y="283"/>
                      </a:lnTo>
                      <a:lnTo>
                        <a:pt x="15" y="291"/>
                      </a:lnTo>
                      <a:lnTo>
                        <a:pt x="21" y="298"/>
                      </a:lnTo>
                      <a:lnTo>
                        <a:pt x="27" y="305"/>
                      </a:lnTo>
                      <a:lnTo>
                        <a:pt x="34" y="311"/>
                      </a:lnTo>
                      <a:lnTo>
                        <a:pt x="41" y="316"/>
                      </a:lnTo>
                      <a:lnTo>
                        <a:pt x="57" y="325"/>
                      </a:lnTo>
                      <a:lnTo>
                        <a:pt x="72" y="333"/>
                      </a:lnTo>
                      <a:lnTo>
                        <a:pt x="87" y="340"/>
                      </a:lnTo>
                      <a:lnTo>
                        <a:pt x="103" y="345"/>
                      </a:lnTo>
                      <a:lnTo>
                        <a:pt x="120" y="351"/>
                      </a:lnTo>
                      <a:lnTo>
                        <a:pt x="136" y="356"/>
                      </a:lnTo>
                      <a:lnTo>
                        <a:pt x="153" y="360"/>
                      </a:lnTo>
                      <a:lnTo>
                        <a:pt x="169" y="364"/>
                      </a:lnTo>
                      <a:lnTo>
                        <a:pt x="187" y="367"/>
                      </a:lnTo>
                      <a:lnTo>
                        <a:pt x="204" y="370"/>
                      </a:lnTo>
                      <a:lnTo>
                        <a:pt x="221" y="372"/>
                      </a:lnTo>
                      <a:lnTo>
                        <a:pt x="238" y="374"/>
                      </a:lnTo>
                      <a:lnTo>
                        <a:pt x="256" y="375"/>
                      </a:lnTo>
                      <a:lnTo>
                        <a:pt x="273" y="376"/>
                      </a:lnTo>
                      <a:lnTo>
                        <a:pt x="290" y="378"/>
                      </a:lnTo>
                      <a:lnTo>
                        <a:pt x="307" y="379"/>
                      </a:lnTo>
                      <a:lnTo>
                        <a:pt x="312" y="379"/>
                      </a:lnTo>
                      <a:lnTo>
                        <a:pt x="317" y="375"/>
                      </a:lnTo>
                      <a:lnTo>
                        <a:pt x="320" y="372"/>
                      </a:lnTo>
                      <a:lnTo>
                        <a:pt x="323" y="366"/>
                      </a:lnTo>
                      <a:lnTo>
                        <a:pt x="323" y="360"/>
                      </a:lnTo>
                      <a:lnTo>
                        <a:pt x="320" y="356"/>
                      </a:lnTo>
                      <a:lnTo>
                        <a:pt x="316" y="352"/>
                      </a:lnTo>
                      <a:lnTo>
                        <a:pt x="311" y="351"/>
                      </a:lnTo>
                      <a:lnTo>
                        <a:pt x="295" y="351"/>
                      </a:lnTo>
                      <a:lnTo>
                        <a:pt x="279" y="351"/>
                      </a:lnTo>
                      <a:lnTo>
                        <a:pt x="263" y="350"/>
                      </a:lnTo>
                      <a:lnTo>
                        <a:pt x="248" y="349"/>
                      </a:lnTo>
                      <a:lnTo>
                        <a:pt x="231" y="348"/>
                      </a:lnTo>
                      <a:lnTo>
                        <a:pt x="215" y="345"/>
                      </a:lnTo>
                      <a:lnTo>
                        <a:pt x="200" y="343"/>
                      </a:lnTo>
                      <a:lnTo>
                        <a:pt x="183" y="341"/>
                      </a:lnTo>
                      <a:lnTo>
                        <a:pt x="168" y="337"/>
                      </a:lnTo>
                      <a:lnTo>
                        <a:pt x="151" y="334"/>
                      </a:lnTo>
                      <a:lnTo>
                        <a:pt x="136" y="329"/>
                      </a:lnTo>
                      <a:lnTo>
                        <a:pt x="121" y="325"/>
                      </a:lnTo>
                      <a:lnTo>
                        <a:pt x="106" y="320"/>
                      </a:lnTo>
                      <a:lnTo>
                        <a:pt x="92" y="313"/>
                      </a:lnTo>
                      <a:lnTo>
                        <a:pt x="76" y="306"/>
                      </a:lnTo>
                      <a:lnTo>
                        <a:pt x="62" y="300"/>
                      </a:lnTo>
                      <a:lnTo>
                        <a:pt x="51" y="291"/>
                      </a:lnTo>
                      <a:lnTo>
                        <a:pt x="41" y="280"/>
                      </a:lnTo>
                      <a:lnTo>
                        <a:pt x="35" y="269"/>
                      </a:lnTo>
                      <a:lnTo>
                        <a:pt x="31" y="255"/>
                      </a:lnTo>
                      <a:lnTo>
                        <a:pt x="31" y="239"/>
                      </a:lnTo>
                      <a:lnTo>
                        <a:pt x="33" y="218"/>
                      </a:lnTo>
                      <a:lnTo>
                        <a:pt x="38" y="197"/>
                      </a:lnTo>
                      <a:lnTo>
                        <a:pt x="42" y="182"/>
                      </a:lnTo>
                      <a:lnTo>
                        <a:pt x="51" y="165"/>
                      </a:lnTo>
                      <a:lnTo>
                        <a:pt x="60" y="150"/>
                      </a:lnTo>
                      <a:lnTo>
                        <a:pt x="68" y="136"/>
                      </a:lnTo>
                      <a:lnTo>
                        <a:pt x="79" y="124"/>
                      </a:lnTo>
                      <a:lnTo>
                        <a:pt x="89" y="111"/>
                      </a:lnTo>
                      <a:lnTo>
                        <a:pt x="101" y="100"/>
                      </a:lnTo>
                      <a:lnTo>
                        <a:pt x="114" y="88"/>
                      </a:lnTo>
                      <a:lnTo>
                        <a:pt x="129" y="76"/>
                      </a:lnTo>
                      <a:lnTo>
                        <a:pt x="144" y="64"/>
                      </a:lnTo>
                      <a:lnTo>
                        <a:pt x="162" y="53"/>
                      </a:lnTo>
                      <a:lnTo>
                        <a:pt x="181" y="41"/>
                      </a:lnTo>
                      <a:lnTo>
                        <a:pt x="201" y="31"/>
                      </a:lnTo>
                      <a:lnTo>
                        <a:pt x="219" y="22"/>
                      </a:lnTo>
                      <a:lnTo>
                        <a:pt x="237" y="14"/>
                      </a:lnTo>
                      <a:lnTo>
                        <a:pt x="253" y="7"/>
                      </a:lnTo>
                      <a:lnTo>
                        <a:pt x="268" y="1"/>
                      </a:lnTo>
                      <a:lnTo>
                        <a:pt x="255" y="0"/>
                      </a:lnTo>
                      <a:lnTo>
                        <a:pt x="238" y="1"/>
                      </a:lnTo>
                      <a:lnTo>
                        <a:pt x="221" y="5"/>
                      </a:lnTo>
                      <a:lnTo>
                        <a:pt x="201" y="11"/>
                      </a:lnTo>
                      <a:lnTo>
                        <a:pt x="181" y="19"/>
                      </a:lnTo>
                      <a:lnTo>
                        <a:pt x="161" y="28"/>
                      </a:lnTo>
                      <a:lnTo>
                        <a:pt x="142" y="39"/>
                      </a:lnTo>
                      <a:lnTo>
                        <a:pt x="126" y="5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16" name="Freeform 1090"/>
                <p:cNvSpPr>
                  <a:spLocks/>
                </p:cNvSpPr>
                <p:nvPr/>
              </p:nvSpPr>
              <p:spPr bwMode="auto">
                <a:xfrm>
                  <a:off x="5229" y="2647"/>
                  <a:ext cx="99" cy="59"/>
                </a:xfrm>
                <a:custGeom>
                  <a:avLst/>
                  <a:gdLst>
                    <a:gd name="T0" fmla="*/ 0 w 282"/>
                    <a:gd name="T1" fmla="*/ 0 h 253"/>
                    <a:gd name="T2" fmla="*/ 0 w 282"/>
                    <a:gd name="T3" fmla="*/ 0 h 253"/>
                    <a:gd name="T4" fmla="*/ 0 w 282"/>
                    <a:gd name="T5" fmla="*/ 0 h 253"/>
                    <a:gd name="T6" fmla="*/ 0 w 282"/>
                    <a:gd name="T7" fmla="*/ 0 h 253"/>
                    <a:gd name="T8" fmla="*/ 0 w 282"/>
                    <a:gd name="T9" fmla="*/ 0 h 253"/>
                    <a:gd name="T10" fmla="*/ 0 w 282"/>
                    <a:gd name="T11" fmla="*/ 0 h 253"/>
                    <a:gd name="T12" fmla="*/ 0 w 282"/>
                    <a:gd name="T13" fmla="*/ 0 h 253"/>
                    <a:gd name="T14" fmla="*/ 0 w 282"/>
                    <a:gd name="T15" fmla="*/ 0 h 253"/>
                    <a:gd name="T16" fmla="*/ 0 w 282"/>
                    <a:gd name="T17" fmla="*/ 0 h 253"/>
                    <a:gd name="T18" fmla="*/ 0 w 282"/>
                    <a:gd name="T19" fmla="*/ 0 h 253"/>
                    <a:gd name="T20" fmla="*/ 0 w 282"/>
                    <a:gd name="T21" fmla="*/ 0 h 253"/>
                    <a:gd name="T22" fmla="*/ 0 w 282"/>
                    <a:gd name="T23" fmla="*/ 0 h 253"/>
                    <a:gd name="T24" fmla="*/ 0 w 282"/>
                    <a:gd name="T25" fmla="*/ 0 h 253"/>
                    <a:gd name="T26" fmla="*/ 0 w 282"/>
                    <a:gd name="T27" fmla="*/ 0 h 253"/>
                    <a:gd name="T28" fmla="*/ 0 w 282"/>
                    <a:gd name="T29" fmla="*/ 0 h 253"/>
                    <a:gd name="T30" fmla="*/ 0 w 282"/>
                    <a:gd name="T31" fmla="*/ 0 h 253"/>
                    <a:gd name="T32" fmla="*/ 0 w 282"/>
                    <a:gd name="T33" fmla="*/ 0 h 253"/>
                    <a:gd name="T34" fmla="*/ 0 w 282"/>
                    <a:gd name="T35" fmla="*/ 0 h 253"/>
                    <a:gd name="T36" fmla="*/ 0 w 282"/>
                    <a:gd name="T37" fmla="*/ 0 h 253"/>
                    <a:gd name="T38" fmla="*/ 0 w 282"/>
                    <a:gd name="T39" fmla="*/ 0 h 253"/>
                    <a:gd name="T40" fmla="*/ 0 w 282"/>
                    <a:gd name="T41" fmla="*/ 0 h 253"/>
                    <a:gd name="T42" fmla="*/ 0 w 282"/>
                    <a:gd name="T43" fmla="*/ 0 h 253"/>
                    <a:gd name="T44" fmla="*/ 0 w 282"/>
                    <a:gd name="T45" fmla="*/ 0 h 253"/>
                    <a:gd name="T46" fmla="*/ 0 w 282"/>
                    <a:gd name="T47" fmla="*/ 0 h 253"/>
                    <a:gd name="T48" fmla="*/ 0 w 282"/>
                    <a:gd name="T49" fmla="*/ 0 h 253"/>
                    <a:gd name="T50" fmla="*/ 0 w 282"/>
                    <a:gd name="T51" fmla="*/ 0 h 253"/>
                    <a:gd name="T52" fmla="*/ 0 w 282"/>
                    <a:gd name="T53" fmla="*/ 0 h 253"/>
                    <a:gd name="T54" fmla="*/ 0 w 282"/>
                    <a:gd name="T55" fmla="*/ 0 h 253"/>
                    <a:gd name="T56" fmla="*/ 0 w 282"/>
                    <a:gd name="T57" fmla="*/ 0 h 253"/>
                    <a:gd name="T58" fmla="*/ 0 w 282"/>
                    <a:gd name="T59" fmla="*/ 0 h 253"/>
                    <a:gd name="T60" fmla="*/ 0 w 282"/>
                    <a:gd name="T61" fmla="*/ 0 h 253"/>
                    <a:gd name="T62" fmla="*/ 0 w 282"/>
                    <a:gd name="T63" fmla="*/ 0 h 253"/>
                    <a:gd name="T64" fmla="*/ 0 w 282"/>
                    <a:gd name="T65" fmla="*/ 0 h 253"/>
                    <a:gd name="T66" fmla="*/ 0 w 282"/>
                    <a:gd name="T67" fmla="*/ 0 h 253"/>
                    <a:gd name="T68" fmla="*/ 0 w 282"/>
                    <a:gd name="T69" fmla="*/ 0 h 253"/>
                    <a:gd name="T70" fmla="*/ 0 w 282"/>
                    <a:gd name="T71" fmla="*/ 0 h 253"/>
                    <a:gd name="T72" fmla="*/ 0 w 282"/>
                    <a:gd name="T73" fmla="*/ 0 h 253"/>
                    <a:gd name="T74" fmla="*/ 0 w 282"/>
                    <a:gd name="T75" fmla="*/ 0 h 253"/>
                    <a:gd name="T76" fmla="*/ 0 w 282"/>
                    <a:gd name="T77" fmla="*/ 0 h 253"/>
                    <a:gd name="T78" fmla="*/ 0 w 282"/>
                    <a:gd name="T79" fmla="*/ 0 h 253"/>
                    <a:gd name="T80" fmla="*/ 0 w 282"/>
                    <a:gd name="T81" fmla="*/ 0 h 253"/>
                    <a:gd name="T82" fmla="*/ 0 w 282"/>
                    <a:gd name="T83" fmla="*/ 0 h 253"/>
                    <a:gd name="T84" fmla="*/ 0 w 282"/>
                    <a:gd name="T85" fmla="*/ 0 h 253"/>
                    <a:gd name="T86" fmla="*/ 0 w 282"/>
                    <a:gd name="T87" fmla="*/ 0 h 253"/>
                    <a:gd name="T88" fmla="*/ 0 w 282"/>
                    <a:gd name="T89" fmla="*/ 0 h 253"/>
                    <a:gd name="T90" fmla="*/ 0 w 282"/>
                    <a:gd name="T91" fmla="*/ 0 h 253"/>
                    <a:gd name="T92" fmla="*/ 0 w 282"/>
                    <a:gd name="T93" fmla="*/ 0 h 253"/>
                    <a:gd name="T94" fmla="*/ 0 w 282"/>
                    <a:gd name="T95" fmla="*/ 0 h 253"/>
                    <a:gd name="T96" fmla="*/ 0 w 282"/>
                    <a:gd name="T97" fmla="*/ 0 h 253"/>
                    <a:gd name="T98" fmla="*/ 0 w 282"/>
                    <a:gd name="T99" fmla="*/ 0 h 253"/>
                    <a:gd name="T100" fmla="*/ 0 w 282"/>
                    <a:gd name="T101" fmla="*/ 0 h 253"/>
                    <a:gd name="T102" fmla="*/ 0 w 282"/>
                    <a:gd name="T103" fmla="*/ 0 h 253"/>
                    <a:gd name="T104" fmla="*/ 0 w 282"/>
                    <a:gd name="T105" fmla="*/ 0 h 253"/>
                    <a:gd name="T106" fmla="*/ 0 w 282"/>
                    <a:gd name="T107" fmla="*/ 0 h 253"/>
                    <a:gd name="T108" fmla="*/ 0 w 282"/>
                    <a:gd name="T109" fmla="*/ 0 h 253"/>
                    <a:gd name="T110" fmla="*/ 0 w 282"/>
                    <a:gd name="T111" fmla="*/ 0 h 253"/>
                    <a:gd name="T112" fmla="*/ 0 w 282"/>
                    <a:gd name="T113" fmla="*/ 0 h 253"/>
                    <a:gd name="T114" fmla="*/ 0 w 282"/>
                    <a:gd name="T115" fmla="*/ 0 h 253"/>
                    <a:gd name="T116" fmla="*/ 0 w 282"/>
                    <a:gd name="T117" fmla="*/ 0 h 253"/>
                    <a:gd name="T118" fmla="*/ 0 w 282"/>
                    <a:gd name="T119" fmla="*/ 0 h 253"/>
                    <a:gd name="T120" fmla="*/ 0 w 282"/>
                    <a:gd name="T121" fmla="*/ 0 h 253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282" h="253">
                      <a:moveTo>
                        <a:pt x="235" y="78"/>
                      </a:moveTo>
                      <a:lnTo>
                        <a:pt x="248" y="92"/>
                      </a:lnTo>
                      <a:lnTo>
                        <a:pt x="255" y="108"/>
                      </a:lnTo>
                      <a:lnTo>
                        <a:pt x="259" y="125"/>
                      </a:lnTo>
                      <a:lnTo>
                        <a:pt x="259" y="144"/>
                      </a:lnTo>
                      <a:lnTo>
                        <a:pt x="257" y="159"/>
                      </a:lnTo>
                      <a:lnTo>
                        <a:pt x="252" y="171"/>
                      </a:lnTo>
                      <a:lnTo>
                        <a:pt x="244" y="184"/>
                      </a:lnTo>
                      <a:lnTo>
                        <a:pt x="236" y="194"/>
                      </a:lnTo>
                      <a:lnTo>
                        <a:pt x="225" y="206"/>
                      </a:lnTo>
                      <a:lnTo>
                        <a:pt x="215" y="215"/>
                      </a:lnTo>
                      <a:lnTo>
                        <a:pt x="204" y="225"/>
                      </a:lnTo>
                      <a:lnTo>
                        <a:pt x="194" y="236"/>
                      </a:lnTo>
                      <a:lnTo>
                        <a:pt x="191" y="239"/>
                      </a:lnTo>
                      <a:lnTo>
                        <a:pt x="190" y="242"/>
                      </a:lnTo>
                      <a:lnTo>
                        <a:pt x="191" y="246"/>
                      </a:lnTo>
                      <a:lnTo>
                        <a:pt x="194" y="249"/>
                      </a:lnTo>
                      <a:lnTo>
                        <a:pt x="197" y="252"/>
                      </a:lnTo>
                      <a:lnTo>
                        <a:pt x="201" y="253"/>
                      </a:lnTo>
                      <a:lnTo>
                        <a:pt x="205" y="252"/>
                      </a:lnTo>
                      <a:lnTo>
                        <a:pt x="209" y="249"/>
                      </a:lnTo>
                      <a:lnTo>
                        <a:pt x="232" y="234"/>
                      </a:lnTo>
                      <a:lnTo>
                        <a:pt x="251" y="215"/>
                      </a:lnTo>
                      <a:lnTo>
                        <a:pt x="267" y="192"/>
                      </a:lnTo>
                      <a:lnTo>
                        <a:pt x="278" y="168"/>
                      </a:lnTo>
                      <a:lnTo>
                        <a:pt x="282" y="141"/>
                      </a:lnTo>
                      <a:lnTo>
                        <a:pt x="279" y="116"/>
                      </a:lnTo>
                      <a:lnTo>
                        <a:pt x="270" y="92"/>
                      </a:lnTo>
                      <a:lnTo>
                        <a:pt x="251" y="70"/>
                      </a:lnTo>
                      <a:lnTo>
                        <a:pt x="237" y="59"/>
                      </a:lnTo>
                      <a:lnTo>
                        <a:pt x="221" y="48"/>
                      </a:lnTo>
                      <a:lnTo>
                        <a:pt x="202" y="39"/>
                      </a:lnTo>
                      <a:lnTo>
                        <a:pt x="183" y="31"/>
                      </a:lnTo>
                      <a:lnTo>
                        <a:pt x="163" y="24"/>
                      </a:lnTo>
                      <a:lnTo>
                        <a:pt x="142" y="18"/>
                      </a:lnTo>
                      <a:lnTo>
                        <a:pt x="122" y="13"/>
                      </a:lnTo>
                      <a:lnTo>
                        <a:pt x="101" y="8"/>
                      </a:lnTo>
                      <a:lnTo>
                        <a:pt x="82" y="5"/>
                      </a:lnTo>
                      <a:lnTo>
                        <a:pt x="63" y="2"/>
                      </a:lnTo>
                      <a:lnTo>
                        <a:pt x="47" y="0"/>
                      </a:lnTo>
                      <a:lnTo>
                        <a:pt x="32" y="0"/>
                      </a:lnTo>
                      <a:lnTo>
                        <a:pt x="19" y="0"/>
                      </a:lnTo>
                      <a:lnTo>
                        <a:pt x="10" y="1"/>
                      </a:lnTo>
                      <a:lnTo>
                        <a:pt x="4" y="4"/>
                      </a:lnTo>
                      <a:lnTo>
                        <a:pt x="0" y="6"/>
                      </a:lnTo>
                      <a:lnTo>
                        <a:pt x="12" y="8"/>
                      </a:lnTo>
                      <a:lnTo>
                        <a:pt x="25" y="9"/>
                      </a:lnTo>
                      <a:lnTo>
                        <a:pt x="38" y="12"/>
                      </a:lnTo>
                      <a:lnTo>
                        <a:pt x="52" y="14"/>
                      </a:lnTo>
                      <a:lnTo>
                        <a:pt x="67" y="16"/>
                      </a:lnTo>
                      <a:lnTo>
                        <a:pt x="82" y="18"/>
                      </a:lnTo>
                      <a:lnTo>
                        <a:pt x="97" y="22"/>
                      </a:lnTo>
                      <a:lnTo>
                        <a:pt x="114" y="25"/>
                      </a:lnTo>
                      <a:lnTo>
                        <a:pt x="129" y="30"/>
                      </a:lnTo>
                      <a:lnTo>
                        <a:pt x="146" y="35"/>
                      </a:lnTo>
                      <a:lnTo>
                        <a:pt x="162" y="40"/>
                      </a:lnTo>
                      <a:lnTo>
                        <a:pt x="177" y="46"/>
                      </a:lnTo>
                      <a:lnTo>
                        <a:pt x="192" y="53"/>
                      </a:lnTo>
                      <a:lnTo>
                        <a:pt x="208" y="60"/>
                      </a:lnTo>
                      <a:lnTo>
                        <a:pt x="222" y="69"/>
                      </a:lnTo>
                      <a:lnTo>
                        <a:pt x="235" y="7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17" name="Freeform 1091"/>
                <p:cNvSpPr>
                  <a:spLocks/>
                </p:cNvSpPr>
                <p:nvPr/>
              </p:nvSpPr>
              <p:spPr bwMode="auto">
                <a:xfrm>
                  <a:off x="5030" y="2680"/>
                  <a:ext cx="40" cy="54"/>
                </a:xfrm>
                <a:custGeom>
                  <a:avLst/>
                  <a:gdLst>
                    <a:gd name="T0" fmla="*/ 0 w 115"/>
                    <a:gd name="T1" fmla="*/ 0 h 236"/>
                    <a:gd name="T2" fmla="*/ 0 w 115"/>
                    <a:gd name="T3" fmla="*/ 0 h 236"/>
                    <a:gd name="T4" fmla="*/ 0 w 115"/>
                    <a:gd name="T5" fmla="*/ 0 h 236"/>
                    <a:gd name="T6" fmla="*/ 0 w 115"/>
                    <a:gd name="T7" fmla="*/ 0 h 236"/>
                    <a:gd name="T8" fmla="*/ 0 w 115"/>
                    <a:gd name="T9" fmla="*/ 0 h 236"/>
                    <a:gd name="T10" fmla="*/ 0 w 115"/>
                    <a:gd name="T11" fmla="*/ 0 h 236"/>
                    <a:gd name="T12" fmla="*/ 0 w 115"/>
                    <a:gd name="T13" fmla="*/ 0 h 236"/>
                    <a:gd name="T14" fmla="*/ 0 w 115"/>
                    <a:gd name="T15" fmla="*/ 0 h 236"/>
                    <a:gd name="T16" fmla="*/ 0 w 115"/>
                    <a:gd name="T17" fmla="*/ 0 h 236"/>
                    <a:gd name="T18" fmla="*/ 0 w 115"/>
                    <a:gd name="T19" fmla="*/ 0 h 236"/>
                    <a:gd name="T20" fmla="*/ 0 w 115"/>
                    <a:gd name="T21" fmla="*/ 0 h 236"/>
                    <a:gd name="T22" fmla="*/ 0 w 115"/>
                    <a:gd name="T23" fmla="*/ 0 h 236"/>
                    <a:gd name="T24" fmla="*/ 0 w 115"/>
                    <a:gd name="T25" fmla="*/ 0 h 236"/>
                    <a:gd name="T26" fmla="*/ 0 w 115"/>
                    <a:gd name="T27" fmla="*/ 0 h 236"/>
                    <a:gd name="T28" fmla="*/ 0 w 115"/>
                    <a:gd name="T29" fmla="*/ 0 h 236"/>
                    <a:gd name="T30" fmla="*/ 0 w 115"/>
                    <a:gd name="T31" fmla="*/ 0 h 236"/>
                    <a:gd name="T32" fmla="*/ 0 w 115"/>
                    <a:gd name="T33" fmla="*/ 0 h 236"/>
                    <a:gd name="T34" fmla="*/ 0 w 115"/>
                    <a:gd name="T35" fmla="*/ 0 h 236"/>
                    <a:gd name="T36" fmla="*/ 0 w 115"/>
                    <a:gd name="T37" fmla="*/ 0 h 236"/>
                    <a:gd name="T38" fmla="*/ 0 w 115"/>
                    <a:gd name="T39" fmla="*/ 0 h 236"/>
                    <a:gd name="T40" fmla="*/ 0 w 115"/>
                    <a:gd name="T41" fmla="*/ 0 h 236"/>
                    <a:gd name="T42" fmla="*/ 0 w 115"/>
                    <a:gd name="T43" fmla="*/ 0 h 236"/>
                    <a:gd name="T44" fmla="*/ 0 w 115"/>
                    <a:gd name="T45" fmla="*/ 0 h 236"/>
                    <a:gd name="T46" fmla="*/ 0 w 115"/>
                    <a:gd name="T47" fmla="*/ 0 h 236"/>
                    <a:gd name="T48" fmla="*/ 0 w 115"/>
                    <a:gd name="T49" fmla="*/ 0 h 236"/>
                    <a:gd name="T50" fmla="*/ 0 w 115"/>
                    <a:gd name="T51" fmla="*/ 0 h 236"/>
                    <a:gd name="T52" fmla="*/ 0 w 115"/>
                    <a:gd name="T53" fmla="*/ 0 h 236"/>
                    <a:gd name="T54" fmla="*/ 0 w 115"/>
                    <a:gd name="T55" fmla="*/ 0 h 236"/>
                    <a:gd name="T56" fmla="*/ 0 w 115"/>
                    <a:gd name="T57" fmla="*/ 0 h 236"/>
                    <a:gd name="T58" fmla="*/ 0 w 115"/>
                    <a:gd name="T59" fmla="*/ 0 h 236"/>
                    <a:gd name="T60" fmla="*/ 0 w 115"/>
                    <a:gd name="T61" fmla="*/ 0 h 236"/>
                    <a:gd name="T62" fmla="*/ 0 w 115"/>
                    <a:gd name="T63" fmla="*/ 0 h 236"/>
                    <a:gd name="T64" fmla="*/ 0 w 115"/>
                    <a:gd name="T65" fmla="*/ 0 h 236"/>
                    <a:gd name="T66" fmla="*/ 0 w 115"/>
                    <a:gd name="T67" fmla="*/ 0 h 236"/>
                    <a:gd name="T68" fmla="*/ 0 w 115"/>
                    <a:gd name="T69" fmla="*/ 0 h 236"/>
                    <a:gd name="T70" fmla="*/ 0 w 115"/>
                    <a:gd name="T71" fmla="*/ 0 h 236"/>
                    <a:gd name="T72" fmla="*/ 0 w 115"/>
                    <a:gd name="T73" fmla="*/ 0 h 236"/>
                    <a:gd name="T74" fmla="*/ 0 w 115"/>
                    <a:gd name="T75" fmla="*/ 0 h 236"/>
                    <a:gd name="T76" fmla="*/ 0 w 115"/>
                    <a:gd name="T77" fmla="*/ 0 h 236"/>
                    <a:gd name="T78" fmla="*/ 0 w 115"/>
                    <a:gd name="T79" fmla="*/ 0 h 236"/>
                    <a:gd name="T80" fmla="*/ 0 w 115"/>
                    <a:gd name="T81" fmla="*/ 0 h 2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0" t="0" r="r" b="b"/>
                  <a:pathLst>
                    <a:path w="115" h="236">
                      <a:moveTo>
                        <a:pt x="0" y="128"/>
                      </a:moveTo>
                      <a:lnTo>
                        <a:pt x="0" y="148"/>
                      </a:lnTo>
                      <a:lnTo>
                        <a:pt x="5" y="166"/>
                      </a:lnTo>
                      <a:lnTo>
                        <a:pt x="13" y="184"/>
                      </a:lnTo>
                      <a:lnTo>
                        <a:pt x="24" y="198"/>
                      </a:lnTo>
                      <a:lnTo>
                        <a:pt x="39" y="211"/>
                      </a:lnTo>
                      <a:lnTo>
                        <a:pt x="55" y="223"/>
                      </a:lnTo>
                      <a:lnTo>
                        <a:pt x="74" y="231"/>
                      </a:lnTo>
                      <a:lnTo>
                        <a:pt x="92" y="235"/>
                      </a:lnTo>
                      <a:lnTo>
                        <a:pt x="98" y="236"/>
                      </a:lnTo>
                      <a:lnTo>
                        <a:pt x="104" y="234"/>
                      </a:lnTo>
                      <a:lnTo>
                        <a:pt x="109" y="231"/>
                      </a:lnTo>
                      <a:lnTo>
                        <a:pt x="111" y="226"/>
                      </a:lnTo>
                      <a:lnTo>
                        <a:pt x="111" y="220"/>
                      </a:lnTo>
                      <a:lnTo>
                        <a:pt x="110" y="215"/>
                      </a:lnTo>
                      <a:lnTo>
                        <a:pt x="107" y="210"/>
                      </a:lnTo>
                      <a:lnTo>
                        <a:pt x="101" y="208"/>
                      </a:lnTo>
                      <a:lnTo>
                        <a:pt x="82" y="201"/>
                      </a:lnTo>
                      <a:lnTo>
                        <a:pt x="64" y="192"/>
                      </a:lnTo>
                      <a:lnTo>
                        <a:pt x="50" y="179"/>
                      </a:lnTo>
                      <a:lnTo>
                        <a:pt x="40" y="165"/>
                      </a:lnTo>
                      <a:lnTo>
                        <a:pt x="33" y="148"/>
                      </a:lnTo>
                      <a:lnTo>
                        <a:pt x="29" y="130"/>
                      </a:lnTo>
                      <a:lnTo>
                        <a:pt x="29" y="110"/>
                      </a:lnTo>
                      <a:lnTo>
                        <a:pt x="35" y="89"/>
                      </a:lnTo>
                      <a:lnTo>
                        <a:pt x="43" y="74"/>
                      </a:lnTo>
                      <a:lnTo>
                        <a:pt x="56" y="60"/>
                      </a:lnTo>
                      <a:lnTo>
                        <a:pt x="70" y="46"/>
                      </a:lnTo>
                      <a:lnTo>
                        <a:pt x="85" y="33"/>
                      </a:lnTo>
                      <a:lnTo>
                        <a:pt x="98" y="23"/>
                      </a:lnTo>
                      <a:lnTo>
                        <a:pt x="109" y="12"/>
                      </a:lnTo>
                      <a:lnTo>
                        <a:pt x="115" y="6"/>
                      </a:lnTo>
                      <a:lnTo>
                        <a:pt x="115" y="0"/>
                      </a:lnTo>
                      <a:lnTo>
                        <a:pt x="102" y="4"/>
                      </a:lnTo>
                      <a:lnTo>
                        <a:pt x="85" y="12"/>
                      </a:lnTo>
                      <a:lnTo>
                        <a:pt x="68" y="26"/>
                      </a:lnTo>
                      <a:lnTo>
                        <a:pt x="49" y="42"/>
                      </a:lnTo>
                      <a:lnTo>
                        <a:pt x="32" y="61"/>
                      </a:lnTo>
                      <a:lnTo>
                        <a:pt x="17" y="82"/>
                      </a:lnTo>
                      <a:lnTo>
                        <a:pt x="6" y="105"/>
                      </a:lnTo>
                      <a:lnTo>
                        <a:pt x="0" y="128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018" name="Freeform 1092"/>
                <p:cNvSpPr>
                  <a:spLocks/>
                </p:cNvSpPr>
                <p:nvPr/>
              </p:nvSpPr>
              <p:spPr bwMode="auto">
                <a:xfrm>
                  <a:off x="5311" y="2643"/>
                  <a:ext cx="87" cy="73"/>
                </a:xfrm>
                <a:custGeom>
                  <a:avLst/>
                  <a:gdLst>
                    <a:gd name="T0" fmla="*/ 0 w 245"/>
                    <a:gd name="T1" fmla="*/ 0 h 310"/>
                    <a:gd name="T2" fmla="*/ 0 w 245"/>
                    <a:gd name="T3" fmla="*/ 0 h 310"/>
                    <a:gd name="T4" fmla="*/ 0 w 245"/>
                    <a:gd name="T5" fmla="*/ 0 h 310"/>
                    <a:gd name="T6" fmla="*/ 0 w 245"/>
                    <a:gd name="T7" fmla="*/ 0 h 310"/>
                    <a:gd name="T8" fmla="*/ 0 w 245"/>
                    <a:gd name="T9" fmla="*/ 0 h 310"/>
                    <a:gd name="T10" fmla="*/ 0 w 245"/>
                    <a:gd name="T11" fmla="*/ 0 h 310"/>
                    <a:gd name="T12" fmla="*/ 0 w 245"/>
                    <a:gd name="T13" fmla="*/ 0 h 310"/>
                    <a:gd name="T14" fmla="*/ 0 w 245"/>
                    <a:gd name="T15" fmla="*/ 0 h 310"/>
                    <a:gd name="T16" fmla="*/ 0 w 245"/>
                    <a:gd name="T17" fmla="*/ 0 h 310"/>
                    <a:gd name="T18" fmla="*/ 0 w 245"/>
                    <a:gd name="T19" fmla="*/ 0 h 310"/>
                    <a:gd name="T20" fmla="*/ 0 w 245"/>
                    <a:gd name="T21" fmla="*/ 0 h 310"/>
                    <a:gd name="T22" fmla="*/ 0 w 245"/>
                    <a:gd name="T23" fmla="*/ 0 h 310"/>
                    <a:gd name="T24" fmla="*/ 0 w 245"/>
                    <a:gd name="T25" fmla="*/ 0 h 310"/>
                    <a:gd name="T26" fmla="*/ 0 w 245"/>
                    <a:gd name="T27" fmla="*/ 0 h 310"/>
                    <a:gd name="T28" fmla="*/ 0 w 245"/>
                    <a:gd name="T29" fmla="*/ 0 h 310"/>
                    <a:gd name="T30" fmla="*/ 0 w 245"/>
                    <a:gd name="T31" fmla="*/ 0 h 310"/>
                    <a:gd name="T32" fmla="*/ 0 w 245"/>
                    <a:gd name="T33" fmla="*/ 0 h 310"/>
                    <a:gd name="T34" fmla="*/ 0 w 245"/>
                    <a:gd name="T35" fmla="*/ 0 h 310"/>
                    <a:gd name="T36" fmla="*/ 0 w 245"/>
                    <a:gd name="T37" fmla="*/ 0 h 310"/>
                    <a:gd name="T38" fmla="*/ 0 w 245"/>
                    <a:gd name="T39" fmla="*/ 0 h 310"/>
                    <a:gd name="T40" fmla="*/ 0 w 245"/>
                    <a:gd name="T41" fmla="*/ 0 h 310"/>
                    <a:gd name="T42" fmla="*/ 0 w 245"/>
                    <a:gd name="T43" fmla="*/ 0 h 310"/>
                    <a:gd name="T44" fmla="*/ 0 w 245"/>
                    <a:gd name="T45" fmla="*/ 0 h 310"/>
                    <a:gd name="T46" fmla="*/ 0 w 245"/>
                    <a:gd name="T47" fmla="*/ 0 h 310"/>
                    <a:gd name="T48" fmla="*/ 0 w 245"/>
                    <a:gd name="T49" fmla="*/ 0 h 310"/>
                    <a:gd name="T50" fmla="*/ 0 w 245"/>
                    <a:gd name="T51" fmla="*/ 0 h 310"/>
                    <a:gd name="T52" fmla="*/ 0 w 245"/>
                    <a:gd name="T53" fmla="*/ 0 h 310"/>
                    <a:gd name="T54" fmla="*/ 0 w 245"/>
                    <a:gd name="T55" fmla="*/ 0 h 310"/>
                    <a:gd name="T56" fmla="*/ 0 w 245"/>
                    <a:gd name="T57" fmla="*/ 0 h 310"/>
                    <a:gd name="T58" fmla="*/ 0 w 245"/>
                    <a:gd name="T59" fmla="*/ 0 h 310"/>
                    <a:gd name="T60" fmla="*/ 0 w 245"/>
                    <a:gd name="T61" fmla="*/ 0 h 310"/>
                    <a:gd name="T62" fmla="*/ 0 w 245"/>
                    <a:gd name="T63" fmla="*/ 0 h 310"/>
                    <a:gd name="T64" fmla="*/ 0 w 245"/>
                    <a:gd name="T65" fmla="*/ 0 h 310"/>
                    <a:gd name="T66" fmla="*/ 0 w 245"/>
                    <a:gd name="T67" fmla="*/ 0 h 310"/>
                    <a:gd name="T68" fmla="*/ 0 w 245"/>
                    <a:gd name="T69" fmla="*/ 0 h 310"/>
                    <a:gd name="T70" fmla="*/ 0 w 245"/>
                    <a:gd name="T71" fmla="*/ 0 h 310"/>
                    <a:gd name="T72" fmla="*/ 0 w 245"/>
                    <a:gd name="T73" fmla="*/ 0 h 310"/>
                    <a:gd name="T74" fmla="*/ 0 w 245"/>
                    <a:gd name="T75" fmla="*/ 0 h 310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0" t="0" r="r" b="b"/>
                  <a:pathLst>
                    <a:path w="245" h="310">
                      <a:moveTo>
                        <a:pt x="200" y="116"/>
                      </a:moveTo>
                      <a:lnTo>
                        <a:pt x="208" y="124"/>
                      </a:lnTo>
                      <a:lnTo>
                        <a:pt x="214" y="133"/>
                      </a:lnTo>
                      <a:lnTo>
                        <a:pt x="220" y="144"/>
                      </a:lnTo>
                      <a:lnTo>
                        <a:pt x="223" y="154"/>
                      </a:lnTo>
                      <a:lnTo>
                        <a:pt x="226" y="164"/>
                      </a:lnTo>
                      <a:lnTo>
                        <a:pt x="224" y="176"/>
                      </a:lnTo>
                      <a:lnTo>
                        <a:pt x="222" y="187"/>
                      </a:lnTo>
                      <a:lnTo>
                        <a:pt x="216" y="198"/>
                      </a:lnTo>
                      <a:lnTo>
                        <a:pt x="208" y="209"/>
                      </a:lnTo>
                      <a:lnTo>
                        <a:pt x="199" y="219"/>
                      </a:lnTo>
                      <a:lnTo>
                        <a:pt x="188" y="229"/>
                      </a:lnTo>
                      <a:lnTo>
                        <a:pt x="177" y="238"/>
                      </a:lnTo>
                      <a:lnTo>
                        <a:pt x="166" y="246"/>
                      </a:lnTo>
                      <a:lnTo>
                        <a:pt x="154" y="255"/>
                      </a:lnTo>
                      <a:lnTo>
                        <a:pt x="142" y="264"/>
                      </a:lnTo>
                      <a:lnTo>
                        <a:pt x="132" y="275"/>
                      </a:lnTo>
                      <a:lnTo>
                        <a:pt x="128" y="278"/>
                      </a:lnTo>
                      <a:lnTo>
                        <a:pt x="126" y="283"/>
                      </a:lnTo>
                      <a:lnTo>
                        <a:pt x="124" y="287"/>
                      </a:lnTo>
                      <a:lnTo>
                        <a:pt x="121" y="292"/>
                      </a:lnTo>
                      <a:lnTo>
                        <a:pt x="120" y="296"/>
                      </a:lnTo>
                      <a:lnTo>
                        <a:pt x="120" y="301"/>
                      </a:lnTo>
                      <a:lnTo>
                        <a:pt x="122" y="306"/>
                      </a:lnTo>
                      <a:lnTo>
                        <a:pt x="126" y="309"/>
                      </a:lnTo>
                      <a:lnTo>
                        <a:pt x="131" y="310"/>
                      </a:lnTo>
                      <a:lnTo>
                        <a:pt x="135" y="310"/>
                      </a:lnTo>
                      <a:lnTo>
                        <a:pt x="139" y="309"/>
                      </a:lnTo>
                      <a:lnTo>
                        <a:pt x="142" y="306"/>
                      </a:lnTo>
                      <a:lnTo>
                        <a:pt x="154" y="292"/>
                      </a:lnTo>
                      <a:lnTo>
                        <a:pt x="167" y="280"/>
                      </a:lnTo>
                      <a:lnTo>
                        <a:pt x="180" y="269"/>
                      </a:lnTo>
                      <a:lnTo>
                        <a:pt x="194" y="257"/>
                      </a:lnTo>
                      <a:lnTo>
                        <a:pt x="207" y="246"/>
                      </a:lnTo>
                      <a:lnTo>
                        <a:pt x="220" y="233"/>
                      </a:lnTo>
                      <a:lnTo>
                        <a:pt x="230" y="219"/>
                      </a:lnTo>
                      <a:lnTo>
                        <a:pt x="238" y="204"/>
                      </a:lnTo>
                      <a:lnTo>
                        <a:pt x="244" y="186"/>
                      </a:lnTo>
                      <a:lnTo>
                        <a:pt x="245" y="169"/>
                      </a:lnTo>
                      <a:lnTo>
                        <a:pt x="243" y="152"/>
                      </a:lnTo>
                      <a:lnTo>
                        <a:pt x="237" y="134"/>
                      </a:lnTo>
                      <a:lnTo>
                        <a:pt x="228" y="119"/>
                      </a:lnTo>
                      <a:lnTo>
                        <a:pt x="217" y="105"/>
                      </a:lnTo>
                      <a:lnTo>
                        <a:pt x="203" y="93"/>
                      </a:lnTo>
                      <a:lnTo>
                        <a:pt x="188" y="83"/>
                      </a:lnTo>
                      <a:lnTo>
                        <a:pt x="176" y="76"/>
                      </a:lnTo>
                      <a:lnTo>
                        <a:pt x="163" y="69"/>
                      </a:lnTo>
                      <a:lnTo>
                        <a:pt x="151" y="61"/>
                      </a:lnTo>
                      <a:lnTo>
                        <a:pt x="136" y="54"/>
                      </a:lnTo>
                      <a:lnTo>
                        <a:pt x="122" y="46"/>
                      </a:lnTo>
                      <a:lnTo>
                        <a:pt x="107" y="39"/>
                      </a:lnTo>
                      <a:lnTo>
                        <a:pt x="93" y="31"/>
                      </a:lnTo>
                      <a:lnTo>
                        <a:pt x="79" y="24"/>
                      </a:lnTo>
                      <a:lnTo>
                        <a:pt x="66" y="18"/>
                      </a:lnTo>
                      <a:lnTo>
                        <a:pt x="53" y="13"/>
                      </a:lnTo>
                      <a:lnTo>
                        <a:pt x="40" y="8"/>
                      </a:lnTo>
                      <a:lnTo>
                        <a:pt x="30" y="5"/>
                      </a:lnTo>
                      <a:lnTo>
                        <a:pt x="20" y="1"/>
                      </a:lnTo>
                      <a:lnTo>
                        <a:pt x="1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lnTo>
                        <a:pt x="11" y="8"/>
                      </a:lnTo>
                      <a:lnTo>
                        <a:pt x="23" y="14"/>
                      </a:lnTo>
                      <a:lnTo>
                        <a:pt x="36" y="20"/>
                      </a:lnTo>
                      <a:lnTo>
                        <a:pt x="47" y="25"/>
                      </a:lnTo>
                      <a:lnTo>
                        <a:pt x="60" y="31"/>
                      </a:lnTo>
                      <a:lnTo>
                        <a:pt x="73" y="37"/>
                      </a:lnTo>
                      <a:lnTo>
                        <a:pt x="86" y="44"/>
                      </a:lnTo>
                      <a:lnTo>
                        <a:pt x="99" y="51"/>
                      </a:lnTo>
                      <a:lnTo>
                        <a:pt x="113" y="57"/>
                      </a:lnTo>
                      <a:lnTo>
                        <a:pt x="126" y="64"/>
                      </a:lnTo>
                      <a:lnTo>
                        <a:pt x="139" y="71"/>
                      </a:lnTo>
                      <a:lnTo>
                        <a:pt x="152" y="79"/>
                      </a:lnTo>
                      <a:lnTo>
                        <a:pt x="165" y="88"/>
                      </a:lnTo>
                      <a:lnTo>
                        <a:pt x="176" y="96"/>
                      </a:lnTo>
                      <a:lnTo>
                        <a:pt x="188" y="106"/>
                      </a:lnTo>
                      <a:lnTo>
                        <a:pt x="200" y="11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solidFill>
                    <a:schemeClr val="bg2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pic>
            <p:nvPicPr>
              <p:cNvPr id="1006" name="Picture 1093" descr="access_point_stylized_gray_small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2" y="3642"/>
                <a:ext cx="430" cy="3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3" name="Line 1094"/>
            <p:cNvSpPr>
              <a:spLocks noChangeShapeType="1"/>
            </p:cNvSpPr>
            <p:nvPr/>
          </p:nvSpPr>
          <p:spPr bwMode="auto">
            <a:xfrm rot="5400000" flipV="1">
              <a:off x="5034" y="3427"/>
              <a:ext cx="2" cy="54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824" name="Group 1095"/>
            <p:cNvGrpSpPr>
              <a:grpSpLocks/>
            </p:cNvGrpSpPr>
            <p:nvPr/>
          </p:nvGrpSpPr>
          <p:grpSpPr bwMode="auto">
            <a:xfrm flipH="1">
              <a:off x="3638" y="2856"/>
              <a:ext cx="261" cy="235"/>
              <a:chOff x="2839" y="3501"/>
              <a:chExt cx="755" cy="803"/>
            </a:xfrm>
          </p:grpSpPr>
          <p:pic>
            <p:nvPicPr>
              <p:cNvPr id="1003" name="Picture 1096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4" name="Freeform 1097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825" name="Group 1098"/>
            <p:cNvGrpSpPr>
              <a:grpSpLocks/>
            </p:cNvGrpSpPr>
            <p:nvPr/>
          </p:nvGrpSpPr>
          <p:grpSpPr bwMode="auto">
            <a:xfrm flipH="1">
              <a:off x="3438" y="3121"/>
              <a:ext cx="304" cy="256"/>
              <a:chOff x="2839" y="3501"/>
              <a:chExt cx="755" cy="803"/>
            </a:xfrm>
          </p:grpSpPr>
          <p:pic>
            <p:nvPicPr>
              <p:cNvPr id="1001" name="Picture 109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2" name="Freeform 1100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826" name="Group 1101"/>
            <p:cNvGrpSpPr>
              <a:grpSpLocks/>
            </p:cNvGrpSpPr>
            <p:nvPr/>
          </p:nvGrpSpPr>
          <p:grpSpPr bwMode="auto">
            <a:xfrm flipH="1">
              <a:off x="3739" y="3311"/>
              <a:ext cx="269" cy="220"/>
              <a:chOff x="2839" y="3501"/>
              <a:chExt cx="755" cy="803"/>
            </a:xfrm>
          </p:grpSpPr>
          <p:pic>
            <p:nvPicPr>
              <p:cNvPr id="999" name="Picture 110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0" name="Freeform 1103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827" name="Group 1104"/>
            <p:cNvGrpSpPr>
              <a:grpSpLocks/>
            </p:cNvGrpSpPr>
            <p:nvPr/>
          </p:nvGrpSpPr>
          <p:grpSpPr bwMode="auto">
            <a:xfrm>
              <a:off x="4126" y="3300"/>
              <a:ext cx="269" cy="221"/>
              <a:chOff x="2839" y="3501"/>
              <a:chExt cx="755" cy="803"/>
            </a:xfrm>
          </p:grpSpPr>
          <p:pic>
            <p:nvPicPr>
              <p:cNvPr id="997" name="Picture 110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8" name="Freeform 1106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pic>
          <p:nvPicPr>
            <p:cNvPr id="828" name="Picture 1107" descr="car_icon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5" y="1084"/>
              <a:ext cx="535" cy="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" name="Group 1108"/>
            <p:cNvGrpSpPr>
              <a:grpSpLocks/>
            </p:cNvGrpSpPr>
            <p:nvPr/>
          </p:nvGrpSpPr>
          <p:grpSpPr bwMode="auto">
            <a:xfrm>
              <a:off x="3536" y="974"/>
              <a:ext cx="262" cy="243"/>
              <a:chOff x="2751" y="1851"/>
              <a:chExt cx="462" cy="478"/>
            </a:xfrm>
          </p:grpSpPr>
          <p:pic>
            <p:nvPicPr>
              <p:cNvPr id="995" name="Picture 1109" descr="iphone_stylized_small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8" y="1922"/>
                <a:ext cx="152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96" name="Picture 1110" descr="antenna_radiation_stylized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1" y="1851"/>
                <a:ext cx="462" cy="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30" name="Group 1111"/>
            <p:cNvGrpSpPr>
              <a:grpSpLocks/>
            </p:cNvGrpSpPr>
            <p:nvPr/>
          </p:nvGrpSpPr>
          <p:grpSpPr bwMode="auto">
            <a:xfrm>
              <a:off x="5191" y="3151"/>
              <a:ext cx="143" cy="303"/>
              <a:chOff x="4140" y="429"/>
              <a:chExt cx="1425" cy="2396"/>
            </a:xfrm>
          </p:grpSpPr>
          <p:sp>
            <p:nvSpPr>
              <p:cNvPr id="963" name="Freeform 1112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4" name="Rectangle 1113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65" name="Freeform 1114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6" name="Freeform 1115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67" name="Rectangle 1116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68" name="Group 1117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93" name="AutoShape 1118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994" name="AutoShape 1119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69" name="Rectangle 1120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70" name="Group 1121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91" name="AutoShape 1122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992" name="AutoShape 1123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71" name="Rectangle 1124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72" name="Rectangle 1125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73" name="Group 1126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89" name="AutoShape 1127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990" name="AutoShape 1128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74" name="Freeform 1129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975" name="Group 1130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87" name="AutoShape 1131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988" name="AutoShape 1132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76" name="Rectangle 1133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77" name="Freeform 1134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78" name="Freeform 1135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79" name="Oval 1136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0" name="Freeform 1137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81" name="AutoShape 1138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2" name="AutoShape 1139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3" name="Oval 1140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4" name="Oval 1141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85" name="Oval 1142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86" name="Rectangle 1143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31" name="Group 1144"/>
            <p:cNvGrpSpPr>
              <a:grpSpLocks/>
            </p:cNvGrpSpPr>
            <p:nvPr/>
          </p:nvGrpSpPr>
          <p:grpSpPr bwMode="auto">
            <a:xfrm>
              <a:off x="4992" y="3341"/>
              <a:ext cx="143" cy="303"/>
              <a:chOff x="4140" y="429"/>
              <a:chExt cx="1425" cy="2396"/>
            </a:xfrm>
          </p:grpSpPr>
          <p:sp>
            <p:nvSpPr>
              <p:cNvPr id="931" name="Freeform 1145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7 w 354"/>
                  <a:gd name="T1" fmla="*/ 0 h 2742"/>
                  <a:gd name="T2" fmla="*/ 38 w 354"/>
                  <a:gd name="T3" fmla="*/ 55 h 2742"/>
                  <a:gd name="T4" fmla="*/ 37 w 354"/>
                  <a:gd name="T5" fmla="*/ 425 h 2742"/>
                  <a:gd name="T6" fmla="*/ 0 w 354"/>
                  <a:gd name="T7" fmla="*/ 445 h 2742"/>
                  <a:gd name="T8" fmla="*/ 7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2" name="Rectangle 1146"/>
              <p:cNvSpPr>
                <a:spLocks noChangeArrowheads="1"/>
              </p:cNvSpPr>
              <p:nvPr/>
            </p:nvSpPr>
            <p:spPr bwMode="auto">
              <a:xfrm>
                <a:off x="4210" y="429"/>
                <a:ext cx="1046" cy="2285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" name="Freeform 1147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3 w 211"/>
                  <a:gd name="T3" fmla="*/ 36 h 2537"/>
                  <a:gd name="T4" fmla="*/ 2 w 211"/>
                  <a:gd name="T5" fmla="*/ 405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4" name="Freeform 1148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1 h 226"/>
                  <a:gd name="T4" fmla="*/ 36 w 328"/>
                  <a:gd name="T5" fmla="*/ 38 h 226"/>
                  <a:gd name="T6" fmla="*/ 0 w 328"/>
                  <a:gd name="T7" fmla="*/ 16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35" name="Rectangle 1149"/>
              <p:cNvSpPr>
                <a:spLocks noChangeArrowheads="1"/>
              </p:cNvSpPr>
              <p:nvPr/>
            </p:nvSpPr>
            <p:spPr bwMode="auto">
              <a:xfrm>
                <a:off x="4210" y="690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36" name="Group 1150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61" name="AutoShape 1151"/>
                <p:cNvSpPr>
                  <a:spLocks noChangeArrowheads="1"/>
                </p:cNvSpPr>
                <p:nvPr/>
              </p:nvSpPr>
              <p:spPr bwMode="auto">
                <a:xfrm>
                  <a:off x="613" y="2566"/>
                  <a:ext cx="721" cy="14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962" name="AutoShape 1152"/>
                <p:cNvSpPr>
                  <a:spLocks noChangeArrowheads="1"/>
                </p:cNvSpPr>
                <p:nvPr/>
              </p:nvSpPr>
              <p:spPr bwMode="auto">
                <a:xfrm>
                  <a:off x="625" y="2581"/>
                  <a:ext cx="696" cy="114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7" name="Rectangle 1153"/>
              <p:cNvSpPr>
                <a:spLocks noChangeArrowheads="1"/>
              </p:cNvSpPr>
              <p:nvPr/>
            </p:nvSpPr>
            <p:spPr bwMode="auto">
              <a:xfrm>
                <a:off x="4220" y="1022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38" name="Group 1154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59" name="AutoShape 1155"/>
                <p:cNvSpPr>
                  <a:spLocks noChangeArrowheads="1"/>
                </p:cNvSpPr>
                <p:nvPr/>
              </p:nvSpPr>
              <p:spPr bwMode="auto">
                <a:xfrm>
                  <a:off x="615" y="2564"/>
                  <a:ext cx="721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960" name="AutoShape 1156"/>
                <p:cNvSpPr>
                  <a:spLocks noChangeArrowheads="1"/>
                </p:cNvSpPr>
                <p:nvPr/>
              </p:nvSpPr>
              <p:spPr bwMode="auto">
                <a:xfrm>
                  <a:off x="628" y="2581"/>
                  <a:ext cx="696" cy="107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39" name="Rectangle 1157"/>
              <p:cNvSpPr>
                <a:spLocks noChangeArrowheads="1"/>
              </p:cNvSpPr>
              <p:nvPr/>
            </p:nvSpPr>
            <p:spPr bwMode="auto">
              <a:xfrm>
                <a:off x="4220" y="1354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40" name="Rectangle 1158"/>
              <p:cNvSpPr>
                <a:spLocks noChangeArrowheads="1"/>
              </p:cNvSpPr>
              <p:nvPr/>
            </p:nvSpPr>
            <p:spPr bwMode="auto">
              <a:xfrm>
                <a:off x="4230" y="1655"/>
                <a:ext cx="598" cy="47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grpSp>
            <p:nvGrpSpPr>
              <p:cNvPr id="941" name="Group 1159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57" name="AutoShape 1160"/>
                <p:cNvSpPr>
                  <a:spLocks noChangeArrowheads="1"/>
                </p:cNvSpPr>
                <p:nvPr/>
              </p:nvSpPr>
              <p:spPr bwMode="auto">
                <a:xfrm>
                  <a:off x="618" y="2586"/>
                  <a:ext cx="720" cy="12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958" name="AutoShape 1161"/>
                <p:cNvSpPr>
                  <a:spLocks noChangeArrowheads="1"/>
                </p:cNvSpPr>
                <p:nvPr/>
              </p:nvSpPr>
              <p:spPr bwMode="auto">
                <a:xfrm>
                  <a:off x="630" y="2586"/>
                  <a:ext cx="695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42" name="Freeform 1162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36 w 328"/>
                  <a:gd name="T3" fmla="*/ 20 h 226"/>
                  <a:gd name="T4" fmla="*/ 36 w 328"/>
                  <a:gd name="T5" fmla="*/ 36 h 226"/>
                  <a:gd name="T6" fmla="*/ 0 w 328"/>
                  <a:gd name="T7" fmla="*/ 15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943" name="Group 1163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55" name="AutoShape 1164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32" cy="134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  <p:sp>
              <p:nvSpPr>
                <p:cNvPr id="956" name="AutoShape 1165"/>
                <p:cNvSpPr>
                  <a:spLocks noChangeArrowheads="1"/>
                </p:cNvSpPr>
                <p:nvPr/>
              </p:nvSpPr>
              <p:spPr bwMode="auto">
                <a:xfrm>
                  <a:off x="625" y="2587"/>
                  <a:ext cx="720" cy="103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Tahoma" charset="0"/>
                    <a:ea typeface="ＭＳ Ｐゴシック" charset="0"/>
                  </a:endParaRPr>
                </a:p>
              </p:txBody>
            </p:sp>
          </p:grpSp>
          <p:sp>
            <p:nvSpPr>
              <p:cNvPr id="944" name="Rectangle 1166"/>
              <p:cNvSpPr>
                <a:spLocks noChangeArrowheads="1"/>
              </p:cNvSpPr>
              <p:nvPr/>
            </p:nvSpPr>
            <p:spPr bwMode="auto">
              <a:xfrm>
                <a:off x="5246" y="429"/>
                <a:ext cx="70" cy="2285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45" name="Freeform 1167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32 w 296"/>
                  <a:gd name="T3" fmla="*/ 22 h 256"/>
                  <a:gd name="T4" fmla="*/ 32 w 296"/>
                  <a:gd name="T5" fmla="*/ 41 h 256"/>
                  <a:gd name="T6" fmla="*/ 0 w 296"/>
                  <a:gd name="T7" fmla="*/ 15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6" name="Freeform 1168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34 w 304"/>
                  <a:gd name="T3" fmla="*/ 27 h 288"/>
                  <a:gd name="T4" fmla="*/ 31 w 304"/>
                  <a:gd name="T5" fmla="*/ 48 h 288"/>
                  <a:gd name="T6" fmla="*/ 2 w 304"/>
                  <a:gd name="T7" fmla="*/ 20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7" name="Oval 1169"/>
              <p:cNvSpPr>
                <a:spLocks noChangeArrowheads="1"/>
              </p:cNvSpPr>
              <p:nvPr/>
            </p:nvSpPr>
            <p:spPr bwMode="auto">
              <a:xfrm>
                <a:off x="5515" y="2611"/>
                <a:ext cx="50" cy="95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48" name="Freeform 1170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18 h 240"/>
                  <a:gd name="T2" fmla="*/ 2 w 306"/>
                  <a:gd name="T3" fmla="*/ 40 h 240"/>
                  <a:gd name="T4" fmla="*/ 34 w 306"/>
                  <a:gd name="T5" fmla="*/ 18 h 240"/>
                  <a:gd name="T6" fmla="*/ 32 w 306"/>
                  <a:gd name="T7" fmla="*/ 0 h 240"/>
                  <a:gd name="T8" fmla="*/ 0 w 306"/>
                  <a:gd name="T9" fmla="*/ 18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49" name="AutoShape 1171"/>
              <p:cNvSpPr>
                <a:spLocks noChangeArrowheads="1"/>
              </p:cNvSpPr>
              <p:nvPr/>
            </p:nvSpPr>
            <p:spPr bwMode="auto">
              <a:xfrm>
                <a:off x="4140" y="2675"/>
                <a:ext cx="1196" cy="150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0" name="AutoShape 1172"/>
              <p:cNvSpPr>
                <a:spLocks noChangeArrowheads="1"/>
              </p:cNvSpPr>
              <p:nvPr/>
            </p:nvSpPr>
            <p:spPr bwMode="auto">
              <a:xfrm>
                <a:off x="4210" y="2714"/>
                <a:ext cx="1066" cy="7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1" name="Oval 1173"/>
              <p:cNvSpPr>
                <a:spLocks noChangeArrowheads="1"/>
              </p:cNvSpPr>
              <p:nvPr/>
            </p:nvSpPr>
            <p:spPr bwMode="auto">
              <a:xfrm>
                <a:off x="4309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2" name="Oval 1174"/>
              <p:cNvSpPr>
                <a:spLocks noChangeArrowheads="1"/>
              </p:cNvSpPr>
              <p:nvPr/>
            </p:nvSpPr>
            <p:spPr bwMode="auto">
              <a:xfrm>
                <a:off x="4489" y="2382"/>
                <a:ext cx="159" cy="142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en-US" sz="1800">
                  <a:solidFill>
                    <a:srgbClr val="FF0000"/>
                  </a:solidFill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953" name="Oval 1175"/>
              <p:cNvSpPr>
                <a:spLocks noChangeArrowheads="1"/>
              </p:cNvSpPr>
              <p:nvPr/>
            </p:nvSpPr>
            <p:spPr bwMode="auto">
              <a:xfrm>
                <a:off x="4658" y="2382"/>
                <a:ext cx="159" cy="142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" name="Rectangle 1176"/>
              <p:cNvSpPr>
                <a:spLocks noChangeArrowheads="1"/>
              </p:cNvSpPr>
              <p:nvPr/>
            </p:nvSpPr>
            <p:spPr bwMode="auto">
              <a:xfrm>
                <a:off x="5067" y="1837"/>
                <a:ext cx="80" cy="759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grpSp>
          <p:nvGrpSpPr>
            <p:cNvPr id="832" name="Group 1177"/>
            <p:cNvGrpSpPr>
              <a:grpSpLocks/>
            </p:cNvGrpSpPr>
            <p:nvPr/>
          </p:nvGrpSpPr>
          <p:grpSpPr bwMode="auto">
            <a:xfrm>
              <a:off x="3340" y="1287"/>
              <a:ext cx="337" cy="257"/>
              <a:chOff x="877" y="1008"/>
              <a:chExt cx="2747" cy="2591"/>
            </a:xfrm>
          </p:grpSpPr>
          <p:pic>
            <p:nvPicPr>
              <p:cNvPr id="908" name="Picture 1178" descr="antenna_stylized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909" name="Picture 1179" descr="laptop_keyboard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0" name="Freeform 1180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pic>
            <p:nvPicPr>
              <p:cNvPr id="911" name="Picture 1181" descr="screen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12" name="Freeform 1182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3" name="Freeform 1183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4" name="Freeform 1184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5" name="Freeform 1185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6" name="Freeform 1186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17" name="Freeform 1187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918" name="Group 1188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925" name="Freeform 1189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6" name="Freeform 1190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7" name="Freeform 1191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8" name="Freeform 1192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29" name="Freeform 1193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30" name="Freeform 1194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919" name="Freeform 1195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0" name="Freeform 1196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1" name="Freeform 1197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2" name="Freeform 1198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" name="Freeform 1199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" name="Freeform 1200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3" name="Group 1201"/>
            <p:cNvGrpSpPr>
              <a:grpSpLocks/>
            </p:cNvGrpSpPr>
            <p:nvPr/>
          </p:nvGrpSpPr>
          <p:grpSpPr bwMode="auto">
            <a:xfrm>
              <a:off x="4329" y="3456"/>
              <a:ext cx="299" cy="257"/>
              <a:chOff x="877" y="1008"/>
              <a:chExt cx="2747" cy="2591"/>
            </a:xfrm>
          </p:grpSpPr>
          <p:pic>
            <p:nvPicPr>
              <p:cNvPr id="885" name="Picture 1202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86" name="Picture 1203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7" name="Freeform 1204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pic>
            <p:nvPicPr>
              <p:cNvPr id="888" name="Picture 1205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89" name="Freeform 1206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0" name="Freeform 1207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1" name="Freeform 1208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2" name="Freeform 1209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3" name="Freeform 1210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4" name="Freeform 1211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895" name="Group 1212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902" name="Freeform 1213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3" name="Freeform 1214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4" name="Freeform 1215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5" name="Freeform 1216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6" name="Freeform 1217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907" name="Freeform 1218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896" name="Freeform 1219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7" name="Freeform 1220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8" name="Freeform 1221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99" name="Freeform 1222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0" name="Freeform 1223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01" name="Freeform 1224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4" name="Group 1225"/>
            <p:cNvGrpSpPr>
              <a:grpSpLocks/>
            </p:cNvGrpSpPr>
            <p:nvPr/>
          </p:nvGrpSpPr>
          <p:grpSpPr bwMode="auto">
            <a:xfrm>
              <a:off x="3503" y="1916"/>
              <a:ext cx="280" cy="257"/>
              <a:chOff x="877" y="1008"/>
              <a:chExt cx="2747" cy="2591"/>
            </a:xfrm>
          </p:grpSpPr>
          <p:pic>
            <p:nvPicPr>
              <p:cNvPr id="862" name="Picture 1226" descr="antenna_stylized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63" name="Picture 1227" descr="laptop_keyboard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4" name="Freeform 1228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pic>
            <p:nvPicPr>
              <p:cNvPr id="865" name="Picture 1229" descr="screen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6" name="Freeform 1230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67" name="Freeform 1231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68" name="Freeform 1232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69" name="Freeform 1233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0" name="Freeform 1234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1" name="Freeform 1235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872" name="Group 1236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879" name="Freeform 1237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0" name="Freeform 1238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1" name="Freeform 1239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2" name="Freeform 1240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3" name="Freeform 1241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84" name="Freeform 1242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873" name="Freeform 1243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4" name="Freeform 1244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5" name="Freeform 1245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6" name="Freeform 1246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7" name="Freeform 1247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78" name="Freeform 1248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835" name="Group 1249"/>
            <p:cNvGrpSpPr>
              <a:grpSpLocks/>
            </p:cNvGrpSpPr>
            <p:nvPr/>
          </p:nvGrpSpPr>
          <p:grpSpPr bwMode="auto">
            <a:xfrm flipH="1">
              <a:off x="3742" y="2030"/>
              <a:ext cx="261" cy="235"/>
              <a:chOff x="2839" y="3501"/>
              <a:chExt cx="755" cy="803"/>
            </a:xfrm>
          </p:grpSpPr>
          <p:pic>
            <p:nvPicPr>
              <p:cNvPr id="860" name="Picture 12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1" name="Freeform 1251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pt-BR"/>
              </a:p>
            </p:txBody>
          </p:sp>
        </p:grpSp>
        <p:grpSp>
          <p:nvGrpSpPr>
            <p:cNvPr id="836" name="Group 1252"/>
            <p:cNvGrpSpPr>
              <a:grpSpLocks/>
            </p:cNvGrpSpPr>
            <p:nvPr/>
          </p:nvGrpSpPr>
          <p:grpSpPr bwMode="auto">
            <a:xfrm>
              <a:off x="4603" y="3416"/>
              <a:ext cx="299" cy="257"/>
              <a:chOff x="877" y="1008"/>
              <a:chExt cx="2747" cy="2591"/>
            </a:xfrm>
          </p:grpSpPr>
          <p:pic>
            <p:nvPicPr>
              <p:cNvPr id="837" name="Picture 1253" descr="antenna_stylized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77" y="1008"/>
                <a:ext cx="2725" cy="14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38" name="Picture 1254" descr="laptop_keyboard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9064" flipH="1">
                <a:off x="1009" y="2586"/>
                <a:ext cx="2245" cy="1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39" name="Freeform 1255"/>
              <p:cNvSpPr>
                <a:spLocks/>
              </p:cNvSpPr>
              <p:nvPr/>
            </p:nvSpPr>
            <p:spPr bwMode="auto">
              <a:xfrm>
                <a:off x="1753" y="1603"/>
                <a:ext cx="1807" cy="1322"/>
              </a:xfrm>
              <a:custGeom>
                <a:avLst/>
                <a:gdLst>
                  <a:gd name="T0" fmla="*/ 4 w 2982"/>
                  <a:gd name="T1" fmla="*/ 0 h 2442"/>
                  <a:gd name="T2" fmla="*/ 0 w 2982"/>
                  <a:gd name="T3" fmla="*/ 4 h 2442"/>
                  <a:gd name="T4" fmla="*/ 16 w 2982"/>
                  <a:gd name="T5" fmla="*/ 5 h 2442"/>
                  <a:gd name="T6" fmla="*/ 20 w 2982"/>
                  <a:gd name="T7" fmla="*/ 1 h 2442"/>
                  <a:gd name="T8" fmla="*/ 4 w 2982"/>
                  <a:gd name="T9" fmla="*/ 0 h 24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82" h="2442">
                    <a:moveTo>
                      <a:pt x="540" y="0"/>
                    </a:moveTo>
                    <a:lnTo>
                      <a:pt x="0" y="1734"/>
                    </a:lnTo>
                    <a:lnTo>
                      <a:pt x="2394" y="2442"/>
                    </a:lnTo>
                    <a:lnTo>
                      <a:pt x="2982" y="318"/>
                    </a:lnTo>
                    <a:lnTo>
                      <a:pt x="540" y="0"/>
                    </a:lnTo>
                    <a:close/>
                  </a:path>
                </a:pathLst>
              </a:cu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pic>
            <p:nvPicPr>
              <p:cNvPr id="840" name="Picture 1256" descr="screen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2" y="1637"/>
                <a:ext cx="1642" cy="1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41" name="Freeform 1257"/>
              <p:cNvSpPr>
                <a:spLocks/>
              </p:cNvSpPr>
              <p:nvPr/>
            </p:nvSpPr>
            <p:spPr bwMode="auto">
              <a:xfrm>
                <a:off x="2082" y="1564"/>
                <a:ext cx="1531" cy="246"/>
              </a:xfrm>
              <a:custGeom>
                <a:avLst/>
                <a:gdLst>
                  <a:gd name="T0" fmla="*/ 1 w 2528"/>
                  <a:gd name="T1" fmla="*/ 0 h 455"/>
                  <a:gd name="T2" fmla="*/ 17 w 2528"/>
                  <a:gd name="T3" fmla="*/ 1 h 455"/>
                  <a:gd name="T4" fmla="*/ 16 w 2528"/>
                  <a:gd name="T5" fmla="*/ 1 h 455"/>
                  <a:gd name="T6" fmla="*/ 0 w 2528"/>
                  <a:gd name="T7" fmla="*/ 1 h 455"/>
                  <a:gd name="T8" fmla="*/ 1 w 2528"/>
                  <a:gd name="T9" fmla="*/ 0 h 45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28" h="455">
                    <a:moveTo>
                      <a:pt x="14" y="0"/>
                    </a:moveTo>
                    <a:lnTo>
                      <a:pt x="2528" y="341"/>
                    </a:lnTo>
                    <a:lnTo>
                      <a:pt x="2480" y="455"/>
                    </a:lnTo>
                    <a:lnTo>
                      <a:pt x="0" y="86"/>
                    </a:lnTo>
                    <a:lnTo>
                      <a:pt x="14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EAEAEA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2" name="Freeform 1258"/>
              <p:cNvSpPr>
                <a:spLocks/>
              </p:cNvSpPr>
              <p:nvPr/>
            </p:nvSpPr>
            <p:spPr bwMode="auto">
              <a:xfrm>
                <a:off x="1737" y="1562"/>
                <a:ext cx="425" cy="1024"/>
              </a:xfrm>
              <a:custGeom>
                <a:avLst/>
                <a:gdLst>
                  <a:gd name="T0" fmla="*/ 4 w 702"/>
                  <a:gd name="T1" fmla="*/ 0 h 1893"/>
                  <a:gd name="T2" fmla="*/ 0 w 702"/>
                  <a:gd name="T3" fmla="*/ 4 h 1893"/>
                  <a:gd name="T4" fmla="*/ 1 w 702"/>
                  <a:gd name="T5" fmla="*/ 4 h 1893"/>
                  <a:gd name="T6" fmla="*/ 5 w 702"/>
                  <a:gd name="T7" fmla="*/ 1 h 1893"/>
                  <a:gd name="T8" fmla="*/ 4 w 702"/>
                  <a:gd name="T9" fmla="*/ 0 h 18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02" h="1893">
                    <a:moveTo>
                      <a:pt x="579" y="0"/>
                    </a:moveTo>
                    <a:lnTo>
                      <a:pt x="0" y="1869"/>
                    </a:lnTo>
                    <a:lnTo>
                      <a:pt x="114" y="1893"/>
                    </a:lnTo>
                    <a:lnTo>
                      <a:pt x="702" y="51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3" name="Freeform 1259"/>
              <p:cNvSpPr>
                <a:spLocks/>
              </p:cNvSpPr>
              <p:nvPr/>
            </p:nvSpPr>
            <p:spPr bwMode="auto">
              <a:xfrm>
                <a:off x="3144" y="1745"/>
                <a:ext cx="458" cy="1182"/>
              </a:xfrm>
              <a:custGeom>
                <a:avLst/>
                <a:gdLst>
                  <a:gd name="T0" fmla="*/ 5 w 756"/>
                  <a:gd name="T1" fmla="*/ 0 h 2184"/>
                  <a:gd name="T2" fmla="*/ 1 w 756"/>
                  <a:gd name="T3" fmla="*/ 5 h 2184"/>
                  <a:gd name="T4" fmla="*/ 0 w 756"/>
                  <a:gd name="T5" fmla="*/ 5 h 2184"/>
                  <a:gd name="T6" fmla="*/ 4 w 756"/>
                  <a:gd name="T7" fmla="*/ 1 h 2184"/>
                  <a:gd name="T8" fmla="*/ 5 w 756"/>
                  <a:gd name="T9" fmla="*/ 0 h 218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6" h="2184">
                    <a:moveTo>
                      <a:pt x="756" y="0"/>
                    </a:moveTo>
                    <a:lnTo>
                      <a:pt x="138" y="2184"/>
                    </a:lnTo>
                    <a:lnTo>
                      <a:pt x="0" y="2148"/>
                    </a:lnTo>
                    <a:lnTo>
                      <a:pt x="606" y="78"/>
                    </a:lnTo>
                    <a:lnTo>
                      <a:pt x="75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4" name="Freeform 1260"/>
              <p:cNvSpPr>
                <a:spLocks/>
              </p:cNvSpPr>
              <p:nvPr/>
            </p:nvSpPr>
            <p:spPr bwMode="auto">
              <a:xfrm>
                <a:off x="1732" y="2534"/>
                <a:ext cx="1680" cy="399"/>
              </a:xfrm>
              <a:custGeom>
                <a:avLst/>
                <a:gdLst>
                  <a:gd name="T0" fmla="*/ 1 w 2773"/>
                  <a:gd name="T1" fmla="*/ 0 h 738"/>
                  <a:gd name="T2" fmla="*/ 0 w 2773"/>
                  <a:gd name="T3" fmla="*/ 1 h 738"/>
                  <a:gd name="T4" fmla="*/ 16 w 2773"/>
                  <a:gd name="T5" fmla="*/ 2 h 738"/>
                  <a:gd name="T6" fmla="*/ 16 w 2773"/>
                  <a:gd name="T7" fmla="*/ 1 h 738"/>
                  <a:gd name="T8" fmla="*/ 1 w 2773"/>
                  <a:gd name="T9" fmla="*/ 0 h 7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773" h="738">
                    <a:moveTo>
                      <a:pt x="33" y="0"/>
                    </a:moveTo>
                    <a:lnTo>
                      <a:pt x="0" y="99"/>
                    </a:lnTo>
                    <a:lnTo>
                      <a:pt x="2436" y="738"/>
                    </a:lnTo>
                    <a:cubicBezTo>
                      <a:pt x="2499" y="501"/>
                      <a:pt x="2773" y="727"/>
                      <a:pt x="2373" y="603"/>
                    </a:cubicBezTo>
                    <a:lnTo>
                      <a:pt x="3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CC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5" name="Freeform 1261"/>
              <p:cNvSpPr>
                <a:spLocks/>
              </p:cNvSpPr>
              <p:nvPr/>
            </p:nvSpPr>
            <p:spPr bwMode="auto">
              <a:xfrm>
                <a:off x="3195" y="1755"/>
                <a:ext cx="429" cy="1187"/>
              </a:xfrm>
              <a:custGeom>
                <a:avLst/>
                <a:gdLst>
                  <a:gd name="T0" fmla="*/ 12 w 637"/>
                  <a:gd name="T1" fmla="*/ 0 h 1659"/>
                  <a:gd name="T2" fmla="*/ 12 w 637"/>
                  <a:gd name="T3" fmla="*/ 0 h 1659"/>
                  <a:gd name="T4" fmla="*/ 1 w 637"/>
                  <a:gd name="T5" fmla="*/ 59 h 1659"/>
                  <a:gd name="T6" fmla="*/ 0 w 637"/>
                  <a:gd name="T7" fmla="*/ 57 h 1659"/>
                  <a:gd name="T8" fmla="*/ 12 w 637"/>
                  <a:gd name="T9" fmla="*/ 0 h 165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37" h="1659">
                    <a:moveTo>
                      <a:pt x="615" y="0"/>
                    </a:moveTo>
                    <a:lnTo>
                      <a:pt x="637" y="0"/>
                    </a:lnTo>
                    <a:lnTo>
                      <a:pt x="68" y="1659"/>
                    </a:lnTo>
                    <a:lnTo>
                      <a:pt x="0" y="1647"/>
                    </a:lnTo>
                    <a:lnTo>
                      <a:pt x="615" y="0"/>
                    </a:ln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6" name="Freeform 1262"/>
              <p:cNvSpPr>
                <a:spLocks/>
              </p:cNvSpPr>
              <p:nvPr/>
            </p:nvSpPr>
            <p:spPr bwMode="auto">
              <a:xfrm>
                <a:off x="1734" y="2587"/>
                <a:ext cx="1494" cy="394"/>
              </a:xfrm>
              <a:custGeom>
                <a:avLst/>
                <a:gdLst>
                  <a:gd name="T0" fmla="*/ 0 w 2216"/>
                  <a:gd name="T1" fmla="*/ 0 h 550"/>
                  <a:gd name="T2" fmla="*/ 1 w 2216"/>
                  <a:gd name="T3" fmla="*/ 2 h 550"/>
                  <a:gd name="T4" fmla="*/ 42 w 2216"/>
                  <a:gd name="T5" fmla="*/ 20 h 550"/>
                  <a:gd name="T6" fmla="*/ 42 w 2216"/>
                  <a:gd name="T7" fmla="*/ 17 h 550"/>
                  <a:gd name="T8" fmla="*/ 0 w 2216"/>
                  <a:gd name="T9" fmla="*/ 0 h 5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216" h="550">
                    <a:moveTo>
                      <a:pt x="0" y="0"/>
                    </a:moveTo>
                    <a:lnTo>
                      <a:pt x="9" y="57"/>
                    </a:lnTo>
                    <a:lnTo>
                      <a:pt x="2164" y="550"/>
                    </a:lnTo>
                    <a:lnTo>
                      <a:pt x="2216" y="496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847" name="Group 1263"/>
              <p:cNvGrpSpPr>
                <a:grpSpLocks/>
              </p:cNvGrpSpPr>
              <p:nvPr/>
            </p:nvGrpSpPr>
            <p:grpSpPr bwMode="auto">
              <a:xfrm>
                <a:off x="1709" y="3008"/>
                <a:ext cx="507" cy="234"/>
                <a:chOff x="1740" y="2642"/>
                <a:chExt cx="752" cy="327"/>
              </a:xfrm>
            </p:grpSpPr>
            <p:sp>
              <p:nvSpPr>
                <p:cNvPr id="854" name="Freeform 1264"/>
                <p:cNvSpPr>
                  <a:spLocks/>
                </p:cNvSpPr>
                <p:nvPr/>
              </p:nvSpPr>
              <p:spPr bwMode="auto">
                <a:xfrm>
                  <a:off x="1740" y="2642"/>
                  <a:ext cx="752" cy="327"/>
                </a:xfrm>
                <a:custGeom>
                  <a:avLst/>
                  <a:gdLst>
                    <a:gd name="T0" fmla="*/ 293 w 752"/>
                    <a:gd name="T1" fmla="*/ 0 h 327"/>
                    <a:gd name="T2" fmla="*/ 752 w 752"/>
                    <a:gd name="T3" fmla="*/ 124 h 327"/>
                    <a:gd name="T4" fmla="*/ 470 w 752"/>
                    <a:gd name="T5" fmla="*/ 327 h 327"/>
                    <a:gd name="T6" fmla="*/ 0 w 752"/>
                    <a:gd name="T7" fmla="*/ 183 h 327"/>
                    <a:gd name="T8" fmla="*/ 293 w 752"/>
                    <a:gd name="T9" fmla="*/ 0 h 32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52" h="327">
                      <a:moveTo>
                        <a:pt x="293" y="0"/>
                      </a:moveTo>
                      <a:lnTo>
                        <a:pt x="752" y="124"/>
                      </a:lnTo>
                      <a:lnTo>
                        <a:pt x="470" y="327"/>
                      </a:lnTo>
                      <a:lnTo>
                        <a:pt x="0" y="183"/>
                      </a:lnTo>
                      <a:lnTo>
                        <a:pt x="293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5" name="Freeform 1265"/>
                <p:cNvSpPr>
                  <a:spLocks/>
                </p:cNvSpPr>
                <p:nvPr/>
              </p:nvSpPr>
              <p:spPr bwMode="auto">
                <a:xfrm>
                  <a:off x="1754" y="2649"/>
                  <a:ext cx="726" cy="311"/>
                </a:xfrm>
                <a:custGeom>
                  <a:avLst/>
                  <a:gdLst>
                    <a:gd name="T0" fmla="*/ 282 w 726"/>
                    <a:gd name="T1" fmla="*/ 0 h 311"/>
                    <a:gd name="T2" fmla="*/ 726 w 726"/>
                    <a:gd name="T3" fmla="*/ 119 h 311"/>
                    <a:gd name="T4" fmla="*/ 457 w 726"/>
                    <a:gd name="T5" fmla="*/ 311 h 311"/>
                    <a:gd name="T6" fmla="*/ 0 w 726"/>
                    <a:gd name="T7" fmla="*/ 173 h 311"/>
                    <a:gd name="T8" fmla="*/ 282 w 726"/>
                    <a:gd name="T9" fmla="*/ 0 h 311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726" h="311">
                      <a:moveTo>
                        <a:pt x="282" y="0"/>
                      </a:moveTo>
                      <a:lnTo>
                        <a:pt x="726" y="119"/>
                      </a:lnTo>
                      <a:lnTo>
                        <a:pt x="457" y="311"/>
                      </a:lnTo>
                      <a:lnTo>
                        <a:pt x="0" y="173"/>
                      </a:lnTo>
                      <a:lnTo>
                        <a:pt x="282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4D4D4D"/>
                    </a:gs>
                    <a:gs pos="100000">
                      <a:srgbClr val="DDDDDD"/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6" name="Freeform 1266"/>
                <p:cNvSpPr>
                  <a:spLocks/>
                </p:cNvSpPr>
                <p:nvPr/>
              </p:nvSpPr>
              <p:spPr bwMode="auto">
                <a:xfrm>
                  <a:off x="1808" y="2770"/>
                  <a:ext cx="258" cy="100"/>
                </a:xfrm>
                <a:custGeom>
                  <a:avLst/>
                  <a:gdLst>
                    <a:gd name="T0" fmla="*/ 0 w 258"/>
                    <a:gd name="T1" fmla="*/ 44 h 100"/>
                    <a:gd name="T2" fmla="*/ 75 w 258"/>
                    <a:gd name="T3" fmla="*/ 0 h 100"/>
                    <a:gd name="T4" fmla="*/ 258 w 258"/>
                    <a:gd name="T5" fmla="*/ 50 h 100"/>
                    <a:gd name="T6" fmla="*/ 183 w 258"/>
                    <a:gd name="T7" fmla="*/ 100 h 100"/>
                    <a:gd name="T8" fmla="*/ 0 w 258"/>
                    <a:gd name="T9" fmla="*/ 44 h 1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0">
                      <a:moveTo>
                        <a:pt x="0" y="44"/>
                      </a:moveTo>
                      <a:lnTo>
                        <a:pt x="75" y="0"/>
                      </a:lnTo>
                      <a:lnTo>
                        <a:pt x="258" y="50"/>
                      </a:lnTo>
                      <a:lnTo>
                        <a:pt x="183" y="10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7" name="Freeform 1267"/>
                <p:cNvSpPr>
                  <a:spLocks/>
                </p:cNvSpPr>
                <p:nvPr/>
              </p:nvSpPr>
              <p:spPr bwMode="auto">
                <a:xfrm>
                  <a:off x="1799" y="2816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8" name="Freeform 1268"/>
                <p:cNvSpPr>
                  <a:spLocks/>
                </p:cNvSpPr>
                <p:nvPr/>
              </p:nvSpPr>
              <p:spPr bwMode="auto">
                <a:xfrm>
                  <a:off x="2020" y="2834"/>
                  <a:ext cx="258" cy="102"/>
                </a:xfrm>
                <a:custGeom>
                  <a:avLst/>
                  <a:gdLst>
                    <a:gd name="T0" fmla="*/ 0 w 258"/>
                    <a:gd name="T1" fmla="*/ 46 h 102"/>
                    <a:gd name="T2" fmla="*/ 71 w 258"/>
                    <a:gd name="T3" fmla="*/ 0 h 102"/>
                    <a:gd name="T4" fmla="*/ 258 w 258"/>
                    <a:gd name="T5" fmla="*/ 52 h 102"/>
                    <a:gd name="T6" fmla="*/ 183 w 258"/>
                    <a:gd name="T7" fmla="*/ 102 h 102"/>
                    <a:gd name="T8" fmla="*/ 0 w 258"/>
                    <a:gd name="T9" fmla="*/ 46 h 10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258" h="102">
                      <a:moveTo>
                        <a:pt x="0" y="46"/>
                      </a:moveTo>
                      <a:lnTo>
                        <a:pt x="71" y="0"/>
                      </a:lnTo>
                      <a:lnTo>
                        <a:pt x="258" y="52"/>
                      </a:lnTo>
                      <a:lnTo>
                        <a:pt x="183" y="102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859" name="Freeform 1269"/>
                <p:cNvSpPr>
                  <a:spLocks/>
                </p:cNvSpPr>
                <p:nvPr/>
              </p:nvSpPr>
              <p:spPr bwMode="auto">
                <a:xfrm>
                  <a:off x="2011" y="2882"/>
                  <a:ext cx="194" cy="63"/>
                </a:xfrm>
                <a:custGeom>
                  <a:avLst/>
                  <a:gdLst>
                    <a:gd name="T0" fmla="*/ 12 w 194"/>
                    <a:gd name="T1" fmla="*/ 0 h 63"/>
                    <a:gd name="T2" fmla="*/ 194 w 194"/>
                    <a:gd name="T3" fmla="*/ 53 h 63"/>
                    <a:gd name="T4" fmla="*/ 180 w 194"/>
                    <a:gd name="T5" fmla="*/ 63 h 63"/>
                    <a:gd name="T6" fmla="*/ 0 w 194"/>
                    <a:gd name="T7" fmla="*/ 9 h 63"/>
                    <a:gd name="T8" fmla="*/ 12 w 194"/>
                    <a:gd name="T9" fmla="*/ 0 h 6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194" h="63">
                      <a:moveTo>
                        <a:pt x="12" y="0"/>
                      </a:moveTo>
                      <a:lnTo>
                        <a:pt x="194" y="53"/>
                      </a:lnTo>
                      <a:lnTo>
                        <a:pt x="180" y="63"/>
                      </a:lnTo>
                      <a:lnTo>
                        <a:pt x="0" y="9"/>
                      </a:lnTo>
                      <a:lnTo>
                        <a:pt x="12" y="0"/>
                      </a:lnTo>
                      <a:close/>
                    </a:path>
                  </a:pathLst>
                </a:custGeom>
                <a:solidFill>
                  <a:srgbClr val="0000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  <p:sp>
            <p:nvSpPr>
              <p:cNvPr id="848" name="Freeform 1270"/>
              <p:cNvSpPr>
                <a:spLocks/>
              </p:cNvSpPr>
              <p:nvPr/>
            </p:nvSpPr>
            <p:spPr bwMode="auto">
              <a:xfrm>
                <a:off x="2577" y="3043"/>
                <a:ext cx="614" cy="514"/>
              </a:xfrm>
              <a:custGeom>
                <a:avLst/>
                <a:gdLst>
                  <a:gd name="T0" fmla="*/ 1 w 990"/>
                  <a:gd name="T1" fmla="*/ 10 h 792"/>
                  <a:gd name="T2" fmla="*/ 9 w 990"/>
                  <a:gd name="T3" fmla="*/ 0 h 792"/>
                  <a:gd name="T4" fmla="*/ 9 w 990"/>
                  <a:gd name="T5" fmla="*/ 1 h 792"/>
                  <a:gd name="T6" fmla="*/ 0 w 990"/>
                  <a:gd name="T7" fmla="*/ 10 h 792"/>
                  <a:gd name="T8" fmla="*/ 1 w 990"/>
                  <a:gd name="T9" fmla="*/ 10 h 7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990" h="792">
                    <a:moveTo>
                      <a:pt x="3" y="738"/>
                    </a:moveTo>
                    <a:lnTo>
                      <a:pt x="990" y="0"/>
                    </a:lnTo>
                    <a:lnTo>
                      <a:pt x="987" y="60"/>
                    </a:lnTo>
                    <a:lnTo>
                      <a:pt x="0" y="792"/>
                    </a:lnTo>
                    <a:lnTo>
                      <a:pt x="3" y="738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49" name="Freeform 1271"/>
              <p:cNvSpPr>
                <a:spLocks/>
              </p:cNvSpPr>
              <p:nvPr/>
            </p:nvSpPr>
            <p:spPr bwMode="auto">
              <a:xfrm>
                <a:off x="1010" y="3084"/>
                <a:ext cx="1571" cy="469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22 w 2532"/>
                  <a:gd name="T5" fmla="*/ 9 h 723"/>
                  <a:gd name="T6" fmla="*/ 22 w 2532"/>
                  <a:gd name="T7" fmla="*/ 10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0" name="Freeform 1272"/>
              <p:cNvSpPr>
                <a:spLocks/>
              </p:cNvSpPr>
              <p:nvPr/>
            </p:nvSpPr>
            <p:spPr bwMode="auto">
              <a:xfrm>
                <a:off x="1011" y="2998"/>
                <a:ext cx="17" cy="95"/>
              </a:xfrm>
              <a:custGeom>
                <a:avLst/>
                <a:gdLst>
                  <a:gd name="T0" fmla="*/ 1 w 26"/>
                  <a:gd name="T1" fmla="*/ 1 h 147"/>
                  <a:gd name="T2" fmla="*/ 1 w 26"/>
                  <a:gd name="T3" fmla="*/ 2 h 147"/>
                  <a:gd name="T4" fmla="*/ 0 w 26"/>
                  <a:gd name="T5" fmla="*/ 2 h 147"/>
                  <a:gd name="T6" fmla="*/ 1 w 26"/>
                  <a:gd name="T7" fmla="*/ 0 h 147"/>
                  <a:gd name="T8" fmla="*/ 1 w 26"/>
                  <a:gd name="T9" fmla="*/ 1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6" h="147">
                    <a:moveTo>
                      <a:pt x="26" y="10"/>
                    </a:moveTo>
                    <a:lnTo>
                      <a:pt x="23" y="147"/>
                    </a:lnTo>
                    <a:lnTo>
                      <a:pt x="0" y="144"/>
                    </a:lnTo>
                    <a:lnTo>
                      <a:pt x="3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1" name="Freeform 1273"/>
              <p:cNvSpPr>
                <a:spLocks/>
              </p:cNvSpPr>
              <p:nvPr/>
            </p:nvSpPr>
            <p:spPr bwMode="auto">
              <a:xfrm>
                <a:off x="1012" y="2611"/>
                <a:ext cx="730" cy="393"/>
              </a:xfrm>
              <a:custGeom>
                <a:avLst/>
                <a:gdLst>
                  <a:gd name="T0" fmla="*/ 10 w 1176"/>
                  <a:gd name="T1" fmla="*/ 0 h 606"/>
                  <a:gd name="T2" fmla="*/ 0 w 1176"/>
                  <a:gd name="T3" fmla="*/ 8 h 606"/>
                  <a:gd name="T4" fmla="*/ 1 w 1176"/>
                  <a:gd name="T5" fmla="*/ 8 h 606"/>
                  <a:gd name="T6" fmla="*/ 10 w 1176"/>
                  <a:gd name="T7" fmla="*/ 1 h 606"/>
                  <a:gd name="T8" fmla="*/ 10 w 1176"/>
                  <a:gd name="T9" fmla="*/ 0 h 60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176" h="606">
                    <a:moveTo>
                      <a:pt x="1170" y="0"/>
                    </a:moveTo>
                    <a:lnTo>
                      <a:pt x="0" y="597"/>
                    </a:lnTo>
                    <a:lnTo>
                      <a:pt x="30" y="606"/>
                    </a:lnTo>
                    <a:lnTo>
                      <a:pt x="1176" y="18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2" name="Freeform 1274"/>
              <p:cNvSpPr>
                <a:spLocks/>
              </p:cNvSpPr>
              <p:nvPr/>
            </p:nvSpPr>
            <p:spPr bwMode="auto">
              <a:xfrm>
                <a:off x="1061" y="3018"/>
                <a:ext cx="1490" cy="451"/>
              </a:xfrm>
              <a:custGeom>
                <a:avLst/>
                <a:gdLst>
                  <a:gd name="T0" fmla="*/ 1 w 2532"/>
                  <a:gd name="T1" fmla="*/ 0 h 723"/>
                  <a:gd name="T2" fmla="*/ 1 w 2532"/>
                  <a:gd name="T3" fmla="*/ 0 h 723"/>
                  <a:gd name="T4" fmla="*/ 12 w 2532"/>
                  <a:gd name="T5" fmla="*/ 6 h 723"/>
                  <a:gd name="T6" fmla="*/ 12 w 2532"/>
                  <a:gd name="T7" fmla="*/ 6 h 723"/>
                  <a:gd name="T8" fmla="*/ 0 w 2532"/>
                  <a:gd name="T9" fmla="*/ 1 h 723"/>
                  <a:gd name="T10" fmla="*/ 1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853" name="Freeform 1275"/>
              <p:cNvSpPr>
                <a:spLocks/>
              </p:cNvSpPr>
              <p:nvPr/>
            </p:nvSpPr>
            <p:spPr bwMode="auto">
              <a:xfrm flipV="1">
                <a:off x="2549" y="2986"/>
                <a:ext cx="608" cy="467"/>
              </a:xfrm>
              <a:custGeom>
                <a:avLst/>
                <a:gdLst>
                  <a:gd name="T0" fmla="*/ 0 w 2532"/>
                  <a:gd name="T1" fmla="*/ 0 h 723"/>
                  <a:gd name="T2" fmla="*/ 0 w 2532"/>
                  <a:gd name="T3" fmla="*/ 0 h 723"/>
                  <a:gd name="T4" fmla="*/ 0 w 2532"/>
                  <a:gd name="T5" fmla="*/ 9 h 723"/>
                  <a:gd name="T6" fmla="*/ 0 w 2532"/>
                  <a:gd name="T7" fmla="*/ 9 h 723"/>
                  <a:gd name="T8" fmla="*/ 0 w 2532"/>
                  <a:gd name="T9" fmla="*/ 1 h 723"/>
                  <a:gd name="T10" fmla="*/ 0 w 2532"/>
                  <a:gd name="T11" fmla="*/ 0 h 7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32" h="723">
                    <a:moveTo>
                      <a:pt x="6" y="0"/>
                    </a:moveTo>
                    <a:cubicBezTo>
                      <a:pt x="16" y="0"/>
                      <a:pt x="26" y="0"/>
                      <a:pt x="36" y="0"/>
                    </a:cubicBezTo>
                    <a:lnTo>
                      <a:pt x="2532" y="678"/>
                    </a:lnTo>
                    <a:lnTo>
                      <a:pt x="2529" y="723"/>
                    </a:lnTo>
                    <a:lnTo>
                      <a:pt x="0" y="24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  <p:grpSp>
        <p:nvGrpSpPr>
          <p:cNvPr id="1151" name="Group 669"/>
          <p:cNvGrpSpPr>
            <a:grpSpLocks/>
          </p:cNvGrpSpPr>
          <p:nvPr/>
        </p:nvGrpSpPr>
        <p:grpSpPr bwMode="auto">
          <a:xfrm>
            <a:off x="7856538" y="4454525"/>
            <a:ext cx="1057275" cy="957263"/>
            <a:chOff x="-153" y="1680"/>
            <a:chExt cx="666" cy="603"/>
          </a:xfrm>
        </p:grpSpPr>
        <p:grpSp>
          <p:nvGrpSpPr>
            <p:cNvPr id="1152" name="Group 670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1154" name="Rectangle 671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55" name="Rectangle 672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56" name="Rectangle 673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57" name="Text Box 674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1158" name="Line 675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59" name="Line 676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60" name="Line 677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53" name="Freeform 678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61" name="Group 298"/>
          <p:cNvGrpSpPr>
            <a:grpSpLocks/>
          </p:cNvGrpSpPr>
          <p:nvPr/>
        </p:nvGrpSpPr>
        <p:grpSpPr bwMode="auto">
          <a:xfrm rot="2937887">
            <a:off x="5389563" y="3022600"/>
            <a:ext cx="3781425" cy="434975"/>
            <a:chOff x="2937" y="3579"/>
            <a:chExt cx="2382" cy="274"/>
          </a:xfrm>
        </p:grpSpPr>
        <p:sp>
          <p:nvSpPr>
            <p:cNvPr id="1162" name="Rectangle 295"/>
            <p:cNvSpPr>
              <a:spLocks noChangeArrowheads="1"/>
            </p:cNvSpPr>
            <p:nvPr/>
          </p:nvSpPr>
          <p:spPr bwMode="auto">
            <a:xfrm>
              <a:off x="3165" y="3631"/>
              <a:ext cx="1920" cy="17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1163" name="Text Box 293"/>
            <p:cNvSpPr txBox="1">
              <a:spLocks noChangeArrowheads="1"/>
            </p:cNvSpPr>
            <p:nvPr/>
          </p:nvSpPr>
          <p:spPr bwMode="auto">
            <a:xfrm>
              <a:off x="3384" y="3612"/>
              <a:ext cx="152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mtClean="0">
                  <a:solidFill>
                    <a:schemeClr val="bg1"/>
                  </a:solidFill>
                </a:rPr>
                <a:t>logical end-end transport</a:t>
              </a:r>
              <a:endParaRPr lang="en-US" smtClean="0"/>
            </a:p>
          </p:txBody>
        </p:sp>
        <p:sp>
          <p:nvSpPr>
            <p:cNvPr id="1164" name="Freeform 296"/>
            <p:cNvSpPr>
              <a:spLocks/>
            </p:cNvSpPr>
            <p:nvPr/>
          </p:nvSpPr>
          <p:spPr bwMode="auto">
            <a:xfrm>
              <a:off x="2937" y="357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  <p:sp>
          <p:nvSpPr>
            <p:cNvPr id="1165" name="Freeform 297"/>
            <p:cNvSpPr>
              <a:spLocks/>
            </p:cNvSpPr>
            <p:nvPr/>
          </p:nvSpPr>
          <p:spPr bwMode="auto">
            <a:xfrm flipH="1">
              <a:off x="5037" y="3589"/>
              <a:ext cx="282" cy="264"/>
            </a:xfrm>
            <a:custGeom>
              <a:avLst/>
              <a:gdLst>
                <a:gd name="T0" fmla="*/ 282 w 282"/>
                <a:gd name="T1" fmla="*/ 0 h 264"/>
                <a:gd name="T2" fmla="*/ 282 w 282"/>
                <a:gd name="T3" fmla="*/ 264 h 264"/>
                <a:gd name="T4" fmla="*/ 0 w 282"/>
                <a:gd name="T5" fmla="*/ 129 h 264"/>
                <a:gd name="T6" fmla="*/ 282 w 282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2" h="264">
                  <a:moveTo>
                    <a:pt x="282" y="0"/>
                  </a:moveTo>
                  <a:cubicBezTo>
                    <a:pt x="282" y="132"/>
                    <a:pt x="282" y="264"/>
                    <a:pt x="282" y="264"/>
                  </a:cubicBezTo>
                  <a:cubicBezTo>
                    <a:pt x="159" y="150"/>
                    <a:pt x="0" y="153"/>
                    <a:pt x="0" y="129"/>
                  </a:cubicBezTo>
                  <a:cubicBezTo>
                    <a:pt x="0" y="108"/>
                    <a:pt x="153" y="108"/>
                    <a:pt x="282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FF0000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166" name="Group 865"/>
          <p:cNvGrpSpPr>
            <a:grpSpLocks/>
          </p:cNvGrpSpPr>
          <p:nvPr/>
        </p:nvGrpSpPr>
        <p:grpSpPr bwMode="auto">
          <a:xfrm>
            <a:off x="5462588" y="1296988"/>
            <a:ext cx="1057275" cy="957262"/>
            <a:chOff x="-153" y="1680"/>
            <a:chExt cx="666" cy="603"/>
          </a:xfrm>
        </p:grpSpPr>
        <p:grpSp>
          <p:nvGrpSpPr>
            <p:cNvPr id="1167" name="Group 866"/>
            <p:cNvGrpSpPr>
              <a:grpSpLocks/>
            </p:cNvGrpSpPr>
            <p:nvPr/>
          </p:nvGrpSpPr>
          <p:grpSpPr bwMode="auto">
            <a:xfrm>
              <a:off x="0" y="1680"/>
              <a:ext cx="513" cy="538"/>
              <a:chOff x="4180" y="744"/>
              <a:chExt cx="513" cy="538"/>
            </a:xfrm>
          </p:grpSpPr>
          <p:sp>
            <p:nvSpPr>
              <p:cNvPr id="1169" name="Rectangle 867"/>
              <p:cNvSpPr>
                <a:spLocks noChangeArrowheads="1"/>
              </p:cNvSpPr>
              <p:nvPr/>
            </p:nvSpPr>
            <p:spPr bwMode="auto">
              <a:xfrm>
                <a:off x="4242" y="747"/>
                <a:ext cx="426" cy="48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70" name="Rectangle 868"/>
              <p:cNvSpPr>
                <a:spLocks noChangeArrowheads="1"/>
              </p:cNvSpPr>
              <p:nvPr/>
            </p:nvSpPr>
            <p:spPr bwMode="auto">
              <a:xfrm>
                <a:off x="4221" y="762"/>
                <a:ext cx="435" cy="504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71" name="Rectangle 869"/>
              <p:cNvSpPr>
                <a:spLocks noChangeArrowheads="1"/>
              </p:cNvSpPr>
              <p:nvPr/>
            </p:nvSpPr>
            <p:spPr bwMode="auto">
              <a:xfrm>
                <a:off x="4224" y="873"/>
                <a:ext cx="426" cy="108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72" name="Text Box 870"/>
              <p:cNvSpPr txBox="1">
                <a:spLocks noChangeArrowheads="1"/>
              </p:cNvSpPr>
              <p:nvPr/>
            </p:nvSpPr>
            <p:spPr bwMode="auto">
              <a:xfrm>
                <a:off x="4180" y="744"/>
                <a:ext cx="513" cy="5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smtClean="0"/>
                  <a:t>application</a:t>
                </a:r>
              </a:p>
              <a:p>
                <a:pPr>
                  <a:defRPr/>
                </a:pPr>
                <a:r>
                  <a:rPr lang="en-US" sz="1000" smtClean="0">
                    <a:solidFill>
                      <a:schemeClr val="bg1"/>
                    </a:solidFill>
                  </a:rPr>
                  <a:t>transport</a:t>
                </a:r>
                <a:endParaRPr lang="en-US" sz="1000" smtClean="0"/>
              </a:p>
              <a:p>
                <a:pPr>
                  <a:defRPr/>
                </a:pPr>
                <a:r>
                  <a:rPr lang="en-US" sz="1000" smtClean="0"/>
                  <a:t>network</a:t>
                </a:r>
              </a:p>
              <a:p>
                <a:pPr>
                  <a:defRPr/>
                </a:pPr>
                <a:r>
                  <a:rPr lang="en-US" sz="1000" smtClean="0"/>
                  <a:t>data link</a:t>
                </a:r>
              </a:p>
              <a:p>
                <a:pPr>
                  <a:defRPr/>
                </a:pPr>
                <a:r>
                  <a:rPr lang="en-US" sz="1000" smtClean="0"/>
                  <a:t>physical</a:t>
                </a:r>
                <a:endParaRPr lang="en-US" sz="2400" smtClean="0"/>
              </a:p>
            </p:txBody>
          </p:sp>
          <p:sp>
            <p:nvSpPr>
              <p:cNvPr id="1173" name="Line 871"/>
              <p:cNvSpPr>
                <a:spLocks noChangeShapeType="1"/>
              </p:cNvSpPr>
              <p:nvPr/>
            </p:nvSpPr>
            <p:spPr bwMode="auto">
              <a:xfrm>
                <a:off x="4221" y="978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74" name="Line 872"/>
              <p:cNvSpPr>
                <a:spLocks noChangeShapeType="1"/>
              </p:cNvSpPr>
              <p:nvPr/>
            </p:nvSpPr>
            <p:spPr bwMode="auto">
              <a:xfrm>
                <a:off x="4227" y="1065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1175" name="Line 873"/>
              <p:cNvSpPr>
                <a:spLocks noChangeShapeType="1"/>
              </p:cNvSpPr>
              <p:nvPr/>
            </p:nvSpPr>
            <p:spPr bwMode="auto">
              <a:xfrm>
                <a:off x="4227" y="1152"/>
                <a:ext cx="435" cy="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68" name="Freeform 874"/>
            <p:cNvSpPr>
              <a:spLocks/>
            </p:cNvSpPr>
            <p:nvPr/>
          </p:nvSpPr>
          <p:spPr bwMode="auto">
            <a:xfrm>
              <a:off x="-153" y="1689"/>
              <a:ext cx="192" cy="594"/>
            </a:xfrm>
            <a:custGeom>
              <a:avLst/>
              <a:gdLst>
                <a:gd name="T0" fmla="*/ 0 w 192"/>
                <a:gd name="T1" fmla="*/ 594 h 594"/>
                <a:gd name="T2" fmla="*/ 192 w 192"/>
                <a:gd name="T3" fmla="*/ 0 h 594"/>
                <a:gd name="T4" fmla="*/ 192 w 192"/>
                <a:gd name="T5" fmla="*/ 515 h 594"/>
                <a:gd name="T6" fmla="*/ 0 w 192"/>
                <a:gd name="T7" fmla="*/ 594 h 59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" h="594">
                  <a:moveTo>
                    <a:pt x="0" y="594"/>
                  </a:moveTo>
                  <a:lnTo>
                    <a:pt x="192" y="0"/>
                  </a:lnTo>
                  <a:lnTo>
                    <a:pt x="192" y="515"/>
                  </a:lnTo>
                  <a:lnTo>
                    <a:pt x="0" y="594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0" scaled="1"/>
            </a:gradFill>
            <a:ln w="9525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176" name="Rectangle 3"/>
          <p:cNvSpPr txBox="1">
            <a:spLocks noChangeArrowheads="1"/>
          </p:cNvSpPr>
          <p:nvPr/>
        </p:nvSpPr>
        <p:spPr>
          <a:xfrm>
            <a:off x="533408" y="1427311"/>
            <a:ext cx="38100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i="1" dirty="0" smtClean="0">
                <a:solidFill>
                  <a:srgbClr val="000099"/>
                </a:solidFill>
                <a:ea typeface="ＭＳ Ｐゴシック" charset="0"/>
              </a:rPr>
              <a:t>network layer:</a:t>
            </a:r>
            <a:r>
              <a:rPr lang="en-US" sz="3200" dirty="0" smtClean="0">
                <a:ea typeface="ＭＳ Ｐゴシック" charset="0"/>
              </a:rPr>
              <a:t> </a:t>
            </a:r>
            <a:br>
              <a:rPr lang="en-US" sz="3200" dirty="0" smtClean="0">
                <a:ea typeface="ＭＳ Ｐゴシック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Gill Sans MT" panose="020B0502020104020203" pitchFamily="34" charset="0"/>
                <a:ea typeface="ＭＳ Ｐゴシック" charset="0"/>
              </a:rPr>
              <a:t>logical communication between hosts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3200" i="1" dirty="0" smtClean="0">
                <a:solidFill>
                  <a:srgbClr val="000099"/>
                </a:solidFill>
                <a:ea typeface="ＭＳ Ｐゴシック" charset="0"/>
              </a:rPr>
              <a:t>transport layer:</a:t>
            </a:r>
            <a:r>
              <a:rPr lang="en-US" sz="3200" dirty="0" smtClean="0">
                <a:ea typeface="ＭＳ Ｐゴシック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ea typeface="ＭＳ Ｐゴシック" charset="0"/>
              </a:rPr>
              <a:t>logical communication between processes 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  <a:ea typeface="ＭＳ Ｐゴシック" charset="0"/>
              </a:rPr>
              <a:t>relies on, enhances, network layer services</a:t>
            </a:r>
          </a:p>
        </p:txBody>
      </p:sp>
    </p:spTree>
    <p:extLst>
      <p:ext uri="{BB962C8B-B14F-4D97-AF65-F5344CB8AC3E}">
        <p14:creationId xmlns:p14="http://schemas.microsoft.com/office/powerpoint/2010/main" val="377370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AutoShape 2"/>
          <p:cNvSpPr>
            <a:spLocks noGrp="1" noChangeArrowheads="1"/>
          </p:cNvSpPr>
          <p:nvPr>
            <p:ph type="title"/>
          </p:nvPr>
        </p:nvSpPr>
        <p:spPr>
          <a:xfrm>
            <a:off x="592177" y="280302"/>
            <a:ext cx="7772400" cy="731838"/>
          </a:xfrm>
        </p:spPr>
        <p:txBody>
          <a:bodyPr>
            <a:noAutofit/>
          </a:bodyPr>
          <a:lstStyle/>
          <a:p>
            <a:r>
              <a:rPr lang="pt-BR" kern="0" dirty="0" err="1" smtClean="0">
                <a:latin typeface="Gill Sans MT"/>
                <a:ea typeface="ＭＳ Ｐゴシック" charset="0"/>
              </a:rPr>
              <a:t>Problem</a:t>
            </a:r>
            <a:r>
              <a:rPr lang="pt-BR" kern="0" dirty="0" smtClean="0">
                <a:latin typeface="Gill Sans MT"/>
                <a:ea typeface="ＭＳ Ｐゴシック" charset="0"/>
              </a:rPr>
              <a:t> </a:t>
            </a:r>
            <a:r>
              <a:rPr lang="pt-BR" kern="0" dirty="0">
                <a:latin typeface="Gill Sans MT"/>
                <a:ea typeface="ＭＳ Ｐゴシック" charset="0"/>
              </a:rPr>
              <a:t>3: </a:t>
            </a:r>
            <a:r>
              <a:rPr lang="pt-BR" kern="0" dirty="0" err="1">
                <a:latin typeface="Gill Sans MT"/>
                <a:ea typeface="ＭＳ Ｐゴシック" charset="0"/>
              </a:rPr>
              <a:t>How</a:t>
            </a:r>
            <a:r>
              <a:rPr lang="pt-BR" kern="0" dirty="0">
                <a:latin typeface="Gill Sans MT"/>
                <a:ea typeface="ＭＳ Ｐゴシック" charset="0"/>
              </a:rPr>
              <a:t> </a:t>
            </a:r>
            <a:r>
              <a:rPr lang="pt-BR" kern="0" dirty="0" err="1">
                <a:latin typeface="Gill Sans MT"/>
                <a:ea typeface="ＭＳ Ｐゴシック" charset="0"/>
              </a:rPr>
              <a:t>to</a:t>
            </a:r>
            <a:r>
              <a:rPr lang="pt-BR" kern="0" dirty="0">
                <a:latin typeface="Gill Sans MT"/>
                <a:ea typeface="ＭＳ Ｐゴシック" charset="0"/>
              </a:rPr>
              <a:t> </a:t>
            </a:r>
            <a:r>
              <a:rPr lang="pt-BR" kern="0" dirty="0" err="1">
                <a:latin typeface="Gill Sans MT"/>
                <a:ea typeface="ＭＳ Ｐゴシック" charset="0"/>
              </a:rPr>
              <a:t>treat</a:t>
            </a:r>
            <a:r>
              <a:rPr lang="pt-BR" kern="0" dirty="0">
                <a:latin typeface="Gill Sans MT"/>
                <a:ea typeface="ＭＳ Ｐゴシック" charset="0"/>
              </a:rPr>
              <a:t> </a:t>
            </a:r>
            <a:r>
              <a:rPr lang="pt-BR" kern="0" dirty="0" err="1">
                <a:latin typeface="Gill Sans MT"/>
                <a:ea typeface="ＭＳ Ｐゴシック" charset="0"/>
              </a:rPr>
              <a:t>losses</a:t>
            </a:r>
            <a:r>
              <a:rPr lang="pt-BR" kern="0" dirty="0">
                <a:latin typeface="Gill Sans MT"/>
                <a:ea typeface="ＭＳ Ｐゴシック" charset="0"/>
              </a:rPr>
              <a:t> </a:t>
            </a:r>
            <a:r>
              <a:rPr lang="pt-BR" kern="0" dirty="0" smtClean="0">
                <a:latin typeface="Gill Sans MT"/>
                <a:ea typeface="ＭＳ Ｐゴシック" charset="0"/>
              </a:rPr>
              <a:t>?</a:t>
            </a:r>
            <a:endParaRPr lang="pt-BR" kern="0" dirty="0">
              <a:latin typeface="Gill Sans MT"/>
              <a:ea typeface="ＭＳ Ｐゴシック" charset="0"/>
            </a:endParaRP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6625" y="6364288"/>
            <a:ext cx="587375" cy="493712"/>
          </a:xfrm>
          <a:noFill/>
        </p:spPr>
        <p:txBody>
          <a:bodyPr/>
          <a:lstStyle/>
          <a:p>
            <a:fld id="{386FF419-0B93-4918-B9E7-09DAC96B0F96}" type="slidenum">
              <a:rPr lang="pt-BR" smtClean="0"/>
              <a:pPr/>
              <a:t>20</a:t>
            </a:fld>
            <a:endParaRPr lang="pt-BR" smtClean="0"/>
          </a:p>
        </p:txBody>
      </p:sp>
      <p:sp>
        <p:nvSpPr>
          <p:cNvPr id="40965" name="Text Box 6"/>
          <p:cNvSpPr txBox="1">
            <a:spLocks noChangeArrowheads="1"/>
          </p:cNvSpPr>
          <p:nvPr/>
        </p:nvSpPr>
        <p:spPr bwMode="auto">
          <a:xfrm>
            <a:off x="5876859" y="2249472"/>
            <a:ext cx="29601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way handshake in normal scenario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251520" y="1147585"/>
            <a:ext cx="845371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Acknowledge. Idea: a 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message to request a connection and </a:t>
            </a:r>
            <a:r>
              <a:rPr lang="en-US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message to accept.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6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084" y="3080469"/>
            <a:ext cx="3336925" cy="344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tângulo 1"/>
          <p:cNvSpPr/>
          <p:nvPr/>
        </p:nvSpPr>
        <p:spPr>
          <a:xfrm>
            <a:off x="251520" y="2337299"/>
            <a:ext cx="48245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err="1">
                <a:solidFill>
                  <a:srgbClr val="C00000"/>
                </a:solidFill>
              </a:rPr>
              <a:t>Problem</a:t>
            </a:r>
            <a:r>
              <a:rPr lang="pt-BR" sz="2400" dirty="0"/>
              <a:t>: 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network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lose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delay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corrupt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replicate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packets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retransmissions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The usual cases must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implemented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deal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unusual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cases as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3-way </a:t>
            </a:r>
            <a:r>
              <a:rPr lang="pt-BR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handshake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r>
              <a:rPr lang="pt-BR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5DE6F4A1-B5F3-4E92-BA48-A630ABE287C9}" type="slidenum">
              <a:rPr lang="pt-BR" sz="2600" b="1">
                <a:solidFill>
                  <a:schemeClr val="bg1"/>
                </a:solidFill>
              </a:rPr>
              <a:pPr/>
              <a:t>21</a:t>
            </a:fld>
            <a:endParaRPr lang="pt-BR" sz="2600" b="1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F4E75-0EDE-4C32-9E56-649EEF9B086D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  <p:sp>
        <p:nvSpPr>
          <p:cNvPr id="41988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044575" y="176212"/>
            <a:ext cx="7268344" cy="731838"/>
          </a:xfrm>
        </p:spPr>
        <p:txBody>
          <a:bodyPr>
            <a:noAutofit/>
          </a:bodyPr>
          <a:lstStyle/>
          <a:p>
            <a:r>
              <a:rPr lang="pt-BR" sz="44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Establishing</a:t>
            </a:r>
            <a:r>
              <a:rPr lang="pt-BR" sz="44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connections </a:t>
            </a:r>
            <a:r>
              <a:rPr lang="pt-BR" sz="44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on</a:t>
            </a:r>
            <a:r>
              <a:rPr lang="pt-BR" sz="44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pt-BR" sz="4400" kern="0" dirty="0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L4</a:t>
            </a:r>
            <a:endParaRPr lang="pt-BR" sz="4400" kern="0" dirty="0">
              <a:solidFill>
                <a:srgbClr val="000099"/>
              </a:solidFill>
              <a:latin typeface="Gill Sans MT"/>
              <a:ea typeface="ＭＳ Ｐゴシック" charset="0"/>
            </a:endParaRPr>
          </a:p>
        </p:txBody>
      </p:sp>
      <p:sp>
        <p:nvSpPr>
          <p:cNvPr id="41989" name="Text Box 6"/>
          <p:cNvSpPr txBox="1">
            <a:spLocks noChangeArrowheads="1"/>
          </p:cNvSpPr>
          <p:nvPr/>
        </p:nvSpPr>
        <p:spPr bwMode="auto">
          <a:xfrm>
            <a:off x="539750" y="1112659"/>
            <a:ext cx="18002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duplicate</a:t>
            </a:r>
            <a:r>
              <a:rPr lang="pt-BR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</a:p>
        </p:txBody>
      </p:sp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6279968" y="2349500"/>
            <a:ext cx="194468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u="sng" dirty="0" smtClean="0">
                <a:solidFill>
                  <a:srgbClr val="002060"/>
                </a:solidFill>
              </a:rPr>
              <a:t>(2) </a:t>
            </a:r>
            <a:r>
              <a:rPr lang="pt-BR" sz="2400" u="sng" dirty="0" err="1" smtClean="0">
                <a:solidFill>
                  <a:srgbClr val="002060"/>
                </a:solidFill>
              </a:rPr>
              <a:t>Duplicate</a:t>
            </a:r>
            <a:r>
              <a:rPr lang="pt-BR" sz="2400" u="sng" dirty="0" smtClean="0">
                <a:solidFill>
                  <a:srgbClr val="002060"/>
                </a:solidFill>
              </a:rPr>
              <a:t> </a:t>
            </a:r>
            <a:r>
              <a:rPr lang="pt-BR" sz="2400" u="sng" dirty="0">
                <a:solidFill>
                  <a:srgbClr val="008000"/>
                </a:solidFill>
              </a:rPr>
              <a:t>CR</a:t>
            </a:r>
            <a:r>
              <a:rPr lang="pt-BR" sz="2400" u="sng" dirty="0">
                <a:solidFill>
                  <a:srgbClr val="002060"/>
                </a:solidFill>
              </a:rPr>
              <a:t> </a:t>
            </a:r>
            <a:r>
              <a:rPr lang="pt-BR" sz="2400" u="sng" dirty="0" err="1">
                <a:solidFill>
                  <a:srgbClr val="002060"/>
                </a:solidFill>
              </a:rPr>
              <a:t>and</a:t>
            </a:r>
            <a:r>
              <a:rPr lang="pt-BR" sz="2400" u="sng" dirty="0">
                <a:solidFill>
                  <a:srgbClr val="002060"/>
                </a:solidFill>
              </a:rPr>
              <a:t> </a:t>
            </a:r>
            <a:r>
              <a:rPr lang="pt-BR" sz="2400" u="sng" dirty="0">
                <a:solidFill>
                  <a:srgbClr val="008000"/>
                </a:solidFill>
              </a:rPr>
              <a:t>ACK</a:t>
            </a:r>
          </a:p>
        </p:txBody>
      </p:sp>
      <p:pic>
        <p:nvPicPr>
          <p:cNvPr id="4199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513" y="1268413"/>
            <a:ext cx="2792412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3357563"/>
            <a:ext cx="3024188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3" name="Line 10"/>
          <p:cNvSpPr>
            <a:spLocks noChangeShapeType="1"/>
          </p:cNvSpPr>
          <p:nvPr/>
        </p:nvSpPr>
        <p:spPr bwMode="auto">
          <a:xfrm flipV="1">
            <a:off x="1476375" y="3141663"/>
            <a:ext cx="1150938" cy="719137"/>
          </a:xfrm>
          <a:prstGeom prst="lin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Text Box 6"/>
          <p:cNvSpPr txBox="1">
            <a:spLocks noChangeArrowheads="1"/>
          </p:cNvSpPr>
          <p:nvPr/>
        </p:nvSpPr>
        <p:spPr bwMode="auto">
          <a:xfrm>
            <a:off x="179388" y="3860800"/>
            <a:ext cx="25209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>
                <a:solidFill>
                  <a:srgbClr val="CC0066"/>
                </a:solidFill>
              </a:rPr>
              <a:t>Host 1 realizes that it is duplicate</a:t>
            </a:r>
            <a:endParaRPr lang="pt-BR" sz="2400" i="1" dirty="0">
              <a:solidFill>
                <a:srgbClr val="CC0066"/>
              </a:solidFill>
            </a:endParaRPr>
          </a:p>
        </p:txBody>
      </p:sp>
      <p:sp>
        <p:nvSpPr>
          <p:cNvPr id="41995" name="Line 12"/>
          <p:cNvSpPr>
            <a:spLocks noChangeShapeType="1"/>
          </p:cNvSpPr>
          <p:nvPr/>
        </p:nvSpPr>
        <p:spPr bwMode="auto">
          <a:xfrm>
            <a:off x="2268538" y="4652963"/>
            <a:ext cx="3311525" cy="431800"/>
          </a:xfrm>
          <a:prstGeom prst="lin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Line 13"/>
          <p:cNvSpPr>
            <a:spLocks noChangeShapeType="1"/>
          </p:cNvSpPr>
          <p:nvPr/>
        </p:nvSpPr>
        <p:spPr bwMode="auto">
          <a:xfrm flipV="1">
            <a:off x="4284663" y="5589588"/>
            <a:ext cx="3240087" cy="576262"/>
          </a:xfrm>
          <a:prstGeom prst="line">
            <a:avLst/>
          </a:prstGeom>
          <a:noFill/>
          <a:ln w="9525">
            <a:solidFill>
              <a:srgbClr val="8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Text Box 6"/>
          <p:cNvSpPr txBox="1">
            <a:spLocks noChangeArrowheads="1"/>
          </p:cNvSpPr>
          <p:nvPr/>
        </p:nvSpPr>
        <p:spPr bwMode="auto">
          <a:xfrm>
            <a:off x="1044575" y="5702300"/>
            <a:ext cx="40322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 dirty="0">
                <a:solidFill>
                  <a:srgbClr val="CC0066"/>
                </a:solidFill>
              </a:rPr>
              <a:t>Host 2 realizes that </a:t>
            </a:r>
            <a:r>
              <a:rPr lang="en-US" sz="2400" i="1" dirty="0" smtClean="0">
                <a:solidFill>
                  <a:srgbClr val="CC0066"/>
                </a:solidFill>
              </a:rPr>
              <a:t>ACK=z  </a:t>
            </a:r>
            <a:r>
              <a:rPr lang="en-US" sz="2400" i="1" dirty="0">
                <a:solidFill>
                  <a:srgbClr val="CC0066"/>
                </a:solidFill>
              </a:rPr>
              <a:t>is duplicate</a:t>
            </a:r>
            <a:endParaRPr lang="pt-BR" sz="2400" i="1" dirty="0">
              <a:solidFill>
                <a:srgbClr val="CC0066"/>
              </a:solidFill>
            </a:endParaRPr>
          </a:p>
        </p:txBody>
      </p:sp>
      <p:sp>
        <p:nvSpPr>
          <p:cNvPr id="41998" name="Line 15"/>
          <p:cNvSpPr>
            <a:spLocks noChangeShapeType="1"/>
          </p:cNvSpPr>
          <p:nvPr/>
        </p:nvSpPr>
        <p:spPr bwMode="auto">
          <a:xfrm>
            <a:off x="2771775" y="1484313"/>
            <a:ext cx="1728788" cy="358775"/>
          </a:xfrm>
          <a:prstGeom prst="line">
            <a:avLst/>
          </a:prstGeom>
          <a:noFill/>
          <a:ln w="1270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Line 16"/>
          <p:cNvSpPr>
            <a:spLocks noChangeShapeType="1"/>
          </p:cNvSpPr>
          <p:nvPr/>
        </p:nvSpPr>
        <p:spPr bwMode="auto">
          <a:xfrm flipH="1">
            <a:off x="2700338" y="1989138"/>
            <a:ext cx="1800225" cy="647700"/>
          </a:xfrm>
          <a:prstGeom prst="line">
            <a:avLst/>
          </a:prstGeom>
          <a:noFill/>
          <a:ln w="1270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Text Box 17"/>
          <p:cNvSpPr txBox="1">
            <a:spLocks noChangeArrowheads="1"/>
          </p:cNvSpPr>
          <p:nvPr/>
        </p:nvSpPr>
        <p:spPr bwMode="auto">
          <a:xfrm>
            <a:off x="4500563" y="1828800"/>
            <a:ext cx="12954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i="1">
                <a:solidFill>
                  <a:srgbClr val="008000"/>
                </a:solidFill>
              </a:rPr>
              <a:t>Seq=z, Ack=x</a:t>
            </a:r>
          </a:p>
        </p:txBody>
      </p:sp>
      <p:sp>
        <p:nvSpPr>
          <p:cNvPr id="42001" name="Line 18"/>
          <p:cNvSpPr>
            <a:spLocks noChangeShapeType="1"/>
          </p:cNvSpPr>
          <p:nvPr/>
        </p:nvSpPr>
        <p:spPr bwMode="auto">
          <a:xfrm>
            <a:off x="5651500" y="4652963"/>
            <a:ext cx="1801813" cy="430212"/>
          </a:xfrm>
          <a:prstGeom prst="line">
            <a:avLst/>
          </a:prstGeom>
          <a:noFill/>
          <a:ln w="1270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2" name="Line 19"/>
          <p:cNvSpPr>
            <a:spLocks noChangeShapeType="1"/>
          </p:cNvSpPr>
          <p:nvPr/>
        </p:nvSpPr>
        <p:spPr bwMode="auto">
          <a:xfrm flipH="1">
            <a:off x="5508625" y="3933825"/>
            <a:ext cx="1800225" cy="647700"/>
          </a:xfrm>
          <a:prstGeom prst="line">
            <a:avLst/>
          </a:prstGeom>
          <a:noFill/>
          <a:ln w="1270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3" name="Text Box 20"/>
          <p:cNvSpPr txBox="1">
            <a:spLocks noChangeArrowheads="1"/>
          </p:cNvSpPr>
          <p:nvPr/>
        </p:nvSpPr>
        <p:spPr bwMode="auto">
          <a:xfrm>
            <a:off x="7524750" y="3789363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i="1">
                <a:solidFill>
                  <a:srgbClr val="008000"/>
                </a:solidFill>
              </a:rPr>
              <a:t>Seq=z, Ack=x</a:t>
            </a:r>
          </a:p>
        </p:txBody>
      </p:sp>
      <p:sp>
        <p:nvSpPr>
          <p:cNvPr id="42004" name="Text Box 21"/>
          <p:cNvSpPr txBox="1">
            <a:spLocks noChangeArrowheads="1"/>
          </p:cNvSpPr>
          <p:nvPr/>
        </p:nvSpPr>
        <p:spPr bwMode="auto">
          <a:xfrm>
            <a:off x="4283075" y="4348163"/>
            <a:ext cx="12969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i="1">
                <a:solidFill>
                  <a:srgbClr val="008000"/>
                </a:solidFill>
              </a:rPr>
              <a:t>Seq=x, Ack=z</a:t>
            </a:r>
          </a:p>
        </p:txBody>
      </p:sp>
      <p:sp>
        <p:nvSpPr>
          <p:cNvPr id="42005" name="Line 22"/>
          <p:cNvSpPr>
            <a:spLocks noChangeShapeType="1"/>
          </p:cNvSpPr>
          <p:nvPr/>
        </p:nvSpPr>
        <p:spPr bwMode="auto">
          <a:xfrm>
            <a:off x="5651500" y="3357563"/>
            <a:ext cx="1801813" cy="430212"/>
          </a:xfrm>
          <a:prstGeom prst="line">
            <a:avLst/>
          </a:prstGeom>
          <a:noFill/>
          <a:ln w="12700">
            <a:solidFill>
              <a:srgbClr val="008000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006" name="Text Box 23"/>
          <p:cNvSpPr txBox="1">
            <a:spLocks noChangeArrowheads="1"/>
          </p:cNvSpPr>
          <p:nvPr/>
        </p:nvSpPr>
        <p:spPr bwMode="auto">
          <a:xfrm>
            <a:off x="5076825" y="3141663"/>
            <a:ext cx="719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i="1">
                <a:solidFill>
                  <a:srgbClr val="008000"/>
                </a:solidFill>
              </a:rPr>
              <a:t>Seq=x</a:t>
            </a:r>
          </a:p>
        </p:txBody>
      </p:sp>
      <p:sp>
        <p:nvSpPr>
          <p:cNvPr id="42007" name="Text Box 24"/>
          <p:cNvSpPr txBox="1">
            <a:spLocks noChangeArrowheads="1"/>
          </p:cNvSpPr>
          <p:nvPr/>
        </p:nvSpPr>
        <p:spPr bwMode="auto">
          <a:xfrm>
            <a:off x="2700338" y="1196975"/>
            <a:ext cx="7191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1400" i="1">
                <a:solidFill>
                  <a:srgbClr val="008000"/>
                </a:solidFill>
              </a:rPr>
              <a:t>Seq=x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AutoShape 2"/>
          <p:cNvSpPr>
            <a:spLocks noGrp="1" noChangeArrowheads="1"/>
          </p:cNvSpPr>
          <p:nvPr>
            <p:ph type="title"/>
          </p:nvPr>
        </p:nvSpPr>
        <p:spPr>
          <a:xfrm>
            <a:off x="1259632" y="260648"/>
            <a:ext cx="7039694" cy="1325563"/>
          </a:xfrm>
        </p:spPr>
        <p:txBody>
          <a:bodyPr>
            <a:normAutofit/>
          </a:bodyPr>
          <a:lstStyle/>
          <a:p>
            <a:r>
              <a:rPr lang="en-US" kern="0" dirty="0">
                <a:latin typeface="Gill Sans MT"/>
                <a:ea typeface="ＭＳ Ｐゴシック" charset="0"/>
              </a:rPr>
              <a:t>Problem of the two Armies</a:t>
            </a:r>
            <a:endParaRPr lang="pt-BR" kern="0" dirty="0">
              <a:latin typeface="Gill Sans MT"/>
              <a:ea typeface="ＭＳ Ｐゴシック" charset="0"/>
            </a:endParaRP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6625" y="6364288"/>
            <a:ext cx="587375" cy="493712"/>
          </a:xfrm>
          <a:noFill/>
        </p:spPr>
        <p:txBody>
          <a:bodyPr/>
          <a:lstStyle/>
          <a:p>
            <a:fld id="{40D885E7-34AD-4AA1-A044-A9F80F8387EC}" type="slidenum">
              <a:rPr lang="pt-BR" smtClean="0"/>
              <a:pPr/>
              <a:t>22</a:t>
            </a:fld>
            <a:endParaRPr lang="pt-BR" smtClean="0"/>
          </a:p>
        </p:txBody>
      </p:sp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2133600"/>
            <a:ext cx="79248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ixaDeTexto 1"/>
          <p:cNvSpPr txBox="1"/>
          <p:nvPr/>
        </p:nvSpPr>
        <p:spPr>
          <a:xfrm>
            <a:off x="1259632" y="2204864"/>
            <a:ext cx="1512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Blue </a:t>
            </a:r>
            <a:r>
              <a:rPr lang="pt-BR" dirty="0" err="1" smtClean="0"/>
              <a:t>Army</a:t>
            </a:r>
            <a:r>
              <a:rPr lang="pt-BR" dirty="0" smtClean="0"/>
              <a:t> </a:t>
            </a:r>
            <a:r>
              <a:rPr lang="pt-BR" dirty="0" err="1" smtClean="0"/>
              <a:t>Number</a:t>
            </a:r>
            <a:r>
              <a:rPr lang="pt-BR" dirty="0" smtClean="0"/>
              <a:t> 1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642495" y="2204864"/>
            <a:ext cx="151216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Blue </a:t>
            </a:r>
            <a:r>
              <a:rPr lang="pt-BR" dirty="0" err="1" smtClean="0"/>
              <a:t>Army</a:t>
            </a:r>
            <a:r>
              <a:rPr lang="pt-BR" dirty="0" smtClean="0"/>
              <a:t> </a:t>
            </a:r>
            <a:r>
              <a:rPr lang="pt-BR" dirty="0" err="1" smtClean="0"/>
              <a:t>Number</a:t>
            </a:r>
            <a:r>
              <a:rPr lang="pt-BR" dirty="0" smtClean="0"/>
              <a:t> 2</a:t>
            </a:r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4502150" y="3630096"/>
            <a:ext cx="15121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 smtClean="0"/>
              <a:t>White </a:t>
            </a:r>
            <a:r>
              <a:rPr lang="pt-BR" dirty="0" err="1" smtClean="0"/>
              <a:t>Army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A8C4C1E8-95E4-49E0-B7F0-F75BDF3FDFCB}" type="slidenum">
              <a:rPr lang="pt-BR" sz="2600" b="1">
                <a:solidFill>
                  <a:schemeClr val="bg1"/>
                </a:solidFill>
              </a:rPr>
              <a:pPr/>
              <a:t>23</a:t>
            </a:fld>
            <a:endParaRPr lang="pt-BR" sz="2600" b="1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F4E75-0EDE-4C32-9E56-649EEF9B086D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  <p:sp>
        <p:nvSpPr>
          <p:cNvPr id="44036" name="AutoShape 3"/>
          <p:cNvSpPr>
            <a:spLocks noGrp="1" noChangeArrowheads="1"/>
          </p:cNvSpPr>
          <p:nvPr>
            <p:ph type="title" idx="4294967295"/>
          </p:nvPr>
        </p:nvSpPr>
        <p:spPr>
          <a:xfrm>
            <a:off x="971600" y="392302"/>
            <a:ext cx="7344816" cy="576262"/>
          </a:xfrm>
        </p:spPr>
        <p:txBody>
          <a:bodyPr>
            <a:noAutofit/>
          </a:bodyPr>
          <a:lstStyle/>
          <a:p>
            <a:r>
              <a:rPr lang="en-US" sz="44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Closing a connection on </a:t>
            </a:r>
            <a:r>
              <a:rPr lang="en-US" sz="4400" kern="0" dirty="0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L4 (1)</a:t>
            </a:r>
            <a:endParaRPr lang="pt-BR" sz="4400" kern="0" dirty="0">
              <a:solidFill>
                <a:srgbClr val="000099"/>
              </a:solidFill>
              <a:latin typeface="Gill Sans MT"/>
              <a:ea typeface="ＭＳ Ｐゴシック" charset="0"/>
            </a:endParaRPr>
          </a:p>
        </p:txBody>
      </p:sp>
      <p:sp>
        <p:nvSpPr>
          <p:cNvPr id="44037" name="Text Box 8"/>
          <p:cNvSpPr txBox="1">
            <a:spLocks noChangeArrowheads="1"/>
          </p:cNvSpPr>
          <p:nvPr/>
        </p:nvSpPr>
        <p:spPr bwMode="auto">
          <a:xfrm>
            <a:off x="827584" y="1341438"/>
            <a:ext cx="331261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Abrupt Closing with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Data </a:t>
            </a:r>
            <a:r>
              <a:rPr lang="en-US" sz="2400" dirty="0">
                <a:solidFill>
                  <a:srgbClr val="002060"/>
                </a:solidFill>
              </a:rPr>
              <a:t>Loss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492375"/>
            <a:ext cx="3475037" cy="356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825" y="2349500"/>
            <a:ext cx="3800475" cy="376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0" name="Text Box 8"/>
          <p:cNvSpPr txBox="1">
            <a:spLocks noChangeArrowheads="1"/>
          </p:cNvSpPr>
          <p:nvPr/>
        </p:nvSpPr>
        <p:spPr bwMode="auto">
          <a:xfrm>
            <a:off x="5132388" y="1321226"/>
            <a:ext cx="37449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rgbClr val="002060"/>
                </a:solidFill>
              </a:rPr>
              <a:t>Normal case with 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3-way Handshake</a:t>
            </a:r>
            <a:endParaRPr lang="pt-BR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3789363"/>
            <a:ext cx="3024187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0" name="Slide Number Placeholder 6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19BB634B-5A86-46B6-8438-A638AA2E8CDD}" type="slidenum">
              <a:rPr lang="pt-BR" sz="2600" b="1">
                <a:solidFill>
                  <a:schemeClr val="bg1"/>
                </a:solidFill>
              </a:rPr>
              <a:pPr/>
              <a:t>24</a:t>
            </a:fld>
            <a:endParaRPr lang="pt-BR" sz="2600" b="1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F4E75-0EDE-4C32-9E56-649EEF9B086D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  <p:sp>
        <p:nvSpPr>
          <p:cNvPr id="45061" name="AutoShape 3"/>
          <p:cNvSpPr>
            <a:spLocks noGrp="1" noChangeArrowheads="1"/>
          </p:cNvSpPr>
          <p:nvPr>
            <p:ph type="title" idx="4294967295"/>
          </p:nvPr>
        </p:nvSpPr>
        <p:spPr>
          <a:xfrm>
            <a:off x="808617" y="278607"/>
            <a:ext cx="8075612" cy="576262"/>
          </a:xfrm>
        </p:spPr>
        <p:txBody>
          <a:bodyPr>
            <a:noAutofit/>
          </a:bodyPr>
          <a:lstStyle/>
          <a:p>
            <a:r>
              <a:rPr lang="en-US" sz="44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Closing a connection on L4 (2)</a:t>
            </a:r>
            <a:endParaRPr lang="pt-BR" sz="4400" kern="0" dirty="0">
              <a:solidFill>
                <a:srgbClr val="000099"/>
              </a:solidFill>
              <a:latin typeface="Gill Sans MT"/>
              <a:ea typeface="ＭＳ Ｐゴシック" charset="0"/>
            </a:endParaRPr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611560" y="1145381"/>
            <a:ext cx="14408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>
                <a:solidFill>
                  <a:srgbClr val="002060"/>
                </a:solidFill>
              </a:rPr>
              <a:t>ACK </a:t>
            </a:r>
            <a:r>
              <a:rPr lang="pt-BR" sz="2400" dirty="0" err="1">
                <a:solidFill>
                  <a:srgbClr val="002060"/>
                </a:solidFill>
              </a:rPr>
              <a:t>lost</a:t>
            </a:r>
            <a:endParaRPr lang="pt-BR" sz="2400" dirty="0">
              <a:solidFill>
                <a:srgbClr val="002060"/>
              </a:solidFill>
            </a:endParaRPr>
          </a:p>
        </p:txBody>
      </p:sp>
      <p:sp>
        <p:nvSpPr>
          <p:cNvPr id="45063" name="Text Box 8"/>
          <p:cNvSpPr txBox="1">
            <a:spLocks noChangeArrowheads="1"/>
          </p:cNvSpPr>
          <p:nvPr/>
        </p:nvSpPr>
        <p:spPr bwMode="auto">
          <a:xfrm>
            <a:off x="3275856" y="3357563"/>
            <a:ext cx="2591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400" dirty="0" smtClean="0">
                <a:solidFill>
                  <a:srgbClr val="002060"/>
                </a:solidFill>
              </a:rPr>
              <a:t>DR </a:t>
            </a:r>
            <a:r>
              <a:rPr lang="pt-BR" sz="2400" dirty="0" err="1" smtClean="0">
                <a:solidFill>
                  <a:srgbClr val="002060"/>
                </a:solidFill>
              </a:rPr>
              <a:t>answer</a:t>
            </a:r>
            <a:r>
              <a:rPr lang="pt-BR" sz="2400" dirty="0" smtClean="0">
                <a:solidFill>
                  <a:srgbClr val="002060"/>
                </a:solidFill>
              </a:rPr>
              <a:t> </a:t>
            </a:r>
            <a:r>
              <a:rPr lang="pt-BR" sz="2400" dirty="0" err="1" smtClean="0">
                <a:solidFill>
                  <a:srgbClr val="002060"/>
                </a:solidFill>
              </a:rPr>
              <a:t>Lost</a:t>
            </a:r>
            <a:endParaRPr lang="pt-BR" sz="2400" dirty="0">
              <a:solidFill>
                <a:srgbClr val="002060"/>
              </a:solidFill>
            </a:endParaRPr>
          </a:p>
        </p:txBody>
      </p:sp>
      <p:pic>
        <p:nvPicPr>
          <p:cNvPr id="4506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28775"/>
            <a:ext cx="2987675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425" y="1700213"/>
            <a:ext cx="2927350" cy="287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6" name="Text Box 8"/>
          <p:cNvSpPr txBox="1">
            <a:spLocks noChangeArrowheads="1"/>
          </p:cNvSpPr>
          <p:nvPr/>
        </p:nvSpPr>
        <p:spPr bwMode="auto">
          <a:xfrm>
            <a:off x="5867399" y="1284258"/>
            <a:ext cx="300037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solidFill>
                  <a:srgbClr val="002060"/>
                </a:solidFill>
              </a:rPr>
              <a:t>DR </a:t>
            </a:r>
            <a:r>
              <a:rPr lang="pt-BR" sz="2000" dirty="0" err="1">
                <a:solidFill>
                  <a:srgbClr val="002060"/>
                </a:solidFill>
              </a:rPr>
              <a:t>answer</a:t>
            </a:r>
            <a:r>
              <a:rPr lang="pt-BR" sz="2000" dirty="0">
                <a:solidFill>
                  <a:srgbClr val="002060"/>
                </a:solidFill>
              </a:rPr>
              <a:t> </a:t>
            </a:r>
            <a:r>
              <a:rPr lang="pt-BR" sz="2000" dirty="0" err="1" smtClean="0">
                <a:solidFill>
                  <a:srgbClr val="002060"/>
                </a:solidFill>
              </a:rPr>
              <a:t>and</a:t>
            </a:r>
            <a:r>
              <a:rPr lang="pt-BR" sz="2000" dirty="0" smtClean="0">
                <a:solidFill>
                  <a:srgbClr val="002060"/>
                </a:solidFill>
              </a:rPr>
              <a:t> DR </a:t>
            </a:r>
            <a:r>
              <a:rPr lang="pt-BR" sz="2000" dirty="0" err="1" smtClean="0">
                <a:solidFill>
                  <a:srgbClr val="002060"/>
                </a:solidFill>
              </a:rPr>
              <a:t>Lost</a:t>
            </a:r>
            <a:endParaRPr lang="pt-BR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F4E75-0EDE-4C32-9E56-649EEF9B086D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3484" y="1198958"/>
            <a:ext cx="8681562" cy="515739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800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What is </a:t>
            </a:r>
            <a:r>
              <a:rPr lang="en-US" sz="2800" kern="0" dirty="0" smtClean="0">
                <a:solidFill>
                  <a:srgbClr val="C00000"/>
                </a:solidFill>
                <a:latin typeface="Gill Sans MT"/>
                <a:ea typeface="ＭＳ Ｐゴシック" charset="0"/>
                <a:cs typeface="+mj-cs"/>
              </a:rPr>
              <a:t>congestion </a:t>
            </a:r>
            <a:r>
              <a:rPr lang="en-US" sz="2800" kern="0" dirty="0" smtClean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?</a:t>
            </a:r>
            <a:endParaRPr lang="en-US" sz="2800" kern="0" dirty="0">
              <a:solidFill>
                <a:srgbClr val="000099"/>
              </a:solidFill>
              <a:latin typeface="Gill Sans MT"/>
              <a:ea typeface="ＭＳ Ｐゴシック" charset="0"/>
              <a:cs typeface="+mj-cs"/>
            </a:endParaRPr>
          </a:p>
          <a:p>
            <a:r>
              <a:rPr lang="en-US" altLang="pt-BR" sz="2800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informally: </a:t>
            </a:r>
            <a:r>
              <a:rPr lang="ja-JP" altLang="en-US" sz="2800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“</a:t>
            </a:r>
            <a:r>
              <a:rPr lang="en-US" altLang="ja-JP" sz="2800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too many sources sending too much data too fast for network to handle</a:t>
            </a:r>
            <a:r>
              <a:rPr lang="ja-JP" altLang="en-US" sz="2800" kern="0" dirty="0" smtClean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”</a:t>
            </a:r>
            <a:endParaRPr lang="pt-BR" altLang="ja-JP" sz="2800" kern="0" dirty="0" smtClean="0">
              <a:solidFill>
                <a:srgbClr val="000099"/>
              </a:solidFill>
              <a:latin typeface="Gill Sans MT"/>
              <a:ea typeface="ＭＳ Ｐゴシック" charset="0"/>
              <a:cs typeface="+mj-cs"/>
            </a:endParaRPr>
          </a:p>
          <a:p>
            <a:endParaRPr lang="en-US" altLang="ja-JP" sz="2800" kern="0" dirty="0">
              <a:solidFill>
                <a:srgbClr val="000099"/>
              </a:solidFill>
              <a:latin typeface="Gill Sans MT"/>
              <a:ea typeface="ＭＳ Ｐゴシック" charset="0"/>
              <a:cs typeface="+mj-cs"/>
            </a:endParaRPr>
          </a:p>
          <a:p>
            <a:r>
              <a:rPr lang="en-US" altLang="pt-BR" sz="2800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different from flow control</a:t>
            </a:r>
            <a:r>
              <a:rPr lang="en-US" altLang="pt-BR" sz="2800" kern="0" dirty="0" smtClean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!</a:t>
            </a:r>
          </a:p>
          <a:p>
            <a:endParaRPr lang="en-US" altLang="pt-BR" sz="2800" kern="0" dirty="0">
              <a:solidFill>
                <a:srgbClr val="000099"/>
              </a:solidFill>
              <a:latin typeface="Gill Sans MT"/>
              <a:ea typeface="ＭＳ Ｐゴシック" charset="0"/>
              <a:cs typeface="+mj-cs"/>
            </a:endParaRPr>
          </a:p>
          <a:p>
            <a:r>
              <a:rPr lang="en-US" altLang="pt-BR" sz="2800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manifestations:</a:t>
            </a:r>
          </a:p>
          <a:p>
            <a:pPr lvl="2"/>
            <a:r>
              <a:rPr lang="en-US" altLang="pt-BR" sz="2800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lost packets (buffer overflow at routers)</a:t>
            </a:r>
          </a:p>
          <a:p>
            <a:pPr lvl="2"/>
            <a:r>
              <a:rPr lang="en-US" altLang="pt-BR" sz="2800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long delays (queueing in router buffers</a:t>
            </a:r>
            <a:r>
              <a:rPr lang="en-US" altLang="pt-BR" sz="2800" kern="0" dirty="0" smtClean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)</a:t>
            </a:r>
          </a:p>
          <a:p>
            <a:pPr lvl="2"/>
            <a:endParaRPr lang="en-US" altLang="pt-BR" sz="2800" kern="0" dirty="0">
              <a:solidFill>
                <a:srgbClr val="000099"/>
              </a:solidFill>
              <a:latin typeface="Gill Sans MT"/>
              <a:ea typeface="ＭＳ Ｐゴシック" charset="0"/>
              <a:cs typeface="+mj-cs"/>
            </a:endParaRPr>
          </a:p>
          <a:p>
            <a:r>
              <a:rPr lang="en-US" altLang="pt-BR" sz="2800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a top-10 problem!</a:t>
            </a:r>
          </a:p>
          <a:p>
            <a:pPr marL="0" indent="0">
              <a:lnSpc>
                <a:spcPct val="100000"/>
              </a:lnSpc>
              <a:buNone/>
            </a:pPr>
            <a:endParaRPr lang="pt-BR" sz="2800" kern="0" dirty="0">
              <a:solidFill>
                <a:srgbClr val="000099"/>
              </a:solidFill>
              <a:latin typeface="Gill Sans MT"/>
              <a:ea typeface="ＭＳ Ｐゴシック" charset="0"/>
              <a:cs typeface="+mj-cs"/>
            </a:endParaRPr>
          </a:p>
        </p:txBody>
      </p:sp>
      <p:sp>
        <p:nvSpPr>
          <p:cNvPr id="46084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01FE29A-4FFA-47EF-A85B-880F642FE3A4}" type="slidenum">
              <a:rPr lang="pt-BR" sz="2600" b="1">
                <a:solidFill>
                  <a:schemeClr val="bg1"/>
                </a:solidFill>
              </a:rPr>
              <a:pPr/>
              <a:t>25</a:t>
            </a:fld>
            <a:endParaRPr lang="pt-BR" sz="2600" b="1">
              <a:solidFill>
                <a:schemeClr val="bg1"/>
              </a:solidFill>
            </a:endParaRPr>
          </a:p>
        </p:txBody>
      </p:sp>
      <p:sp>
        <p:nvSpPr>
          <p:cNvPr id="8" name="AutoShape 3"/>
          <p:cNvSpPr txBox="1">
            <a:spLocks noChangeArrowheads="1"/>
          </p:cNvSpPr>
          <p:nvPr/>
        </p:nvSpPr>
        <p:spPr>
          <a:xfrm>
            <a:off x="179512" y="278607"/>
            <a:ext cx="8704717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pt-BR" sz="44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Problem</a:t>
            </a:r>
            <a:r>
              <a:rPr lang="pt-BR" sz="44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4: </a:t>
            </a:r>
            <a:r>
              <a:rPr lang="pt-BR" sz="44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How</a:t>
            </a:r>
            <a:r>
              <a:rPr lang="pt-BR" sz="44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pt-BR" sz="44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to</a:t>
            </a:r>
            <a:r>
              <a:rPr lang="pt-BR" sz="44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pt-BR" sz="44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treat</a:t>
            </a:r>
            <a:r>
              <a:rPr lang="pt-BR" sz="44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pt-BR" sz="44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congestion</a:t>
            </a:r>
            <a:r>
              <a:rPr lang="pt-BR" sz="4400" kern="0" dirty="0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?</a:t>
            </a:r>
            <a:endParaRPr lang="pt-BR" sz="4400" kern="0" dirty="0">
              <a:solidFill>
                <a:srgbClr val="000099"/>
              </a:solidFill>
              <a:latin typeface="Gill Sans MT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F4E75-0EDE-4C32-9E56-649EEF9B086D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4266462"/>
            <a:ext cx="8681562" cy="2464537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pt-BR" sz="2400" i="1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    </a:t>
            </a:r>
            <a:r>
              <a:rPr lang="pt-BR" sz="2400" i="1" kern="0" dirty="0" smtClean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   </a:t>
            </a:r>
            <a:r>
              <a:rPr lang="pt-BR" sz="2400" i="1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(a) </a:t>
            </a:r>
            <a:r>
              <a:rPr lang="pt-BR" sz="2400" i="1" kern="0" dirty="0" err="1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Goodput</a:t>
            </a:r>
            <a:r>
              <a:rPr lang="pt-BR" sz="2400" i="1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 x </a:t>
            </a:r>
            <a:r>
              <a:rPr lang="pt-BR" sz="2400" i="1" kern="0" dirty="0" err="1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load</a:t>
            </a:r>
            <a:r>
              <a:rPr lang="pt-BR" sz="2400" i="1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           			 (b) </a:t>
            </a:r>
            <a:r>
              <a:rPr lang="pt-BR" sz="2400" i="1" kern="0" dirty="0" err="1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Corresponding</a:t>
            </a:r>
            <a:r>
              <a:rPr lang="pt-BR" sz="2400" i="1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 </a:t>
            </a:r>
            <a:r>
              <a:rPr lang="pt-BR" sz="2400" i="1" kern="0" dirty="0" err="1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delay</a:t>
            </a:r>
            <a:r>
              <a:rPr lang="pt-BR" sz="2400" i="1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/>
            </a:r>
            <a:br>
              <a:rPr lang="pt-BR" sz="2400" i="1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</a:br>
            <a:endParaRPr lang="pt-BR" sz="2400" i="1" kern="0" dirty="0">
              <a:solidFill>
                <a:srgbClr val="000099"/>
              </a:solidFill>
              <a:latin typeface="Gill Sans MT"/>
              <a:ea typeface="ＭＳ Ｐゴシック" charset="0"/>
              <a:cs typeface="+mj-cs"/>
            </a:endParaRPr>
          </a:p>
          <a:p>
            <a:pPr>
              <a:lnSpc>
                <a:spcPct val="100000"/>
              </a:lnSpc>
            </a:pPr>
            <a:r>
              <a:rPr lang="en-US" sz="2800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Although congestion occurs in routers, therefore detected by the </a:t>
            </a:r>
            <a:r>
              <a:rPr lang="en-US" sz="2800" kern="0" dirty="0">
                <a:solidFill>
                  <a:srgbClr val="ED8411"/>
                </a:solidFill>
                <a:latin typeface="Gill Sans MT"/>
                <a:ea typeface="ＭＳ Ｐゴシック" charset="0"/>
                <a:cs typeface="+mj-cs"/>
              </a:rPr>
              <a:t>network laye</a:t>
            </a:r>
            <a:r>
              <a:rPr lang="en-US" sz="2800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r, it is caused by traffic sent to the network by the </a:t>
            </a:r>
            <a:r>
              <a:rPr lang="en-US" sz="2800" kern="0" dirty="0">
                <a:solidFill>
                  <a:srgbClr val="ED8411"/>
                </a:solidFill>
                <a:latin typeface="Gill Sans MT"/>
                <a:ea typeface="ＭＳ Ｐゴシック" charset="0"/>
                <a:cs typeface="+mj-cs"/>
              </a:rPr>
              <a:t>transport layer </a:t>
            </a:r>
            <a:r>
              <a:rPr lang="en-US" sz="2800" kern="0" dirty="0">
                <a:solidFill>
                  <a:srgbClr val="000099"/>
                </a:solidFill>
                <a:latin typeface="Gill Sans MT"/>
                <a:ea typeface="ＭＳ Ｐゴシック" charset="0"/>
                <a:cs typeface="+mj-cs"/>
              </a:rPr>
              <a:t>and therefore is a joint responsibility of these layers.</a:t>
            </a:r>
            <a:endParaRPr lang="pt-BR" sz="2800" kern="0" dirty="0">
              <a:solidFill>
                <a:srgbClr val="000099"/>
              </a:solidFill>
              <a:latin typeface="Gill Sans MT"/>
              <a:ea typeface="ＭＳ Ｐゴシック" charset="0"/>
              <a:cs typeface="+mj-cs"/>
            </a:endParaRPr>
          </a:p>
        </p:txBody>
      </p:sp>
      <p:sp>
        <p:nvSpPr>
          <p:cNvPr id="46084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01FE29A-4FFA-47EF-A85B-880F642FE3A4}" type="slidenum">
              <a:rPr lang="pt-BR" sz="2600" b="1">
                <a:solidFill>
                  <a:schemeClr val="bg1"/>
                </a:solidFill>
              </a:rPr>
              <a:pPr/>
              <a:t>26</a:t>
            </a:fld>
            <a:endParaRPr lang="pt-BR" sz="2600" b="1">
              <a:solidFill>
                <a:schemeClr val="bg1"/>
              </a:solidFill>
            </a:endParaRPr>
          </a:p>
        </p:txBody>
      </p:sp>
      <p:sp>
        <p:nvSpPr>
          <p:cNvPr id="8" name="AutoShape 3"/>
          <p:cNvSpPr txBox="1">
            <a:spLocks noChangeArrowheads="1"/>
          </p:cNvSpPr>
          <p:nvPr/>
        </p:nvSpPr>
        <p:spPr>
          <a:xfrm>
            <a:off x="179512" y="278607"/>
            <a:ext cx="8704717" cy="5762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sz="4400" kern="0" dirty="0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Who </a:t>
            </a:r>
            <a:r>
              <a:rPr lang="pt-BR" sz="4400" kern="0" dirty="0" err="1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cares</a:t>
            </a:r>
            <a:r>
              <a:rPr lang="pt-BR" sz="4400" kern="0" dirty="0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 ?</a:t>
            </a:r>
            <a:endParaRPr lang="pt-BR" sz="4400" kern="0" dirty="0">
              <a:solidFill>
                <a:srgbClr val="000099"/>
              </a:solidFill>
              <a:latin typeface="Gill Sans MT"/>
              <a:ea typeface="ＭＳ Ｐゴシック" charset="0"/>
            </a:endParaRPr>
          </a:p>
        </p:txBody>
      </p:sp>
      <p:pic>
        <p:nvPicPr>
          <p:cNvPr id="1026" name="Picture 2" descr="Resultado de imagem para goodput load delay conges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7" t="33762" r="4764" b="23315"/>
          <a:stretch/>
        </p:blipFill>
        <p:spPr bwMode="auto">
          <a:xfrm>
            <a:off x="84138" y="1126477"/>
            <a:ext cx="8784976" cy="313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8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C29EF959-C909-42D5-A259-928506D8431D}" type="slidenum">
              <a:rPr lang="en-US" altLang="pt-BR" sz="1200" smtClean="0">
                <a:solidFill>
                  <a:srgbClr val="000000"/>
                </a:solidFill>
              </a:rPr>
              <a:pPr/>
              <a:t>27</a:t>
            </a:fld>
            <a:endParaRPr lang="en-US" altLang="pt-BR" sz="1200" dirty="0">
              <a:solidFill>
                <a:srgbClr val="000000"/>
              </a:solidFill>
            </a:endParaRPr>
          </a:p>
        </p:txBody>
      </p:sp>
      <p:sp>
        <p:nvSpPr>
          <p:cNvPr id="105475" name="Freeform 9"/>
          <p:cNvSpPr>
            <a:spLocks/>
          </p:cNvSpPr>
          <p:nvPr/>
        </p:nvSpPr>
        <p:spPr bwMode="auto">
          <a:xfrm flipH="1">
            <a:off x="4232275" y="1647825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5476" name="Group 124"/>
          <p:cNvGrpSpPr>
            <a:grpSpLocks/>
          </p:cNvGrpSpPr>
          <p:nvPr/>
        </p:nvGrpSpPr>
        <p:grpSpPr bwMode="auto">
          <a:xfrm>
            <a:off x="3898900" y="2344738"/>
            <a:ext cx="525463" cy="434975"/>
            <a:chOff x="-44" y="1473"/>
            <a:chExt cx="981" cy="1105"/>
          </a:xfrm>
        </p:grpSpPr>
        <p:pic>
          <p:nvPicPr>
            <p:cNvPr id="105648" name="Picture 125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649" name="Freeform 1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5478" name="Freeform 3"/>
          <p:cNvSpPr>
            <a:spLocks/>
          </p:cNvSpPr>
          <p:nvPr/>
        </p:nvSpPr>
        <p:spPr bwMode="auto">
          <a:xfrm>
            <a:off x="8216900" y="2840038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79" name="Freeform 6"/>
          <p:cNvSpPr>
            <a:spLocks/>
          </p:cNvSpPr>
          <p:nvPr/>
        </p:nvSpPr>
        <p:spPr bwMode="auto">
          <a:xfrm>
            <a:off x="8593138" y="185896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80" name="Freeform 12"/>
          <p:cNvSpPr>
            <a:spLocks/>
          </p:cNvSpPr>
          <p:nvPr/>
        </p:nvSpPr>
        <p:spPr bwMode="auto">
          <a:xfrm flipH="1">
            <a:off x="3357563" y="2589213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8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472058" y="84330"/>
            <a:ext cx="8511034" cy="8731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Causes/costs of congestion: scenario 1 </a:t>
            </a:r>
          </a:p>
        </p:txBody>
      </p:sp>
      <p:sp>
        <p:nvSpPr>
          <p:cNvPr id="88075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247650" y="1514475"/>
            <a:ext cx="3152775" cy="1938338"/>
          </a:xfrm>
        </p:spPr>
        <p:txBody>
          <a:bodyPr/>
          <a:lstStyle/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two senders, two receivers</a:t>
            </a:r>
          </a:p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one router, infinite buffers </a:t>
            </a:r>
          </a:p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output link capacity: R</a:t>
            </a:r>
          </a:p>
          <a:p>
            <a:pPr marL="223838" indent="-223838">
              <a:buFont typeface="Wingdings" charset="2"/>
              <a:buChar char="§"/>
              <a:defRPr/>
            </a:pPr>
            <a:r>
              <a:rPr lang="en-US" sz="2000" dirty="0">
                <a:cs typeface="+mn-cs"/>
              </a:rPr>
              <a:t>no retransmission</a:t>
            </a:r>
          </a:p>
          <a:p>
            <a:pPr>
              <a:buFont typeface="Wingdings" charset="2"/>
              <a:buChar char="§"/>
              <a:defRPr/>
            </a:pPr>
            <a:endParaRPr lang="en-US" sz="2400" dirty="0">
              <a:cs typeface="+mn-cs"/>
            </a:endParaRPr>
          </a:p>
        </p:txBody>
      </p:sp>
      <p:sp>
        <p:nvSpPr>
          <p:cNvPr id="88076" name="Rectangle 16"/>
          <p:cNvSpPr>
            <a:spLocks noGrp="1" noChangeArrowheads="1"/>
          </p:cNvSpPr>
          <p:nvPr>
            <p:ph type="body" sz="half" idx="2"/>
          </p:nvPr>
        </p:nvSpPr>
        <p:spPr>
          <a:xfrm>
            <a:off x="1430338" y="5802313"/>
            <a:ext cx="3297237" cy="78422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000">
                <a:cs typeface="+mn-cs"/>
              </a:rPr>
              <a:t>maximum per-connection throughput: R/2</a:t>
            </a:r>
          </a:p>
        </p:txBody>
      </p:sp>
      <p:sp>
        <p:nvSpPr>
          <p:cNvPr id="105484" name="Oval 18"/>
          <p:cNvSpPr>
            <a:spLocks noChangeArrowheads="1"/>
          </p:cNvSpPr>
          <p:nvPr/>
        </p:nvSpPr>
        <p:spPr bwMode="auto">
          <a:xfrm>
            <a:off x="5635625" y="3087688"/>
            <a:ext cx="1063625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5485" name="Line 19"/>
          <p:cNvSpPr>
            <a:spLocks noChangeShapeType="1"/>
          </p:cNvSpPr>
          <p:nvPr/>
        </p:nvSpPr>
        <p:spPr bwMode="auto">
          <a:xfrm>
            <a:off x="5635625" y="3068638"/>
            <a:ext cx="0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86" name="Line 20"/>
          <p:cNvSpPr>
            <a:spLocks noChangeShapeType="1"/>
          </p:cNvSpPr>
          <p:nvPr/>
        </p:nvSpPr>
        <p:spPr bwMode="auto">
          <a:xfrm>
            <a:off x="6699250" y="3068638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87" name="Rectangle 21"/>
          <p:cNvSpPr>
            <a:spLocks noChangeArrowheads="1"/>
          </p:cNvSpPr>
          <p:nvPr/>
        </p:nvSpPr>
        <p:spPr bwMode="auto">
          <a:xfrm>
            <a:off x="5635625" y="3068638"/>
            <a:ext cx="25241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5488" name="Rectangle 22"/>
          <p:cNvSpPr>
            <a:spLocks noChangeArrowheads="1"/>
          </p:cNvSpPr>
          <p:nvPr/>
        </p:nvSpPr>
        <p:spPr bwMode="auto">
          <a:xfrm>
            <a:off x="6376988" y="3059113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5489" name="Oval 23"/>
          <p:cNvSpPr>
            <a:spLocks noChangeArrowheads="1"/>
          </p:cNvSpPr>
          <p:nvPr/>
        </p:nvSpPr>
        <p:spPr bwMode="auto">
          <a:xfrm>
            <a:off x="5624513" y="2900363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grpSp>
        <p:nvGrpSpPr>
          <p:cNvPr id="105490" name="Group 24"/>
          <p:cNvGrpSpPr>
            <a:grpSpLocks/>
          </p:cNvGrpSpPr>
          <p:nvPr/>
        </p:nvGrpSpPr>
        <p:grpSpPr bwMode="auto">
          <a:xfrm>
            <a:off x="5881688" y="2959100"/>
            <a:ext cx="527050" cy="160338"/>
            <a:chOff x="2848" y="848"/>
            <a:chExt cx="140" cy="98"/>
          </a:xfrm>
        </p:grpSpPr>
        <p:sp>
          <p:nvSpPr>
            <p:cNvPr id="105645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46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47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5491" name="Group 28"/>
          <p:cNvGrpSpPr>
            <a:grpSpLocks/>
          </p:cNvGrpSpPr>
          <p:nvPr/>
        </p:nvGrpSpPr>
        <p:grpSpPr bwMode="auto">
          <a:xfrm flipV="1">
            <a:off x="5881688" y="2957513"/>
            <a:ext cx="527050" cy="158750"/>
            <a:chOff x="2848" y="848"/>
            <a:chExt cx="140" cy="98"/>
          </a:xfrm>
        </p:grpSpPr>
        <p:sp>
          <p:nvSpPr>
            <p:cNvPr id="105642" name="Line 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43" name="Line 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44" name="Line 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5492" name="Text Box 32"/>
          <p:cNvSpPr txBox="1">
            <a:spLocks noChangeArrowheads="1"/>
          </p:cNvSpPr>
          <p:nvPr/>
        </p:nvSpPr>
        <p:spPr bwMode="auto">
          <a:xfrm>
            <a:off x="5881688" y="2178050"/>
            <a:ext cx="1423987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pt-BR" sz="1200" smtClean="0">
                <a:solidFill>
                  <a:srgbClr val="000000"/>
                </a:solidFill>
                <a:latin typeface="Arial" panose="020B0604020202020204" pitchFamily="34" charset="0"/>
              </a:rPr>
              <a:t>unlimited shared output link buffers</a:t>
            </a:r>
          </a:p>
        </p:txBody>
      </p:sp>
      <p:sp>
        <p:nvSpPr>
          <p:cNvPr id="105493" name="Line 33"/>
          <p:cNvSpPr>
            <a:spLocks noChangeShapeType="1"/>
          </p:cNvSpPr>
          <p:nvPr/>
        </p:nvSpPr>
        <p:spPr bwMode="auto">
          <a:xfrm flipH="1">
            <a:off x="451961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494" name="Line 34"/>
          <p:cNvSpPr>
            <a:spLocks noChangeShapeType="1"/>
          </p:cNvSpPr>
          <p:nvPr/>
        </p:nvSpPr>
        <p:spPr bwMode="auto">
          <a:xfrm flipH="1">
            <a:off x="5005388" y="272256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5495" name="Group 35"/>
          <p:cNvGrpSpPr>
            <a:grpSpLocks/>
          </p:cNvGrpSpPr>
          <p:nvPr/>
        </p:nvGrpSpPr>
        <p:grpSpPr bwMode="auto">
          <a:xfrm>
            <a:off x="4459288" y="1703388"/>
            <a:ext cx="650875" cy="904875"/>
            <a:chOff x="12762" y="10336"/>
            <a:chExt cx="1027" cy="1700"/>
          </a:xfrm>
        </p:grpSpPr>
        <p:sp>
          <p:nvSpPr>
            <p:cNvPr id="105636" name="Rectangle 3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5637" name="Rectangle 3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5638" name="Line 3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39" name="Line 3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40" name="Line 4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41" name="Line 4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5496" name="Text Box 42"/>
          <p:cNvSpPr txBox="1">
            <a:spLocks noChangeArrowheads="1"/>
          </p:cNvSpPr>
          <p:nvPr/>
        </p:nvSpPr>
        <p:spPr bwMode="auto">
          <a:xfrm>
            <a:off x="3784600" y="18637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000" smtClean="0">
                <a:solidFill>
                  <a:srgbClr val="000000"/>
                </a:solidFill>
                <a:latin typeface="Arial" panose="020B0604020202020204" pitchFamily="34" charset="0"/>
              </a:rPr>
              <a:t>Host A</a:t>
            </a:r>
            <a:endParaRPr lang="en-US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5497" name="Text Box 43"/>
          <p:cNvSpPr txBox="1">
            <a:spLocks noChangeArrowheads="1"/>
          </p:cNvSpPr>
          <p:nvPr/>
        </p:nvSpPr>
        <p:spPr bwMode="auto">
          <a:xfrm>
            <a:off x="3054350" y="1136650"/>
            <a:ext cx="213201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dirty="0" smtClean="0">
                <a:solidFill>
                  <a:srgbClr val="000000"/>
                </a:solidFill>
                <a:latin typeface="Arial" panose="020B0604020202020204" pitchFamily="34" charset="0"/>
              </a:rPr>
              <a:t>original data: </a:t>
            </a:r>
            <a:r>
              <a:rPr lang="en-US" altLang="pt-BR" sz="2400" dirty="0" err="1" smtClean="0">
                <a:solidFill>
                  <a:srgbClr val="CC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400" baseline="-25000" dirty="0" err="1" smtClean="0">
                <a:solidFill>
                  <a:srgbClr val="CC0000"/>
                </a:solidFill>
                <a:latin typeface="Arial" panose="020B0604020202020204" pitchFamily="34" charset="0"/>
              </a:rPr>
              <a:t>in</a:t>
            </a:r>
            <a:r>
              <a:rPr lang="en-US" altLang="pt-BR" baseline="-25000" dirty="0" smtClean="0">
                <a:solidFill>
                  <a:srgbClr val="CC0000"/>
                </a:solidFill>
                <a:latin typeface="Arial" panose="020B0604020202020204" pitchFamily="34" charset="0"/>
              </a:rPr>
              <a:t> </a:t>
            </a:r>
            <a:endParaRPr lang="en-US" altLang="pt-BR" dirty="0" smtClean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105498" name="Line 44"/>
          <p:cNvSpPr>
            <a:spLocks noChangeShapeType="1"/>
          </p:cNvSpPr>
          <p:nvPr/>
        </p:nvSpPr>
        <p:spPr bwMode="auto">
          <a:xfrm flipH="1">
            <a:off x="4081463" y="3579813"/>
            <a:ext cx="43815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5499" name="Group 45"/>
          <p:cNvGrpSpPr>
            <a:grpSpLocks/>
          </p:cNvGrpSpPr>
          <p:nvPr/>
        </p:nvGrpSpPr>
        <p:grpSpPr bwMode="auto">
          <a:xfrm>
            <a:off x="3602038" y="2598738"/>
            <a:ext cx="650875" cy="904875"/>
            <a:chOff x="12762" y="10336"/>
            <a:chExt cx="1027" cy="1700"/>
          </a:xfrm>
        </p:grpSpPr>
        <p:sp>
          <p:nvSpPr>
            <p:cNvPr id="105630" name="Rectangle 4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5631" name="Rectangle 4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5632" name="Line 4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33" name="Line 4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34" name="Line 5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35" name="Line 5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5500" name="Text Box 52"/>
          <p:cNvSpPr txBox="1">
            <a:spLocks noChangeArrowheads="1"/>
          </p:cNvSpPr>
          <p:nvPr/>
        </p:nvSpPr>
        <p:spPr bwMode="auto">
          <a:xfrm>
            <a:off x="2701925" y="3413125"/>
            <a:ext cx="633413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000" smtClean="0">
                <a:solidFill>
                  <a:srgbClr val="000000"/>
                </a:solidFill>
                <a:latin typeface="Arial" panose="020B0604020202020204" pitchFamily="34" charset="0"/>
              </a:rPr>
              <a:t>Host B</a:t>
            </a:r>
            <a:endParaRPr lang="en-US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5501" name="Line 53"/>
          <p:cNvSpPr>
            <a:spLocks noChangeShapeType="1"/>
          </p:cNvSpPr>
          <p:nvPr/>
        </p:nvSpPr>
        <p:spPr bwMode="auto">
          <a:xfrm flipH="1">
            <a:off x="500538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502" name="Line 54"/>
          <p:cNvSpPr>
            <a:spLocks noChangeShapeType="1"/>
          </p:cNvSpPr>
          <p:nvPr/>
        </p:nvSpPr>
        <p:spPr bwMode="auto">
          <a:xfrm flipH="1">
            <a:off x="6624638" y="3122613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503" name="Line 55"/>
          <p:cNvSpPr>
            <a:spLocks noChangeShapeType="1"/>
          </p:cNvSpPr>
          <p:nvPr/>
        </p:nvSpPr>
        <p:spPr bwMode="auto">
          <a:xfrm flipH="1">
            <a:off x="6748463" y="2722563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504" name="Line 57"/>
          <p:cNvSpPr>
            <a:spLocks noChangeShapeType="1"/>
          </p:cNvSpPr>
          <p:nvPr/>
        </p:nvSpPr>
        <p:spPr bwMode="auto">
          <a:xfrm flipH="1">
            <a:off x="7642225" y="2732088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5505" name="Group 58"/>
          <p:cNvGrpSpPr>
            <a:grpSpLocks/>
          </p:cNvGrpSpPr>
          <p:nvPr/>
        </p:nvGrpSpPr>
        <p:grpSpPr bwMode="auto">
          <a:xfrm>
            <a:off x="7954963" y="1808163"/>
            <a:ext cx="650875" cy="904875"/>
            <a:chOff x="12762" y="10336"/>
            <a:chExt cx="1027" cy="1700"/>
          </a:xfrm>
        </p:grpSpPr>
        <p:sp>
          <p:nvSpPr>
            <p:cNvPr id="105624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5625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5626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27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28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29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5506" name="Group 65"/>
          <p:cNvGrpSpPr>
            <a:grpSpLocks/>
          </p:cNvGrpSpPr>
          <p:nvPr/>
        </p:nvGrpSpPr>
        <p:grpSpPr bwMode="auto">
          <a:xfrm>
            <a:off x="7573963" y="2825750"/>
            <a:ext cx="650875" cy="906463"/>
            <a:chOff x="12762" y="10336"/>
            <a:chExt cx="1027" cy="1700"/>
          </a:xfrm>
        </p:grpSpPr>
        <p:sp>
          <p:nvSpPr>
            <p:cNvPr id="105618" name="Rectangle 66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5619" name="Rectangle 67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5620" name="Line 68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21" name="Line 69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22" name="Line 70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23" name="Line 71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5507" name="Oval 72"/>
          <p:cNvSpPr>
            <a:spLocks noChangeArrowheads="1"/>
          </p:cNvSpPr>
          <p:nvPr/>
        </p:nvSpPr>
        <p:spPr bwMode="auto">
          <a:xfrm>
            <a:off x="4795838" y="17605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5508" name="Oval 73"/>
          <p:cNvSpPr>
            <a:spLocks noChangeArrowheads="1"/>
          </p:cNvSpPr>
          <p:nvPr/>
        </p:nvSpPr>
        <p:spPr bwMode="auto">
          <a:xfrm>
            <a:off x="3852863" y="2636838"/>
            <a:ext cx="92075" cy="904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5509" name="Line 74"/>
          <p:cNvSpPr>
            <a:spLocks noChangeShapeType="1"/>
          </p:cNvSpPr>
          <p:nvPr/>
        </p:nvSpPr>
        <p:spPr bwMode="auto">
          <a:xfrm>
            <a:off x="4370388" y="1539875"/>
            <a:ext cx="369887" cy="25241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510" name="Text Box 75"/>
          <p:cNvSpPr txBox="1">
            <a:spLocks noChangeArrowheads="1"/>
          </p:cNvSpPr>
          <p:nvPr/>
        </p:nvSpPr>
        <p:spPr bwMode="auto">
          <a:xfrm>
            <a:off x="6827838" y="1217613"/>
            <a:ext cx="1790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t>throughput:</a:t>
            </a:r>
            <a:r>
              <a:rPr lang="en-US" altLang="pt-BR" sz="2400" smtClean="0">
                <a:solidFill>
                  <a:srgbClr val="FF0000"/>
                </a:solidFill>
                <a:latin typeface="Symbol" panose="05050102010706020507" pitchFamily="18" charset="2"/>
              </a:rPr>
              <a:t> </a:t>
            </a:r>
            <a:r>
              <a:rPr lang="en-US" altLang="pt-BR" sz="2400" smtClean="0">
                <a:solidFill>
                  <a:srgbClr val="CC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400" baseline="-25000" smtClean="0">
                <a:solidFill>
                  <a:srgbClr val="CC0000"/>
                </a:solidFill>
                <a:latin typeface="Arial" panose="020B0604020202020204" pitchFamily="34" charset="0"/>
              </a:rPr>
              <a:t>out</a:t>
            </a:r>
            <a:endParaRPr lang="en-US" altLang="pt-BR" sz="2400" smtClean="0">
              <a:solidFill>
                <a:srgbClr val="CC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5511" name="Line 76"/>
          <p:cNvSpPr>
            <a:spLocks noChangeShapeType="1"/>
          </p:cNvSpPr>
          <p:nvPr/>
        </p:nvSpPr>
        <p:spPr bwMode="auto">
          <a:xfrm>
            <a:off x="7672388" y="1627188"/>
            <a:ext cx="528637" cy="24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512" name="Line 77"/>
          <p:cNvSpPr>
            <a:spLocks noChangeShapeType="1"/>
          </p:cNvSpPr>
          <p:nvPr/>
        </p:nvSpPr>
        <p:spPr bwMode="auto">
          <a:xfrm flipH="1">
            <a:off x="6424613" y="2598738"/>
            <a:ext cx="333375" cy="3238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5513" name="Group 78"/>
          <p:cNvGrpSpPr>
            <a:grpSpLocks/>
          </p:cNvGrpSpPr>
          <p:nvPr/>
        </p:nvGrpSpPr>
        <p:grpSpPr bwMode="auto">
          <a:xfrm>
            <a:off x="5995988" y="2989263"/>
            <a:ext cx="673100" cy="266700"/>
            <a:chOff x="10808" y="10250"/>
            <a:chExt cx="1018" cy="403"/>
          </a:xfrm>
        </p:grpSpPr>
        <p:sp>
          <p:nvSpPr>
            <p:cNvPr id="105607" name="Rectangle 79"/>
            <p:cNvSpPr>
              <a:spLocks noChangeArrowheads="1"/>
            </p:cNvSpPr>
            <p:nvPr/>
          </p:nvSpPr>
          <p:spPr bwMode="auto">
            <a:xfrm>
              <a:off x="10832" y="10250"/>
              <a:ext cx="994" cy="403"/>
            </a:xfrm>
            <a:prstGeom prst="rect">
              <a:avLst/>
            </a:prstGeom>
            <a:gradFill rotWithShape="1">
              <a:gsLst>
                <a:gs pos="0">
                  <a:srgbClr val="969696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5608" name="Freeform 80"/>
            <p:cNvSpPr>
              <a:spLocks/>
            </p:cNvSpPr>
            <p:nvPr/>
          </p:nvSpPr>
          <p:spPr bwMode="auto">
            <a:xfrm>
              <a:off x="11198" y="10272"/>
              <a:ext cx="610" cy="374"/>
            </a:xfrm>
            <a:custGeom>
              <a:avLst/>
              <a:gdLst>
                <a:gd name="T0" fmla="*/ 0 w 855"/>
                <a:gd name="T1" fmla="*/ 0 h 390"/>
                <a:gd name="T2" fmla="*/ 29 w 855"/>
                <a:gd name="T3" fmla="*/ 0 h 390"/>
                <a:gd name="T4" fmla="*/ 29 w 855"/>
                <a:gd name="T5" fmla="*/ 257 h 390"/>
                <a:gd name="T6" fmla="*/ 1 w 855"/>
                <a:gd name="T7" fmla="*/ 257 h 39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55" h="390">
                  <a:moveTo>
                    <a:pt x="0" y="0"/>
                  </a:moveTo>
                  <a:lnTo>
                    <a:pt x="855" y="0"/>
                  </a:lnTo>
                  <a:lnTo>
                    <a:pt x="855" y="390"/>
                  </a:lnTo>
                  <a:lnTo>
                    <a:pt x="45" y="390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09" name="Line 81"/>
            <p:cNvSpPr>
              <a:spLocks noChangeShapeType="1"/>
            </p:cNvSpPr>
            <p:nvPr/>
          </p:nvSpPr>
          <p:spPr bwMode="auto">
            <a:xfrm>
              <a:off x="10808" y="10272"/>
              <a:ext cx="39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10" name="Line 82"/>
            <p:cNvSpPr>
              <a:spLocks noChangeShapeType="1"/>
            </p:cNvSpPr>
            <p:nvPr/>
          </p:nvSpPr>
          <p:spPr bwMode="auto">
            <a:xfrm>
              <a:off x="10830" y="10646"/>
              <a:ext cx="38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11" name="Line 83"/>
            <p:cNvSpPr>
              <a:spLocks noChangeShapeType="1"/>
            </p:cNvSpPr>
            <p:nvPr/>
          </p:nvSpPr>
          <p:spPr bwMode="auto">
            <a:xfrm>
              <a:off x="1174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12" name="Line 84"/>
            <p:cNvSpPr>
              <a:spLocks noChangeShapeType="1"/>
            </p:cNvSpPr>
            <p:nvPr/>
          </p:nvSpPr>
          <p:spPr bwMode="auto">
            <a:xfrm>
              <a:off x="11679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13" name="Line 85"/>
            <p:cNvSpPr>
              <a:spLocks noChangeShapeType="1"/>
            </p:cNvSpPr>
            <p:nvPr/>
          </p:nvSpPr>
          <p:spPr bwMode="auto">
            <a:xfrm>
              <a:off x="11614" y="10329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14" name="Line 86"/>
            <p:cNvSpPr>
              <a:spLocks noChangeShapeType="1"/>
            </p:cNvSpPr>
            <p:nvPr/>
          </p:nvSpPr>
          <p:spPr bwMode="auto">
            <a:xfrm>
              <a:off x="11549" y="1032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15" name="Line 87"/>
            <p:cNvSpPr>
              <a:spLocks noChangeShapeType="1"/>
            </p:cNvSpPr>
            <p:nvPr/>
          </p:nvSpPr>
          <p:spPr bwMode="auto">
            <a:xfrm>
              <a:off x="11484" y="10322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16" name="Line 88"/>
            <p:cNvSpPr>
              <a:spLocks noChangeShapeType="1"/>
            </p:cNvSpPr>
            <p:nvPr/>
          </p:nvSpPr>
          <p:spPr bwMode="auto">
            <a:xfrm>
              <a:off x="11418" y="10322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617" name="Line 89"/>
            <p:cNvSpPr>
              <a:spLocks noChangeShapeType="1"/>
            </p:cNvSpPr>
            <p:nvPr/>
          </p:nvSpPr>
          <p:spPr bwMode="auto">
            <a:xfrm>
              <a:off x="10909" y="10452"/>
              <a:ext cx="417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5514" name="Freeform 90"/>
          <p:cNvSpPr>
            <a:spLocks/>
          </p:cNvSpPr>
          <p:nvPr/>
        </p:nvSpPr>
        <p:spPr bwMode="auto">
          <a:xfrm>
            <a:off x="3900488" y="2713038"/>
            <a:ext cx="3952875" cy="952500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5515" name="Freeform 91"/>
          <p:cNvSpPr>
            <a:spLocks/>
          </p:cNvSpPr>
          <p:nvPr/>
        </p:nvSpPr>
        <p:spPr bwMode="auto">
          <a:xfrm>
            <a:off x="4843463" y="1808163"/>
            <a:ext cx="3429000" cy="1276350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5516" name="Group 107"/>
          <p:cNvGrpSpPr>
            <a:grpSpLocks/>
          </p:cNvGrpSpPr>
          <p:nvPr/>
        </p:nvGrpSpPr>
        <p:grpSpPr bwMode="auto">
          <a:xfrm>
            <a:off x="1628775" y="4102100"/>
            <a:ext cx="2333625" cy="1701800"/>
            <a:chOff x="837" y="2465"/>
            <a:chExt cx="1470" cy="1072"/>
          </a:xfrm>
        </p:grpSpPr>
        <p:sp>
          <p:nvSpPr>
            <p:cNvPr id="88189" name="Line 94"/>
            <p:cNvSpPr>
              <a:spLocks noChangeShapeType="1"/>
            </p:cNvSpPr>
            <p:nvPr/>
          </p:nvSpPr>
          <p:spPr bwMode="auto">
            <a:xfrm>
              <a:off x="1141" y="2507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0" name="Line 95"/>
            <p:cNvSpPr>
              <a:spLocks noChangeShapeType="1"/>
            </p:cNvSpPr>
            <p:nvPr/>
          </p:nvSpPr>
          <p:spPr bwMode="auto">
            <a:xfrm flipV="1">
              <a:off x="1135" y="3307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1" name="Line 96"/>
            <p:cNvSpPr>
              <a:spLocks noChangeShapeType="1"/>
            </p:cNvSpPr>
            <p:nvPr/>
          </p:nvSpPr>
          <p:spPr bwMode="auto">
            <a:xfrm>
              <a:off x="1855" y="2595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99" name="Freeform 97"/>
            <p:cNvSpPr>
              <a:spLocks/>
            </p:cNvSpPr>
            <p:nvPr/>
          </p:nvSpPr>
          <p:spPr bwMode="auto">
            <a:xfrm>
              <a:off x="1137" y="2573"/>
              <a:ext cx="1170" cy="732"/>
            </a:xfrm>
            <a:custGeom>
              <a:avLst/>
              <a:gdLst>
                <a:gd name="T0" fmla="*/ 0 w 1170"/>
                <a:gd name="T1" fmla="*/ 732 h 732"/>
                <a:gd name="T2" fmla="*/ 720 w 1170"/>
                <a:gd name="T3" fmla="*/ 0 h 732"/>
                <a:gd name="T4" fmla="*/ 1170 w 1170"/>
                <a:gd name="T5" fmla="*/ 0 h 73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170" h="732">
                  <a:moveTo>
                    <a:pt x="0" y="732"/>
                  </a:moveTo>
                  <a:lnTo>
                    <a:pt x="720" y="0"/>
                  </a:lnTo>
                  <a:lnTo>
                    <a:pt x="117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8193" name="Line 98"/>
            <p:cNvSpPr>
              <a:spLocks noChangeShapeType="1"/>
            </p:cNvSpPr>
            <p:nvPr/>
          </p:nvSpPr>
          <p:spPr bwMode="auto">
            <a:xfrm>
              <a:off x="1089" y="2573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4" name="Line 99"/>
            <p:cNvSpPr>
              <a:spLocks noChangeShapeType="1"/>
            </p:cNvSpPr>
            <p:nvPr/>
          </p:nvSpPr>
          <p:spPr bwMode="auto">
            <a:xfrm>
              <a:off x="1853" y="3311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95" name="Text Box 100"/>
            <p:cNvSpPr txBox="1">
              <a:spLocks noChangeArrowheads="1"/>
            </p:cNvSpPr>
            <p:nvPr/>
          </p:nvSpPr>
          <p:spPr bwMode="auto">
            <a:xfrm>
              <a:off x="837" y="2465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R/2</a:t>
              </a:r>
            </a:p>
          </p:txBody>
        </p:sp>
        <p:sp>
          <p:nvSpPr>
            <p:cNvPr id="88196" name="Text Box 101"/>
            <p:cNvSpPr txBox="1">
              <a:spLocks noChangeArrowheads="1"/>
            </p:cNvSpPr>
            <p:nvPr/>
          </p:nvSpPr>
          <p:spPr bwMode="auto">
            <a:xfrm>
              <a:off x="1721" y="3333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R/2</a:t>
              </a:r>
            </a:p>
          </p:txBody>
        </p:sp>
        <p:sp>
          <p:nvSpPr>
            <p:cNvPr id="88197" name="Text Box 102"/>
            <p:cNvSpPr txBox="1">
              <a:spLocks noChangeArrowheads="1"/>
            </p:cNvSpPr>
            <p:nvPr/>
          </p:nvSpPr>
          <p:spPr bwMode="auto">
            <a:xfrm rot="-5400000">
              <a:off x="834" y="2840"/>
              <a:ext cx="3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Symbol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Arial" charset="0"/>
                </a:rPr>
                <a:t>out</a:t>
              </a:r>
            </a:p>
          </p:txBody>
        </p:sp>
        <p:sp>
          <p:nvSpPr>
            <p:cNvPr id="88198" name="Text Box 103"/>
            <p:cNvSpPr txBox="1">
              <a:spLocks noChangeArrowheads="1"/>
            </p:cNvSpPr>
            <p:nvPr/>
          </p:nvSpPr>
          <p:spPr bwMode="auto">
            <a:xfrm>
              <a:off x="1392" y="3287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Symbol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Arial" charset="0"/>
                </a:rPr>
                <a:t>in</a:t>
              </a:r>
            </a:p>
          </p:txBody>
        </p:sp>
        <p:sp>
          <p:nvSpPr>
            <p:cNvPr id="88199" name="Line 106"/>
            <p:cNvSpPr>
              <a:spLocks noChangeShapeType="1"/>
            </p:cNvSpPr>
            <p:nvPr/>
          </p:nvSpPr>
          <p:spPr bwMode="auto">
            <a:xfrm>
              <a:off x="1153" y="2574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5517" name="Group 120"/>
          <p:cNvGrpSpPr>
            <a:grpSpLocks/>
          </p:cNvGrpSpPr>
          <p:nvPr/>
        </p:nvGrpSpPr>
        <p:grpSpPr bwMode="auto">
          <a:xfrm>
            <a:off x="5373688" y="4000500"/>
            <a:ext cx="1871662" cy="1804988"/>
            <a:chOff x="4188" y="2667"/>
            <a:chExt cx="1179" cy="1137"/>
          </a:xfrm>
        </p:grpSpPr>
        <p:sp>
          <p:nvSpPr>
            <p:cNvPr id="88181" name="Line 109"/>
            <p:cNvSpPr>
              <a:spLocks noChangeShapeType="1"/>
            </p:cNvSpPr>
            <p:nvPr/>
          </p:nvSpPr>
          <p:spPr bwMode="auto">
            <a:xfrm>
              <a:off x="4451" y="2774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2" name="Line 110"/>
            <p:cNvSpPr>
              <a:spLocks noChangeShapeType="1"/>
            </p:cNvSpPr>
            <p:nvPr/>
          </p:nvSpPr>
          <p:spPr bwMode="auto">
            <a:xfrm flipV="1">
              <a:off x="4445" y="3574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3" name="Line 111"/>
            <p:cNvSpPr>
              <a:spLocks noChangeShapeType="1"/>
            </p:cNvSpPr>
            <p:nvPr/>
          </p:nvSpPr>
          <p:spPr bwMode="auto">
            <a:xfrm>
              <a:off x="5165" y="2862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91" name="Freeform 112"/>
            <p:cNvSpPr>
              <a:spLocks/>
            </p:cNvSpPr>
            <p:nvPr/>
          </p:nvSpPr>
          <p:spPr bwMode="auto">
            <a:xfrm>
              <a:off x="4447" y="2667"/>
              <a:ext cx="723" cy="905"/>
            </a:xfrm>
            <a:custGeom>
              <a:avLst/>
              <a:gdLst>
                <a:gd name="T0" fmla="*/ 0 w 723"/>
                <a:gd name="T1" fmla="*/ 905 h 905"/>
                <a:gd name="T2" fmla="*/ 573 w 723"/>
                <a:gd name="T3" fmla="*/ 732 h 905"/>
                <a:gd name="T4" fmla="*/ 680 w 723"/>
                <a:gd name="T5" fmla="*/ 0 h 90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23" h="905">
                  <a:moveTo>
                    <a:pt x="0" y="905"/>
                  </a:moveTo>
                  <a:cubicBezTo>
                    <a:pt x="95" y="876"/>
                    <a:pt x="460" y="883"/>
                    <a:pt x="573" y="732"/>
                  </a:cubicBezTo>
                  <a:cubicBezTo>
                    <a:pt x="723" y="490"/>
                    <a:pt x="658" y="152"/>
                    <a:pt x="68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8185" name="Line 114"/>
            <p:cNvSpPr>
              <a:spLocks noChangeShapeType="1"/>
            </p:cNvSpPr>
            <p:nvPr/>
          </p:nvSpPr>
          <p:spPr bwMode="auto">
            <a:xfrm>
              <a:off x="5163" y="3578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86" name="Text Box 116"/>
            <p:cNvSpPr txBox="1">
              <a:spLocks noChangeArrowheads="1"/>
            </p:cNvSpPr>
            <p:nvPr/>
          </p:nvSpPr>
          <p:spPr bwMode="auto">
            <a:xfrm>
              <a:off x="5031" y="3600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R/2</a:t>
              </a:r>
            </a:p>
          </p:txBody>
        </p:sp>
        <p:sp>
          <p:nvSpPr>
            <p:cNvPr id="88187" name="Text Box 117"/>
            <p:cNvSpPr txBox="1">
              <a:spLocks noChangeArrowheads="1"/>
            </p:cNvSpPr>
            <p:nvPr/>
          </p:nvSpPr>
          <p:spPr bwMode="auto">
            <a:xfrm rot="-5400000">
              <a:off x="4067" y="3099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Arial" charset="0"/>
                </a:rPr>
                <a:t>delay</a:t>
              </a:r>
              <a:endParaRPr lang="en-US" sz="2000" baseline="-25000" smtClea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8188" name="Text Box 118"/>
            <p:cNvSpPr txBox="1">
              <a:spLocks noChangeArrowheads="1"/>
            </p:cNvSpPr>
            <p:nvPr/>
          </p:nvSpPr>
          <p:spPr bwMode="auto">
            <a:xfrm>
              <a:off x="4702" y="3554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Symbol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Arial" charset="0"/>
                </a:rPr>
                <a:t>in</a:t>
              </a:r>
            </a:p>
          </p:txBody>
        </p:sp>
      </p:grpSp>
      <p:sp>
        <p:nvSpPr>
          <p:cNvPr id="88111" name="Rectangle 121"/>
          <p:cNvSpPr>
            <a:spLocks noChangeArrowheads="1"/>
          </p:cNvSpPr>
          <p:nvPr/>
        </p:nvSpPr>
        <p:spPr bwMode="auto">
          <a:xfrm>
            <a:off x="4814888" y="5786438"/>
            <a:ext cx="3603625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large delays as arrival rate, </a:t>
            </a:r>
            <a:r>
              <a:rPr lang="en-US" sz="2000">
                <a:solidFill>
                  <a:srgbClr val="000000"/>
                </a:solidFill>
                <a:latin typeface="Symbol" charset="0"/>
                <a:ea typeface="ＭＳ Ｐゴシック" charset="0"/>
              </a:rPr>
              <a:t>l</a:t>
            </a:r>
            <a:r>
              <a:rPr lang="en-US" sz="2000" baseline="-25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in</a:t>
            </a:r>
            <a:r>
              <a:rPr lang="en-US" sz="200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, approaches capacity</a:t>
            </a:r>
          </a:p>
        </p:txBody>
      </p:sp>
      <p:grpSp>
        <p:nvGrpSpPr>
          <p:cNvPr id="105519" name="Group 127"/>
          <p:cNvGrpSpPr>
            <a:grpSpLocks/>
          </p:cNvGrpSpPr>
          <p:nvPr/>
        </p:nvGrpSpPr>
        <p:grpSpPr bwMode="auto">
          <a:xfrm>
            <a:off x="8693150" y="2430463"/>
            <a:ext cx="231775" cy="441325"/>
            <a:chOff x="4140" y="429"/>
            <a:chExt cx="1425" cy="2396"/>
          </a:xfrm>
        </p:grpSpPr>
        <p:sp>
          <p:nvSpPr>
            <p:cNvPr id="105556" name="Freeform 12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8150" name="Rectangle 12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58" name="Freeform 13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559" name="Freeform 13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8153" name="Rectangle 13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61" name="Group 13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79" name="AutoShape 13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80" name="AutoShape 13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5" name="Rectangle 13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63" name="Group 13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77" name="AutoShape 13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8" name="AutoShape 13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57" name="Rectangle 14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58" name="Rectangle 14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66" name="Group 14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75" name="AutoShape 14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6" name="AutoShape 14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5567" name="Freeform 14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5568" name="Group 14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73" name="AutoShape 14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74" name="AutoShape 14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62" name="Rectangle 14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70" name="Freeform 15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571" name="Freeform 15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8165" name="Oval 15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73" name="Freeform 15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8167" name="AutoShape 15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8" name="AutoShape 15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69" name="Oval 15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0" name="Oval 15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88171" name="Oval 15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72" name="Rectangle 15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5520" name="Group 160"/>
          <p:cNvGrpSpPr>
            <a:grpSpLocks/>
          </p:cNvGrpSpPr>
          <p:nvPr/>
        </p:nvGrpSpPr>
        <p:grpSpPr bwMode="auto">
          <a:xfrm>
            <a:off x="3013075" y="3321050"/>
            <a:ext cx="525463" cy="434975"/>
            <a:chOff x="-44" y="1473"/>
            <a:chExt cx="981" cy="1105"/>
          </a:xfrm>
        </p:grpSpPr>
        <p:pic>
          <p:nvPicPr>
            <p:cNvPr id="105554" name="Picture 161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555" name="Freeform 16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5521" name="Group 163"/>
          <p:cNvGrpSpPr>
            <a:grpSpLocks/>
          </p:cNvGrpSpPr>
          <p:nvPr/>
        </p:nvGrpSpPr>
        <p:grpSpPr bwMode="auto">
          <a:xfrm>
            <a:off x="8375650" y="3395663"/>
            <a:ext cx="231775" cy="441325"/>
            <a:chOff x="4140" y="429"/>
            <a:chExt cx="1425" cy="2396"/>
          </a:xfrm>
        </p:grpSpPr>
        <p:sp>
          <p:nvSpPr>
            <p:cNvPr id="105522" name="Freeform 16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8116" name="Rectangle 16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24" name="Freeform 16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525" name="Freeform 16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8119" name="Rectangle 16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27" name="Group 16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8145" name="AutoShape 17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6" name="AutoShape 17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1" name="Rectangle 17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29" name="Group 17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8143" name="AutoShape 17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4" name="AutoShape 17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3" name="Rectangle 17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24" name="Rectangle 17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5532" name="Group 17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8141" name="AutoShape 17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2" name="AutoShape 18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5533" name="Freeform 18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5534" name="Group 18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8139" name="AutoShape 18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8140" name="AutoShape 18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8128" name="Rectangle 18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36" name="Freeform 18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5537" name="Freeform 18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8131" name="Oval 18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5539" name="Freeform 18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8133" name="AutoShape 19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4" name="AutoShape 19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5" name="Oval 19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6" name="Oval 19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88137" name="Oval 19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8138" name="Rectangle 19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94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890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>
                <a:solidFill>
                  <a:srgbClr val="000000"/>
                </a:solidFill>
              </a:rPr>
              <a:t>3-</a:t>
            </a:r>
            <a:fld id="{B9EB70D3-92D5-47F9-9A86-8ED1076FC877}" type="slidenum">
              <a:rPr lang="en-US" altLang="pt-BR" sz="1200">
                <a:solidFill>
                  <a:srgbClr val="000000"/>
                </a:solidFill>
              </a:rPr>
              <a:pPr/>
              <a:t>28</a:t>
            </a:fld>
            <a:endParaRPr lang="en-US" altLang="pt-BR" sz="1200">
              <a:solidFill>
                <a:srgbClr val="000000"/>
              </a:solidFill>
            </a:endParaRPr>
          </a:p>
        </p:txBody>
      </p:sp>
      <p:sp>
        <p:nvSpPr>
          <p:cNvPr id="106499" name="Freeform 247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6500" name="Group 322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6653" name="Picture 323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654" name="Freeform 32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6501" name="Freeform 254"/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502" name="Freeform 243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909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549275" y="1135063"/>
            <a:ext cx="7975600" cy="1905000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one router, </a:t>
            </a:r>
            <a:r>
              <a:rPr lang="en-US" i="1">
                <a:solidFill>
                  <a:srgbClr val="000099"/>
                </a:solidFill>
                <a:cs typeface="+mn-cs"/>
              </a:rPr>
              <a:t>finite</a:t>
            </a:r>
            <a:r>
              <a:rPr lang="en-US">
                <a:cs typeface="+mn-cs"/>
              </a:rPr>
              <a:t> buffers </a:t>
            </a:r>
          </a:p>
          <a:p>
            <a:pPr>
              <a:buFont typeface="Wingdings" charset="2"/>
              <a:buChar char="§"/>
              <a:defRPr/>
            </a:pPr>
            <a:r>
              <a:rPr lang="en-US">
                <a:cs typeface="+mn-cs"/>
              </a:rPr>
              <a:t>sender retransmission of timed-out packet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application-layer input = application-layer output:</a:t>
            </a:r>
            <a:r>
              <a:rPr lang="en-US">
                <a:latin typeface="Symbol" charset="0"/>
              </a:rPr>
              <a:t> l</a:t>
            </a:r>
            <a:r>
              <a:rPr lang="en-US" baseline="-25000">
                <a:latin typeface="Arial" charset="0"/>
              </a:rPr>
              <a:t>in </a:t>
            </a:r>
            <a:r>
              <a:rPr lang="en-US">
                <a:latin typeface="Arial" charset="0"/>
              </a:rPr>
              <a:t>= </a:t>
            </a:r>
            <a:r>
              <a:rPr lang="en-US">
                <a:latin typeface="Symbol" charset="0"/>
              </a:rPr>
              <a:t>l</a:t>
            </a:r>
            <a:r>
              <a:rPr lang="en-US" baseline="-25000">
                <a:latin typeface="Arial" charset="0"/>
              </a:rPr>
              <a:t>out</a:t>
            </a:r>
          </a:p>
          <a:p>
            <a:pPr lvl="1">
              <a:buFont typeface="Arial"/>
              <a:buChar char="•"/>
              <a:defRPr/>
            </a:pPr>
            <a:r>
              <a:rPr lang="en-US"/>
              <a:t>transport-layer input includes </a:t>
            </a:r>
            <a:r>
              <a:rPr lang="en-US" i="1"/>
              <a:t>retransmissions </a:t>
            </a:r>
            <a:r>
              <a:rPr lang="en-US"/>
              <a:t>:</a:t>
            </a:r>
            <a:r>
              <a:rPr lang="en-US">
                <a:latin typeface="Symbol" charset="0"/>
              </a:rPr>
              <a:t> l</a:t>
            </a:r>
            <a:r>
              <a:rPr lang="en-US" baseline="-25000">
                <a:latin typeface="Arial" charset="0"/>
              </a:rPr>
              <a:t>in </a:t>
            </a:r>
            <a:r>
              <a:rPr lang="en-US">
                <a:latin typeface="Arial" charset="0"/>
              </a:rPr>
              <a:t>   </a:t>
            </a:r>
            <a:r>
              <a:rPr lang="en-US">
                <a:latin typeface="Symbol" charset="0"/>
              </a:rPr>
              <a:t>l</a:t>
            </a:r>
            <a:r>
              <a:rPr lang="en-US" baseline="-25000">
                <a:latin typeface="Arial" charset="0"/>
              </a:rPr>
              <a:t>in</a:t>
            </a:r>
            <a:endParaRPr lang="en-US" i="1"/>
          </a:p>
          <a:p>
            <a:pPr>
              <a:buFont typeface="Wingdings" charset="2"/>
              <a:buChar char="§"/>
              <a:defRPr/>
            </a:pPr>
            <a:endParaRPr lang="en-US" sz="240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</p:txBody>
      </p:sp>
      <p:sp>
        <p:nvSpPr>
          <p:cNvPr id="106504" name="Oval 3"/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6505" name="Line 4"/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506" name="Line 5"/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507" name="Rectangle 6"/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8" name="Rectangle 7"/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09" name="Oval 8"/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grpSp>
        <p:nvGrpSpPr>
          <p:cNvPr id="106510" name="Group 9"/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106650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51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52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6511" name="Line 13"/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512" name="Line 14"/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513" name="Line 15"/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514" name="Text Box 16"/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t>finite shared output link buffers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15" name="Line 17"/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516" name="Line 18"/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6517" name="Group 59"/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106644" name="Rectangle 6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6645" name="Rectangle 6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6646" name="Line 6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47" name="Line 6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48" name="Line 6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49" name="Line 6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6518" name="Text Box 66"/>
          <p:cNvSpPr txBox="1">
            <a:spLocks noChangeArrowheads="1"/>
          </p:cNvSpPr>
          <p:nvPr/>
        </p:nvSpPr>
        <p:spPr bwMode="auto">
          <a:xfrm>
            <a:off x="2287588" y="4654550"/>
            <a:ext cx="85248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t>Host A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19" name="Text Box 67"/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200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0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pt-BR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pt-BR" smtClean="0">
                <a:solidFill>
                  <a:srgbClr val="FF0000"/>
                </a:solidFill>
                <a:latin typeface="Arial" panose="020B0604020202020204" pitchFamily="34" charset="0"/>
              </a:rPr>
              <a:t>: original data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20" name="Line 68"/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6521" name="Group 109"/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106638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6639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6640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41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42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43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6522" name="Text Box 116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t>Host B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23" name="Line 117"/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524" name="Line 118"/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525" name="Line 119"/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526" name="Line 120"/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527" name="Line 121"/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6528" name="Group 162"/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106632" name="Rectangle 16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6633" name="Rectangle 16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6634" name="Line 16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35" name="Line 16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36" name="Line 16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37" name="Line 16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6529" name="Group 209"/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106626" name="Rectangle 2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6627" name="Rectangle 2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6628" name="Line 2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29" name="Line 2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30" name="Line 2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31" name="Line 2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6530" name="Oval 216"/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6531" name="Oval 217"/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6532" name="Text Box 218"/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200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0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endParaRPr lang="en-US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6533" name="Line 219"/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6534" name="Group 220"/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106619" name="Rectangle 22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6620" name="Line 22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21" name="Line 22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22" name="Line 22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23" name="Line 22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24" name="Line 22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25" name="Line 22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6535" name="Line 228"/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536" name="Freeform 229"/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537" name="Freeform 230"/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6538" name="Oval 231"/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6539" name="Text Box 232"/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pt-BR" sz="200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000" smtClean="0">
                <a:solidFill>
                  <a:srgbClr val="FF0000"/>
                </a:solidFill>
                <a:latin typeface="Arial" panose="020B0604020202020204" pitchFamily="34" charset="0"/>
              </a:rPr>
              <a:t>'</a:t>
            </a:r>
            <a:r>
              <a:rPr lang="en-US" altLang="pt-BR" sz="20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pt-BR" sz="180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pt-BR" sz="14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pt-BR" smtClean="0">
                <a:solidFill>
                  <a:srgbClr val="FF0000"/>
                </a:solidFill>
                <a:latin typeface="Arial" panose="020B0604020202020204" pitchFamily="34" charset="0"/>
              </a:rPr>
              <a:t>original data, </a:t>
            </a:r>
            <a:r>
              <a:rPr lang="en-US" altLang="pt-BR" i="1" smtClean="0">
                <a:solidFill>
                  <a:srgbClr val="FF0000"/>
                </a:solidFill>
                <a:latin typeface="Arial" panose="020B0604020202020204" pitchFamily="34" charset="0"/>
              </a:rPr>
              <a:t>plus</a:t>
            </a:r>
            <a:r>
              <a:rPr lang="en-US" altLang="pt-BR" smtClean="0">
                <a:solidFill>
                  <a:srgbClr val="FF0000"/>
                </a:solidFill>
                <a:latin typeface="Arial" panose="020B0604020202020204" pitchFamily="34" charset="0"/>
              </a:rPr>
              <a:t> retransmitted data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9133" name="Line 233"/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9134" name="Line 234"/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9135" name="Line 235"/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89136" name="Text Box 236"/>
          <p:cNvSpPr txBox="1">
            <a:spLocks noChangeArrowheads="1"/>
          </p:cNvSpPr>
          <p:nvPr/>
        </p:nvSpPr>
        <p:spPr bwMode="auto">
          <a:xfrm>
            <a:off x="7099300" y="2657475"/>
            <a:ext cx="230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r>
              <a:rPr lang="ja-JP" altLang="en-US" sz="2000" i="1" smtClean="0">
                <a:solidFill>
                  <a:srgbClr val="000000"/>
                </a:solidFill>
                <a:latin typeface="Comic Sans MS" panose="030F0702030302020204" pitchFamily="66" charset="0"/>
              </a:rPr>
              <a:t>‘</a:t>
            </a:r>
            <a:endParaRPr lang="en-US" altLang="pt-BR" sz="2000" i="1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6544" name="Group 237"/>
          <p:cNvGrpSpPr>
            <a:grpSpLocks/>
          </p:cNvGrpSpPr>
          <p:nvPr/>
        </p:nvGrpSpPr>
        <p:grpSpPr bwMode="auto">
          <a:xfrm>
            <a:off x="7421563" y="2886075"/>
            <a:ext cx="160337" cy="142875"/>
            <a:chOff x="174" y="3986"/>
            <a:chExt cx="51" cy="62"/>
          </a:xfrm>
        </p:grpSpPr>
        <p:sp>
          <p:nvSpPr>
            <p:cNvPr id="106617" name="Freeform 238"/>
            <p:cNvSpPr>
              <a:spLocks/>
            </p:cNvSpPr>
            <p:nvPr/>
          </p:nvSpPr>
          <p:spPr bwMode="auto">
            <a:xfrm>
              <a:off x="176" y="3986"/>
              <a:ext cx="49" cy="48"/>
            </a:xfrm>
            <a:custGeom>
              <a:avLst/>
              <a:gdLst>
                <a:gd name="T0" fmla="*/ 0 w 49"/>
                <a:gd name="T1" fmla="*/ 0 h 62"/>
                <a:gd name="T2" fmla="*/ 49 w 49"/>
                <a:gd name="T3" fmla="*/ 2 h 62"/>
                <a:gd name="T4" fmla="*/ 4 w 49"/>
                <a:gd name="T5" fmla="*/ 5 h 6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9" h="62">
                  <a:moveTo>
                    <a:pt x="0" y="0"/>
                  </a:moveTo>
                  <a:lnTo>
                    <a:pt x="49" y="32"/>
                  </a:lnTo>
                  <a:lnTo>
                    <a:pt x="4" y="62"/>
                  </a:lnTo>
                </a:path>
              </a:pathLst>
            </a:custGeom>
            <a:solidFill>
              <a:schemeClr val="bg1"/>
            </a:solidFill>
            <a:ln w="1905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9211" name="Line 239"/>
            <p:cNvSpPr>
              <a:spLocks noChangeShapeType="1"/>
            </p:cNvSpPr>
            <p:nvPr/>
          </p:nvSpPr>
          <p:spPr bwMode="auto">
            <a:xfrm>
              <a:off x="174" y="4048"/>
              <a:ext cx="4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89139" name="Rectangle 241"/>
          <p:cNvSpPr>
            <a:spLocks noGrp="1" noChangeArrowheads="1"/>
          </p:cNvSpPr>
          <p:nvPr>
            <p:ph type="title"/>
          </p:nvPr>
        </p:nvSpPr>
        <p:spPr>
          <a:xfrm>
            <a:off x="330199" y="115888"/>
            <a:ext cx="8194675" cy="8731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Causes/costs of congestion: scenario 2 </a:t>
            </a:r>
          </a:p>
        </p:txBody>
      </p:sp>
      <p:sp>
        <p:nvSpPr>
          <p:cNvPr id="106547" name="Freeform 250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6548" name="Group 256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6585" name="Freeform 25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9179" name="Rectangle 258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87" name="Freeform 25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588" name="Freeform 26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9182" name="Rectangle 261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90" name="Group 26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9208" name="AutoShape 263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9" name="AutoShape 264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84" name="Rectangle 265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92" name="Group 26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9206" name="AutoShape 267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7" name="AutoShape 268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86" name="Rectangle 269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87" name="Rectangle 270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95" name="Group 27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204" name="AutoShape 272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5" name="AutoShape 273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596" name="Freeform 27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6597" name="Group 27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202" name="AutoShape 276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203" name="AutoShape 277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91" name="Rectangle 278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99" name="Freeform 27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600" name="Freeform 28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9194" name="Oval 281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602" name="Freeform 28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9196" name="AutoShape 283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7" name="AutoShape 284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8" name="Oval 285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99" name="Oval 286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89200" name="Oval 287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9201" name="Rectangle 288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6549" name="Group 289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6553" name="Freeform 29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9147" name="Rectangle 29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55" name="Freeform 29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556" name="Freeform 29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9150" name="Rectangle 294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58" name="Group 29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9176" name="AutoShape 296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7" name="AutoShape 297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2" name="Rectangle 298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60" name="Group 29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9174" name="AutoShape 300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5" name="AutoShape 30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4" name="Rectangle 302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55" name="Rectangle 303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6563" name="Group 30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172" name="AutoShape 30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3" name="AutoShape 30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6564" name="Freeform 30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6565" name="Group 30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170" name="AutoShape 309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9171" name="AutoShape 310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9159" name="Rectangle 311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67" name="Freeform 31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6568" name="Freeform 31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9162" name="Oval 31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6570" name="Freeform 31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89164" name="AutoShape 316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5" name="AutoShape 317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6" name="Oval 318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7" name="Oval 319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89168" name="Oval 320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89169" name="Rectangle 321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6550" name="Group 325"/>
          <p:cNvGrpSpPr>
            <a:grpSpLocks/>
          </p:cNvGrpSpPr>
          <p:nvPr/>
        </p:nvGrpSpPr>
        <p:grpSpPr bwMode="auto">
          <a:xfrm>
            <a:off x="661988" y="5594350"/>
            <a:ext cx="525462" cy="434975"/>
            <a:chOff x="-44" y="1473"/>
            <a:chExt cx="981" cy="1105"/>
          </a:xfrm>
        </p:grpSpPr>
        <p:pic>
          <p:nvPicPr>
            <p:cNvPr id="106551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6552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289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901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>
                <a:solidFill>
                  <a:srgbClr val="000000"/>
                </a:solidFill>
              </a:rPr>
              <a:t>3-</a:t>
            </a:r>
            <a:fld id="{040BECB7-DFDE-4FE7-879D-BA3041838C70}" type="slidenum">
              <a:rPr lang="en-US" altLang="pt-BR" sz="1200">
                <a:solidFill>
                  <a:srgbClr val="000000"/>
                </a:solidFill>
              </a:rPr>
              <a:pPr/>
              <a:t>29</a:t>
            </a:fld>
            <a:endParaRPr lang="en-US" altLang="pt-BR" sz="1200">
              <a:solidFill>
                <a:srgbClr val="000000"/>
              </a:solidFill>
            </a:endParaRPr>
          </a:p>
        </p:txBody>
      </p:sp>
      <p:sp>
        <p:nvSpPr>
          <p:cNvPr id="107523" name="Freeform 305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7524" name="Group 380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7689" name="Picture 381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690" name="Freeform 38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7525" name="Freeform 376"/>
          <p:cNvSpPr>
            <a:spLocks/>
          </p:cNvSpPr>
          <p:nvPr/>
        </p:nvSpPr>
        <p:spPr bwMode="auto">
          <a:xfrm>
            <a:off x="6959600" y="497046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26" name="Freeform 302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27" name="Freeform 299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01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39775" y="1387475"/>
            <a:ext cx="3743325" cy="1430338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>
                <a:solidFill>
                  <a:srgbClr val="000099"/>
                </a:solidFill>
                <a:cs typeface="+mn-cs"/>
              </a:rPr>
              <a:t>idealization: perfect knowledge</a:t>
            </a:r>
          </a:p>
          <a:p>
            <a:pPr>
              <a:lnSpc>
                <a:spcPct val="80000"/>
              </a:lnSpc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sender sends only when router buffers available </a:t>
            </a:r>
          </a:p>
          <a:p>
            <a:pPr>
              <a:lnSpc>
                <a:spcPct val="80000"/>
              </a:lnSpc>
              <a:buFont typeface="Wingdings" charset="2"/>
              <a:buChar char="§"/>
              <a:defRPr/>
            </a:pPr>
            <a:endParaRPr lang="en-US" sz="2400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</p:txBody>
      </p:sp>
      <p:sp>
        <p:nvSpPr>
          <p:cNvPr id="107529" name="Oval 4"/>
          <p:cNvSpPr>
            <a:spLocks noChangeArrowheads="1"/>
          </p:cNvSpPr>
          <p:nvPr/>
        </p:nvSpPr>
        <p:spPr bwMode="auto">
          <a:xfrm>
            <a:off x="3795713" y="5326063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7530" name="Line 5"/>
          <p:cNvSpPr>
            <a:spLocks noChangeShapeType="1"/>
          </p:cNvSpPr>
          <p:nvPr/>
        </p:nvSpPr>
        <p:spPr bwMode="auto">
          <a:xfrm>
            <a:off x="3795713" y="5302250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31" name="Line 6"/>
          <p:cNvSpPr>
            <a:spLocks noChangeShapeType="1"/>
          </p:cNvSpPr>
          <p:nvPr/>
        </p:nvSpPr>
        <p:spPr bwMode="auto">
          <a:xfrm>
            <a:off x="5100638" y="5302250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32" name="Rectangle 7"/>
          <p:cNvSpPr>
            <a:spLocks noChangeArrowheads="1"/>
          </p:cNvSpPr>
          <p:nvPr/>
        </p:nvSpPr>
        <p:spPr bwMode="auto">
          <a:xfrm>
            <a:off x="3795713" y="5302250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33" name="Rectangle 8"/>
          <p:cNvSpPr>
            <a:spLocks noChangeArrowheads="1"/>
          </p:cNvSpPr>
          <p:nvPr/>
        </p:nvSpPr>
        <p:spPr bwMode="auto">
          <a:xfrm>
            <a:off x="4705350" y="5289550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34" name="Oval 9"/>
          <p:cNvSpPr>
            <a:spLocks noChangeArrowheads="1"/>
          </p:cNvSpPr>
          <p:nvPr/>
        </p:nvSpPr>
        <p:spPr bwMode="auto">
          <a:xfrm>
            <a:off x="3790950" y="5103813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grpSp>
        <p:nvGrpSpPr>
          <p:cNvPr id="107535" name="Group 10"/>
          <p:cNvGrpSpPr>
            <a:grpSpLocks/>
          </p:cNvGrpSpPr>
          <p:nvPr/>
        </p:nvGrpSpPr>
        <p:grpSpPr bwMode="auto">
          <a:xfrm>
            <a:off x="4097338" y="5160963"/>
            <a:ext cx="647700" cy="206375"/>
            <a:chOff x="2848" y="848"/>
            <a:chExt cx="140" cy="98"/>
          </a:xfrm>
        </p:grpSpPr>
        <p:sp>
          <p:nvSpPr>
            <p:cNvPr id="107686" name="Line 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87" name="Line 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88" name="Line 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7536" name="Line 14"/>
          <p:cNvSpPr>
            <a:spLocks noChangeShapeType="1"/>
          </p:cNvSpPr>
          <p:nvPr/>
        </p:nvSpPr>
        <p:spPr bwMode="auto">
          <a:xfrm>
            <a:off x="4097338" y="5359400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37" name="Line 15"/>
          <p:cNvSpPr>
            <a:spLocks noChangeShapeType="1"/>
          </p:cNvSpPr>
          <p:nvPr/>
        </p:nvSpPr>
        <p:spPr bwMode="auto">
          <a:xfrm flipV="1">
            <a:off x="4541838" y="5159375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38" name="Line 16"/>
          <p:cNvSpPr>
            <a:spLocks noChangeShapeType="1"/>
          </p:cNvSpPr>
          <p:nvPr/>
        </p:nvSpPr>
        <p:spPr bwMode="auto">
          <a:xfrm flipV="1">
            <a:off x="4310063" y="5159375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39" name="Text Box 17"/>
          <p:cNvSpPr txBox="1">
            <a:spLocks noChangeArrowheads="1"/>
          </p:cNvSpPr>
          <p:nvPr/>
        </p:nvSpPr>
        <p:spPr bwMode="auto">
          <a:xfrm>
            <a:off x="2708275" y="5934075"/>
            <a:ext cx="2136775" cy="50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t>finite shared output link buffers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40" name="Line 18"/>
          <p:cNvSpPr>
            <a:spLocks noChangeShapeType="1"/>
          </p:cNvSpPr>
          <p:nvPr/>
        </p:nvSpPr>
        <p:spPr bwMode="auto">
          <a:xfrm flipH="1">
            <a:off x="242411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41" name="Line 19"/>
          <p:cNvSpPr>
            <a:spLocks noChangeShapeType="1"/>
          </p:cNvSpPr>
          <p:nvPr/>
        </p:nvSpPr>
        <p:spPr bwMode="auto">
          <a:xfrm flipH="1">
            <a:off x="3021013" y="4856163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7542" name="Group 60"/>
          <p:cNvGrpSpPr>
            <a:grpSpLocks/>
          </p:cNvGrpSpPr>
          <p:nvPr/>
        </p:nvGrpSpPr>
        <p:grpSpPr bwMode="auto">
          <a:xfrm>
            <a:off x="2351088" y="3541713"/>
            <a:ext cx="798512" cy="1166812"/>
            <a:chOff x="12762" y="10336"/>
            <a:chExt cx="1027" cy="1700"/>
          </a:xfrm>
        </p:grpSpPr>
        <p:sp>
          <p:nvSpPr>
            <p:cNvPr id="107680" name="Rectangle 6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7681" name="Rectangle 6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7682" name="Line 6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83" name="Line 6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84" name="Line 6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85" name="Line 6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7543" name="Text Box 68"/>
          <p:cNvSpPr txBox="1">
            <a:spLocks noChangeArrowheads="1"/>
          </p:cNvSpPr>
          <p:nvPr/>
        </p:nvSpPr>
        <p:spPr bwMode="auto">
          <a:xfrm>
            <a:off x="3368675" y="3427413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200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0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pt-BR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pt-BR" smtClean="0">
                <a:solidFill>
                  <a:srgbClr val="FF0000"/>
                </a:solidFill>
                <a:latin typeface="Arial" panose="020B0604020202020204" pitchFamily="34" charset="0"/>
              </a:rPr>
              <a:t>: original data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44" name="Line 69"/>
          <p:cNvSpPr>
            <a:spLocks noChangeShapeType="1"/>
          </p:cNvSpPr>
          <p:nvPr/>
        </p:nvSpPr>
        <p:spPr bwMode="auto">
          <a:xfrm flipH="1">
            <a:off x="1885950" y="5961063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7545" name="Group 110"/>
          <p:cNvGrpSpPr>
            <a:grpSpLocks/>
          </p:cNvGrpSpPr>
          <p:nvPr/>
        </p:nvGrpSpPr>
        <p:grpSpPr bwMode="auto">
          <a:xfrm>
            <a:off x="1298575" y="4695825"/>
            <a:ext cx="798513" cy="1166813"/>
            <a:chOff x="12762" y="10336"/>
            <a:chExt cx="1027" cy="1700"/>
          </a:xfrm>
        </p:grpSpPr>
        <p:sp>
          <p:nvSpPr>
            <p:cNvPr id="107674" name="Rectangle 11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7675" name="Rectangle 11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7676" name="Line 11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77" name="Line 11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78" name="Line 11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79" name="Line 11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7546" name="Line 118"/>
          <p:cNvSpPr>
            <a:spLocks noChangeShapeType="1"/>
          </p:cNvSpPr>
          <p:nvPr/>
        </p:nvSpPr>
        <p:spPr bwMode="auto">
          <a:xfrm flipH="1">
            <a:off x="3021013" y="5372100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47" name="Line 119"/>
          <p:cNvSpPr>
            <a:spLocks noChangeShapeType="1"/>
          </p:cNvSpPr>
          <p:nvPr/>
        </p:nvSpPr>
        <p:spPr bwMode="auto">
          <a:xfrm flipH="1">
            <a:off x="5010150" y="5372100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48" name="Line 120"/>
          <p:cNvSpPr>
            <a:spLocks noChangeShapeType="1"/>
          </p:cNvSpPr>
          <p:nvPr/>
        </p:nvSpPr>
        <p:spPr bwMode="auto">
          <a:xfrm flipH="1">
            <a:off x="5160963" y="4856163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49" name="Line 121"/>
          <p:cNvSpPr>
            <a:spLocks noChangeShapeType="1"/>
          </p:cNvSpPr>
          <p:nvPr/>
        </p:nvSpPr>
        <p:spPr bwMode="auto">
          <a:xfrm flipH="1">
            <a:off x="5149850" y="5973763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50" name="Line 122"/>
          <p:cNvSpPr>
            <a:spLocks noChangeShapeType="1"/>
          </p:cNvSpPr>
          <p:nvPr/>
        </p:nvSpPr>
        <p:spPr bwMode="auto">
          <a:xfrm flipH="1">
            <a:off x="6259513" y="4868863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7551" name="Group 163"/>
          <p:cNvGrpSpPr>
            <a:grpSpLocks/>
          </p:cNvGrpSpPr>
          <p:nvPr/>
        </p:nvGrpSpPr>
        <p:grpSpPr bwMode="auto">
          <a:xfrm>
            <a:off x="6643688" y="3676650"/>
            <a:ext cx="798512" cy="1166813"/>
            <a:chOff x="12762" y="10336"/>
            <a:chExt cx="1027" cy="1700"/>
          </a:xfrm>
        </p:grpSpPr>
        <p:sp>
          <p:nvSpPr>
            <p:cNvPr id="107668" name="Rectangle 164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7669" name="Rectangle 165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7670" name="Line 166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71" name="Line 167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72" name="Line 168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73" name="Line 169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7552" name="Group 210"/>
          <p:cNvGrpSpPr>
            <a:grpSpLocks/>
          </p:cNvGrpSpPr>
          <p:nvPr/>
        </p:nvGrpSpPr>
        <p:grpSpPr bwMode="auto">
          <a:xfrm>
            <a:off x="6175375" y="4989513"/>
            <a:ext cx="798513" cy="1168400"/>
            <a:chOff x="12762" y="10336"/>
            <a:chExt cx="1027" cy="1700"/>
          </a:xfrm>
        </p:grpSpPr>
        <p:sp>
          <p:nvSpPr>
            <p:cNvPr id="107662" name="Rectangle 211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7663" name="Rectangle 212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7664" name="Line 213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65" name="Line 214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66" name="Line 215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67" name="Line 216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7553" name="Oval 217"/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7554" name="Oval 218"/>
          <p:cNvSpPr>
            <a:spLocks noChangeArrowheads="1"/>
          </p:cNvSpPr>
          <p:nvPr/>
        </p:nvSpPr>
        <p:spPr bwMode="auto">
          <a:xfrm>
            <a:off x="1604963" y="4745038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7555" name="Text Box 219"/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200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0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endParaRPr lang="en-US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56" name="Line 220"/>
          <p:cNvSpPr>
            <a:spLocks noChangeShapeType="1"/>
          </p:cNvSpPr>
          <p:nvPr/>
        </p:nvSpPr>
        <p:spPr bwMode="auto">
          <a:xfrm flipH="1" flipV="1">
            <a:off x="4592638" y="5580063"/>
            <a:ext cx="7937" cy="4079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7557" name="Group 221"/>
          <p:cNvGrpSpPr>
            <a:grpSpLocks/>
          </p:cNvGrpSpPr>
          <p:nvPr/>
        </p:nvGrpSpPr>
        <p:grpSpPr bwMode="auto">
          <a:xfrm>
            <a:off x="4587875" y="5211763"/>
            <a:ext cx="385763" cy="319087"/>
            <a:chOff x="11283" y="10423"/>
            <a:chExt cx="475" cy="374"/>
          </a:xfrm>
        </p:grpSpPr>
        <p:sp>
          <p:nvSpPr>
            <p:cNvPr id="107655" name="Rectangle 222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7656" name="Line 223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57" name="Line 224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58" name="Line 225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59" name="Line 226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60" name="Line 227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61" name="Line 228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7558" name="Line 229"/>
          <p:cNvSpPr>
            <a:spLocks noChangeShapeType="1"/>
          </p:cNvSpPr>
          <p:nvPr/>
        </p:nvSpPr>
        <p:spPr bwMode="auto">
          <a:xfrm>
            <a:off x="4845050" y="3995738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59" name="Freeform 230"/>
          <p:cNvSpPr>
            <a:spLocks/>
          </p:cNvSpPr>
          <p:nvPr/>
        </p:nvSpPr>
        <p:spPr bwMode="auto">
          <a:xfrm>
            <a:off x="1663700" y="4843463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60" name="Freeform 231"/>
          <p:cNvSpPr>
            <a:spLocks/>
          </p:cNvSpPr>
          <p:nvPr/>
        </p:nvSpPr>
        <p:spPr bwMode="auto">
          <a:xfrm>
            <a:off x="2822575" y="3676650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7561" name="Oval 232"/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7562" name="Text Box 233"/>
          <p:cNvSpPr txBox="1">
            <a:spLocks noChangeArrowheads="1"/>
          </p:cNvSpPr>
          <p:nvPr/>
        </p:nvSpPr>
        <p:spPr bwMode="auto">
          <a:xfrm>
            <a:off x="3251200" y="3756025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pt-BR" sz="200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000" smtClean="0">
                <a:solidFill>
                  <a:srgbClr val="FF0000"/>
                </a:solidFill>
                <a:latin typeface="Arial" panose="020B0604020202020204" pitchFamily="34" charset="0"/>
              </a:rPr>
              <a:t>'</a:t>
            </a:r>
            <a:r>
              <a:rPr lang="en-US" altLang="pt-BR" sz="20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pt-BR" sz="180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pt-BR" sz="14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pt-BR" smtClean="0">
                <a:solidFill>
                  <a:srgbClr val="FF0000"/>
                </a:solidFill>
                <a:latin typeface="Arial" panose="020B0604020202020204" pitchFamily="34" charset="0"/>
              </a:rPr>
              <a:t>original data, </a:t>
            </a:r>
            <a:r>
              <a:rPr lang="en-US" altLang="pt-BR" i="1" smtClean="0">
                <a:solidFill>
                  <a:srgbClr val="FF0000"/>
                </a:solidFill>
                <a:latin typeface="Arial" panose="020B0604020202020204" pitchFamily="34" charset="0"/>
              </a:rPr>
              <a:t>plus</a:t>
            </a:r>
            <a:r>
              <a:rPr lang="en-US" altLang="pt-BR" smtClean="0">
                <a:solidFill>
                  <a:srgbClr val="FF0000"/>
                </a:solidFill>
                <a:latin typeface="Arial" panose="020B0604020202020204" pitchFamily="34" charset="0"/>
              </a:rPr>
              <a:t> retransmitted data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0156" name="Line 234"/>
          <p:cNvSpPr>
            <a:spLocks noChangeShapeType="1"/>
          </p:cNvSpPr>
          <p:nvPr/>
        </p:nvSpPr>
        <p:spPr bwMode="auto">
          <a:xfrm>
            <a:off x="2909888" y="3916363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0157" name="Line 235"/>
          <p:cNvSpPr>
            <a:spLocks noChangeShapeType="1"/>
          </p:cNvSpPr>
          <p:nvPr/>
        </p:nvSpPr>
        <p:spPr bwMode="auto">
          <a:xfrm>
            <a:off x="2905125" y="36830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0158" name="Line 236"/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55569" name="Rectangle 241"/>
          <p:cNvSpPr>
            <a:spLocks noChangeArrowheads="1"/>
          </p:cNvSpPr>
          <p:nvPr/>
        </p:nvSpPr>
        <p:spPr bwMode="auto">
          <a:xfrm>
            <a:off x="2711450" y="3590925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55570" name="Rectangle 242"/>
          <p:cNvSpPr>
            <a:spLocks noChangeArrowheads="1"/>
          </p:cNvSpPr>
          <p:nvPr/>
        </p:nvSpPr>
        <p:spPr bwMode="auto">
          <a:xfrm>
            <a:off x="2381250" y="3824288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55571" name="Text Box 243"/>
          <p:cNvSpPr txBox="1">
            <a:spLocks noChangeArrowheads="1"/>
          </p:cNvSpPr>
          <p:nvPr/>
        </p:nvSpPr>
        <p:spPr bwMode="auto">
          <a:xfrm>
            <a:off x="1757363" y="3714750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mtClean="0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355587" name="Text Box 259"/>
          <p:cNvSpPr txBox="1">
            <a:spLocks noChangeArrowheads="1"/>
          </p:cNvSpPr>
          <p:nvPr/>
        </p:nvSpPr>
        <p:spPr bwMode="auto">
          <a:xfrm>
            <a:off x="3722688" y="4783138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i="1" smtClean="0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grpSp>
        <p:nvGrpSpPr>
          <p:cNvPr id="355617" name="Group 289"/>
          <p:cNvGrpSpPr>
            <a:grpSpLocks/>
          </p:cNvGrpSpPr>
          <p:nvPr/>
        </p:nvGrpSpPr>
        <p:grpSpPr bwMode="auto">
          <a:xfrm>
            <a:off x="4970463" y="1201738"/>
            <a:ext cx="1936750" cy="1701800"/>
            <a:chOff x="2974" y="778"/>
            <a:chExt cx="1220" cy="1072"/>
          </a:xfrm>
        </p:grpSpPr>
        <p:sp>
          <p:nvSpPr>
            <p:cNvPr id="90237" name="Line 278"/>
            <p:cNvSpPr>
              <a:spLocks noChangeShapeType="1"/>
            </p:cNvSpPr>
            <p:nvPr/>
          </p:nvSpPr>
          <p:spPr bwMode="auto">
            <a:xfrm>
              <a:off x="3278" y="820"/>
              <a:ext cx="0" cy="80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38" name="Line 279"/>
            <p:cNvSpPr>
              <a:spLocks noChangeShapeType="1"/>
            </p:cNvSpPr>
            <p:nvPr/>
          </p:nvSpPr>
          <p:spPr bwMode="auto">
            <a:xfrm flipV="1">
              <a:off x="3272" y="1620"/>
              <a:ext cx="922" cy="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39" name="Line 280"/>
            <p:cNvSpPr>
              <a:spLocks noChangeShapeType="1"/>
            </p:cNvSpPr>
            <p:nvPr/>
          </p:nvSpPr>
          <p:spPr bwMode="auto">
            <a:xfrm>
              <a:off x="3992" y="908"/>
              <a:ext cx="0" cy="6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47" name="Freeform 281"/>
            <p:cNvSpPr>
              <a:spLocks/>
            </p:cNvSpPr>
            <p:nvPr/>
          </p:nvSpPr>
          <p:spPr bwMode="auto">
            <a:xfrm>
              <a:off x="3274" y="886"/>
              <a:ext cx="720" cy="732"/>
            </a:xfrm>
            <a:custGeom>
              <a:avLst/>
              <a:gdLst>
                <a:gd name="T0" fmla="*/ 0 w 720"/>
                <a:gd name="T1" fmla="*/ 732 h 732"/>
                <a:gd name="T2" fmla="*/ 720 w 720"/>
                <a:gd name="T3" fmla="*/ 0 h 7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732">
                  <a:moveTo>
                    <a:pt x="0" y="732"/>
                  </a:moveTo>
                  <a:lnTo>
                    <a:pt x="72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0241" name="Line 282"/>
            <p:cNvSpPr>
              <a:spLocks noChangeShapeType="1"/>
            </p:cNvSpPr>
            <p:nvPr/>
          </p:nvSpPr>
          <p:spPr bwMode="auto">
            <a:xfrm>
              <a:off x="3226" y="886"/>
              <a:ext cx="5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42" name="Line 283"/>
            <p:cNvSpPr>
              <a:spLocks noChangeShapeType="1"/>
            </p:cNvSpPr>
            <p:nvPr/>
          </p:nvSpPr>
          <p:spPr bwMode="auto">
            <a:xfrm>
              <a:off x="3990" y="1624"/>
              <a:ext cx="0" cy="5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43" name="Text Box 284"/>
            <p:cNvSpPr txBox="1">
              <a:spLocks noChangeArrowheads="1"/>
            </p:cNvSpPr>
            <p:nvPr/>
          </p:nvSpPr>
          <p:spPr bwMode="auto">
            <a:xfrm>
              <a:off x="2974" y="778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R/2</a:t>
              </a:r>
            </a:p>
          </p:txBody>
        </p:sp>
        <p:sp>
          <p:nvSpPr>
            <p:cNvPr id="90244" name="Text Box 285"/>
            <p:cNvSpPr txBox="1">
              <a:spLocks noChangeArrowheads="1"/>
            </p:cNvSpPr>
            <p:nvPr/>
          </p:nvSpPr>
          <p:spPr bwMode="auto">
            <a:xfrm>
              <a:off x="3858" y="1646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</a:rPr>
                <a:t>R/2</a:t>
              </a:r>
            </a:p>
          </p:txBody>
        </p:sp>
        <p:sp>
          <p:nvSpPr>
            <p:cNvPr id="90245" name="Text Box 286"/>
            <p:cNvSpPr txBox="1">
              <a:spLocks noChangeArrowheads="1"/>
            </p:cNvSpPr>
            <p:nvPr/>
          </p:nvSpPr>
          <p:spPr bwMode="auto">
            <a:xfrm rot="-5400000">
              <a:off x="2963" y="1145"/>
              <a:ext cx="3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Symbol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Arial" charset="0"/>
                </a:rPr>
                <a:t>out</a:t>
              </a:r>
            </a:p>
          </p:txBody>
        </p:sp>
        <p:sp>
          <p:nvSpPr>
            <p:cNvPr id="90246" name="Text Box 287"/>
            <p:cNvSpPr txBox="1">
              <a:spLocks noChangeArrowheads="1"/>
            </p:cNvSpPr>
            <p:nvPr/>
          </p:nvSpPr>
          <p:spPr bwMode="auto">
            <a:xfrm>
              <a:off x="3529" y="1600"/>
              <a:ext cx="28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defRPr/>
              </a:pPr>
              <a:r>
                <a:rPr lang="en-US" sz="2000" smtClean="0">
                  <a:solidFill>
                    <a:srgbClr val="000000"/>
                  </a:solidFill>
                  <a:latin typeface="Symbol" charset="0"/>
                </a:rPr>
                <a:t>l</a:t>
              </a:r>
              <a:r>
                <a:rPr lang="en-US" sz="2000" baseline="-25000" smtClean="0">
                  <a:solidFill>
                    <a:srgbClr val="000000"/>
                  </a:solidFill>
                  <a:latin typeface="Arial" charset="0"/>
                </a:rPr>
                <a:t>in</a:t>
              </a:r>
            </a:p>
          </p:txBody>
        </p:sp>
        <p:sp>
          <p:nvSpPr>
            <p:cNvPr id="90247" name="Line 288"/>
            <p:cNvSpPr>
              <a:spLocks noChangeShapeType="1"/>
            </p:cNvSpPr>
            <p:nvPr/>
          </p:nvSpPr>
          <p:spPr bwMode="auto">
            <a:xfrm>
              <a:off x="3290" y="887"/>
              <a:ext cx="65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0165" name="Rectangle 29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8418264" cy="8731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Causes/costs of congestion: scenario 2 </a:t>
            </a:r>
          </a:p>
        </p:txBody>
      </p:sp>
      <p:sp>
        <p:nvSpPr>
          <p:cNvPr id="107573" name="Text Box 308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t>Host B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7574" name="Text Box 309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7575" name="Group 310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7612" name="Freeform 311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0206" name="Rectangle 312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14" name="Freeform 313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15" name="Freeform 314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0209" name="Rectangle 315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617" name="Group 316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35" name="AutoShape 317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6" name="AutoShape 318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211" name="Rectangle 319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619" name="Group 320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33" name="AutoShape 321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4" name="AutoShape 322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213" name="Rectangle 323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14" name="Rectangle 324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622" name="Group 325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231" name="AutoShape 326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2" name="AutoShape 327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7623" name="Freeform 328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7624" name="Group 329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229" name="AutoShape 330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30" name="AutoShape 331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218" name="Rectangle 332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26" name="Freeform 333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627" name="Freeform 334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0221" name="Oval 335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629" name="Freeform 336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0223" name="AutoShape 337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4" name="AutoShape 338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5" name="Oval 339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6" name="Oval 340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90227" name="Oval 341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0228" name="Rectangle 342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7576" name="Group 343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7580" name="Freeform 344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0174" name="Rectangle 345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82" name="Freeform 346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583" name="Freeform 347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0177" name="Rectangle 348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585" name="Group 349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203" name="AutoShape 350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04" name="AutoShape 351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179" name="Rectangle 352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587" name="Group 353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201" name="AutoShape 354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02" name="AutoShape 355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181" name="Rectangle 356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82" name="Rectangle 357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7590" name="Group 358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0199" name="AutoShape 359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200" name="AutoShape 360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7591" name="Freeform 361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7592" name="Group 362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0197" name="AutoShape 363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0198" name="AutoShape 364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0186" name="Rectangle 365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94" name="Freeform 366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7595" name="Freeform 367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0189" name="Oval 368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7597" name="Freeform 369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0191" name="AutoShape 370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2" name="AutoShape 371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3" name="Oval 372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4" name="Oval 373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90195" name="Oval 374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0196" name="Rectangle 375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7577" name="Group 377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07578" name="Picture 37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79" name="Freeform 37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3497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5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5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5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889 0.24214 " pathEditMode="relative" ptsTypes="AA">
                                      <p:cBhvr>
                                        <p:cTn id="30" dur="3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55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6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888 0.24213 L 0.30624 0.24213 L 0.37083 0.15324 L 0.46041 0.15324 L 0.45902 0.01343 " pathEditMode="relative" ptsTypes="AAAAA">
                                      <p:cBhvr>
                                        <p:cTn id="37" dur="2000" fill="hold"/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355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55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5569" grpId="0" animBg="1"/>
      <p:bldP spid="355569" grpId="1" animBg="1"/>
      <p:bldP spid="355569" grpId="2" animBg="1"/>
      <p:bldP spid="355569" grpId="3" animBg="1"/>
      <p:bldP spid="355569" grpId="4" animBg="1"/>
      <p:bldP spid="355569" grpId="5" animBg="1"/>
      <p:bldP spid="355570" grpId="0" animBg="1"/>
      <p:bldP spid="355570" grpId="1" animBg="1"/>
      <p:bldP spid="355571" grpId="0"/>
      <p:bldP spid="355571" grpId="1"/>
      <p:bldP spid="355587" grpId="0"/>
      <p:bldP spid="35558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548481" y="57150"/>
            <a:ext cx="7886700" cy="1325563"/>
          </a:xfrm>
        </p:spPr>
        <p:txBody>
          <a:bodyPr/>
          <a:lstStyle/>
          <a:p>
            <a:pPr>
              <a:defRPr/>
            </a:pPr>
            <a:r>
              <a:rPr lang="en-US" sz="4400" dirty="0">
                <a:solidFill>
                  <a:srgbClr val="000099"/>
                </a:solidFill>
                <a:ea typeface="ＭＳ Ｐゴシック" charset="0"/>
                <a:cs typeface="+mj-cs"/>
              </a:rPr>
              <a:t>Multiplexing/</a:t>
            </a:r>
            <a:r>
              <a:rPr lang="en-US" sz="4400" dirty="0" err="1">
                <a:solidFill>
                  <a:srgbClr val="000099"/>
                </a:solidFill>
                <a:ea typeface="ＭＳ Ｐゴシック" charset="0"/>
                <a:cs typeface="+mj-cs"/>
              </a:rPr>
              <a:t>demultiplexing</a:t>
            </a:r>
            <a:endParaRPr lang="en-US" sz="4400" dirty="0">
              <a:solidFill>
                <a:srgbClr val="000099"/>
              </a:solidFill>
              <a:ea typeface="ＭＳ Ｐゴシック" charset="0"/>
              <a:cs typeface="+mj-cs"/>
            </a:endParaRPr>
          </a:p>
        </p:txBody>
      </p:sp>
      <p:sp>
        <p:nvSpPr>
          <p:cNvPr id="819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fld id="{11F40409-106C-44C2-A6CE-331C5C38897C}" type="slidenum">
              <a:rPr lang="en-US" altLang="pt-BR" sz="1200" smtClean="0"/>
              <a:pPr/>
              <a:t>3</a:t>
            </a:fld>
            <a:endParaRPr lang="en-US" altLang="pt-BR" sz="1200" dirty="0"/>
          </a:p>
        </p:txBody>
      </p:sp>
      <p:sp>
        <p:nvSpPr>
          <p:cNvPr id="22532" name="Freeform 157"/>
          <p:cNvSpPr>
            <a:spLocks/>
          </p:cNvSpPr>
          <p:nvPr/>
        </p:nvSpPr>
        <p:spPr bwMode="auto">
          <a:xfrm>
            <a:off x="2767013" y="3143250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8199" name="Text Box 37"/>
          <p:cNvSpPr txBox="1">
            <a:spLocks noChangeArrowheads="1"/>
          </p:cNvSpPr>
          <p:nvPr/>
        </p:nvSpPr>
        <p:spPr bwMode="auto">
          <a:xfrm>
            <a:off x="8007350" y="4068763"/>
            <a:ext cx="895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mtClean="0">
                <a:latin typeface="Arial" charset="0"/>
              </a:rPr>
              <a:t>process</a:t>
            </a:r>
          </a:p>
        </p:txBody>
      </p:sp>
      <p:sp>
        <p:nvSpPr>
          <p:cNvPr id="8200" name="Text Box 38"/>
          <p:cNvSpPr txBox="1">
            <a:spLocks noChangeArrowheads="1"/>
          </p:cNvSpPr>
          <p:nvPr/>
        </p:nvSpPr>
        <p:spPr bwMode="auto">
          <a:xfrm>
            <a:off x="7981950" y="3667125"/>
            <a:ext cx="755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dirty="0" smtClean="0"/>
              <a:t>socket</a:t>
            </a:r>
          </a:p>
        </p:txBody>
      </p:sp>
      <p:grpSp>
        <p:nvGrpSpPr>
          <p:cNvPr id="362673" name="Group 177"/>
          <p:cNvGrpSpPr>
            <a:grpSpLocks/>
          </p:cNvGrpSpPr>
          <p:nvPr/>
        </p:nvGrpSpPr>
        <p:grpSpPr bwMode="auto">
          <a:xfrm>
            <a:off x="4908550" y="1571625"/>
            <a:ext cx="3808413" cy="1468438"/>
            <a:chOff x="3092" y="990"/>
            <a:chExt cx="2399" cy="925"/>
          </a:xfrm>
        </p:grpSpPr>
        <p:sp>
          <p:nvSpPr>
            <p:cNvPr id="8323" name="Rectangle 41"/>
            <p:cNvSpPr>
              <a:spLocks noChangeArrowheads="1"/>
            </p:cNvSpPr>
            <p:nvPr/>
          </p:nvSpPr>
          <p:spPr bwMode="auto">
            <a:xfrm>
              <a:off x="3092" y="1163"/>
              <a:ext cx="2399" cy="752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>
                <a:lnSpc>
                  <a:spcPct val="80000"/>
                </a:lnSpc>
                <a:defRPr/>
              </a:pPr>
              <a:r>
                <a:rPr lang="en-US" sz="2400" dirty="0">
                  <a:latin typeface="Gill Sans MT" charset="0"/>
                  <a:ea typeface="ＭＳ Ｐゴシック" charset="0"/>
                </a:rPr>
                <a:t>use header info to deliver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 dirty="0">
                  <a:latin typeface="Gill Sans MT" charset="0"/>
                  <a:ea typeface="ＭＳ Ｐゴシック" charset="0"/>
                </a:rPr>
                <a:t>received segments to correct 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 dirty="0">
                  <a:latin typeface="Gill Sans MT" charset="0"/>
                  <a:ea typeface="ＭＳ Ｐゴシック" charset="0"/>
                </a:rPr>
                <a:t>socket</a:t>
              </a:r>
            </a:p>
          </p:txBody>
        </p:sp>
        <p:grpSp>
          <p:nvGrpSpPr>
            <p:cNvPr id="22659" name="Group 42"/>
            <p:cNvGrpSpPr>
              <a:grpSpLocks/>
            </p:cNvGrpSpPr>
            <p:nvPr/>
          </p:nvGrpSpPr>
          <p:grpSpPr bwMode="auto">
            <a:xfrm>
              <a:off x="3188" y="990"/>
              <a:ext cx="1994" cy="288"/>
              <a:chOff x="1136" y="3681"/>
              <a:chExt cx="1600" cy="288"/>
            </a:xfrm>
          </p:grpSpPr>
          <p:sp>
            <p:nvSpPr>
              <p:cNvPr id="8325" name="Rectangle 43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2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326" name="Text Box 44"/>
              <p:cNvSpPr txBox="1">
                <a:spLocks noChangeArrowheads="1"/>
              </p:cNvSpPr>
              <p:nvPr/>
            </p:nvSpPr>
            <p:spPr bwMode="auto">
              <a:xfrm>
                <a:off x="1136" y="3681"/>
                <a:ext cx="1600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smtClean="0">
                    <a:solidFill>
                      <a:srgbClr val="CC0000"/>
                    </a:solidFill>
                    <a:latin typeface="Gill Sans MT" charset="0"/>
                  </a:rPr>
                  <a:t>demultiplexing at receiver:</a:t>
                </a:r>
              </a:p>
            </p:txBody>
          </p:sp>
        </p:grpSp>
      </p:grpSp>
      <p:grpSp>
        <p:nvGrpSpPr>
          <p:cNvPr id="362672" name="Group 176"/>
          <p:cNvGrpSpPr>
            <a:grpSpLocks/>
          </p:cNvGrpSpPr>
          <p:nvPr/>
        </p:nvGrpSpPr>
        <p:grpSpPr bwMode="auto">
          <a:xfrm>
            <a:off x="411163" y="1335088"/>
            <a:ext cx="4029075" cy="1466850"/>
            <a:chOff x="259" y="841"/>
            <a:chExt cx="2538" cy="924"/>
          </a:xfrm>
        </p:grpSpPr>
        <p:sp>
          <p:nvSpPr>
            <p:cNvPr id="8318" name="Text Box 45"/>
            <p:cNvSpPr txBox="1">
              <a:spLocks noChangeArrowheads="1"/>
            </p:cNvSpPr>
            <p:nvPr/>
          </p:nvSpPr>
          <p:spPr bwMode="auto">
            <a:xfrm>
              <a:off x="264" y="1068"/>
              <a:ext cx="2533" cy="6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l">
                <a:lnSpc>
                  <a:spcPct val="80000"/>
                </a:lnSpc>
                <a:defRPr/>
              </a:pPr>
              <a:r>
                <a:rPr lang="en-US" sz="2400" dirty="0" smtClean="0">
                  <a:latin typeface="Gill Sans MT" charset="0"/>
                </a:rPr>
                <a:t>handle data from multiple</a:t>
              </a:r>
            </a:p>
            <a:p>
              <a:pPr algn="l">
                <a:lnSpc>
                  <a:spcPct val="80000"/>
                </a:lnSpc>
                <a:defRPr/>
              </a:pPr>
              <a:r>
                <a:rPr lang="en-US" sz="2400" dirty="0" smtClean="0">
                  <a:latin typeface="Gill Sans MT" charset="0"/>
                </a:rPr>
                <a:t>sockets, add transport header (later used for </a:t>
              </a:r>
              <a:r>
                <a:rPr lang="en-US" sz="2400" dirty="0" err="1" smtClean="0">
                  <a:latin typeface="Gill Sans MT" charset="0"/>
                </a:rPr>
                <a:t>demultiplexing</a:t>
              </a:r>
              <a:r>
                <a:rPr lang="en-US" sz="2400" dirty="0" smtClean="0">
                  <a:latin typeface="Gill Sans MT" charset="0"/>
                </a:rPr>
                <a:t>)</a:t>
              </a:r>
            </a:p>
          </p:txBody>
        </p:sp>
        <p:sp>
          <p:nvSpPr>
            <p:cNvPr id="8319" name="Rectangle 46"/>
            <p:cNvSpPr>
              <a:spLocks noChangeArrowheads="1"/>
            </p:cNvSpPr>
            <p:nvPr/>
          </p:nvSpPr>
          <p:spPr bwMode="auto">
            <a:xfrm>
              <a:off x="259" y="1009"/>
              <a:ext cx="2479" cy="756"/>
            </a:xfrm>
            <a:prstGeom prst="rect">
              <a:avLst/>
            </a:prstGeom>
            <a:noFill/>
            <a:ln w="1905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655" name="Group 47"/>
            <p:cNvGrpSpPr>
              <a:grpSpLocks/>
            </p:cNvGrpSpPr>
            <p:nvPr/>
          </p:nvGrpSpPr>
          <p:grpSpPr bwMode="auto">
            <a:xfrm>
              <a:off x="332" y="841"/>
              <a:ext cx="1742" cy="288"/>
              <a:chOff x="1101" y="3681"/>
              <a:chExt cx="1673" cy="288"/>
            </a:xfrm>
          </p:grpSpPr>
          <p:sp>
            <p:nvSpPr>
              <p:cNvPr id="8321" name="Rectangle 48"/>
              <p:cNvSpPr>
                <a:spLocks noChangeArrowheads="1"/>
              </p:cNvSpPr>
              <p:nvPr/>
            </p:nvSpPr>
            <p:spPr bwMode="auto">
              <a:xfrm>
                <a:off x="1422" y="3732"/>
                <a:ext cx="1006" cy="2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322" name="Text Box 49"/>
              <p:cNvSpPr txBox="1">
                <a:spLocks noChangeArrowheads="1"/>
              </p:cNvSpPr>
              <p:nvPr/>
            </p:nvSpPr>
            <p:spPr bwMode="auto">
              <a:xfrm>
                <a:off x="1101" y="3681"/>
                <a:ext cx="1673" cy="28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2400" i="1" smtClean="0">
                    <a:solidFill>
                      <a:srgbClr val="CC0000"/>
                    </a:solidFill>
                    <a:latin typeface="Gill Sans MT" charset="0"/>
                  </a:rPr>
                  <a:t>multiplexing at sender:</a:t>
                </a:r>
              </a:p>
            </p:txBody>
          </p:sp>
        </p:grpSp>
      </p:grpSp>
      <p:grpSp>
        <p:nvGrpSpPr>
          <p:cNvPr id="22538" name="Group 57"/>
          <p:cNvGrpSpPr>
            <a:grpSpLocks/>
          </p:cNvGrpSpPr>
          <p:nvPr/>
        </p:nvGrpSpPr>
        <p:grpSpPr bwMode="auto">
          <a:xfrm>
            <a:off x="7481888" y="3741738"/>
            <a:ext cx="533400" cy="206375"/>
            <a:chOff x="344" y="1846"/>
            <a:chExt cx="336" cy="130"/>
          </a:xfrm>
        </p:grpSpPr>
        <p:sp>
          <p:nvSpPr>
            <p:cNvPr id="8314" name="Rectangle 35"/>
            <p:cNvSpPr>
              <a:spLocks noChangeArrowheads="1"/>
            </p:cNvSpPr>
            <p:nvPr/>
          </p:nvSpPr>
          <p:spPr bwMode="auto">
            <a:xfrm>
              <a:off x="344" y="1846"/>
              <a:ext cx="336" cy="13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5" name="Rectangle 54"/>
            <p:cNvSpPr>
              <a:spLocks noChangeArrowheads="1"/>
            </p:cNvSpPr>
            <p:nvPr/>
          </p:nvSpPr>
          <p:spPr bwMode="auto">
            <a:xfrm>
              <a:off x="454" y="1863"/>
              <a:ext cx="110" cy="99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6" name="Rectangle 55"/>
            <p:cNvSpPr>
              <a:spLocks noChangeArrowheads="1"/>
            </p:cNvSpPr>
            <p:nvPr/>
          </p:nvSpPr>
          <p:spPr bwMode="auto">
            <a:xfrm>
              <a:off x="578" y="1921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7" name="Rectangle 56"/>
            <p:cNvSpPr>
              <a:spLocks noChangeArrowheads="1"/>
            </p:cNvSpPr>
            <p:nvPr/>
          </p:nvSpPr>
          <p:spPr bwMode="auto">
            <a:xfrm>
              <a:off x="407" y="1922"/>
              <a:ext cx="29" cy="35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39" name="Rectangle 23"/>
          <p:cNvSpPr>
            <a:spLocks noChangeArrowheads="1"/>
          </p:cNvSpPr>
          <p:nvPr/>
        </p:nvSpPr>
        <p:spPr bwMode="auto">
          <a:xfrm>
            <a:off x="3314700" y="3194050"/>
            <a:ext cx="1497013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2540" name="Rectangle 24"/>
          <p:cNvSpPr>
            <a:spLocks noChangeArrowheads="1"/>
          </p:cNvSpPr>
          <p:nvPr/>
        </p:nvSpPr>
        <p:spPr bwMode="auto">
          <a:xfrm>
            <a:off x="3279775" y="3248025"/>
            <a:ext cx="1473200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2541" name="Line 25"/>
          <p:cNvSpPr>
            <a:spLocks noChangeShapeType="1"/>
          </p:cNvSpPr>
          <p:nvPr/>
        </p:nvSpPr>
        <p:spPr bwMode="auto">
          <a:xfrm>
            <a:off x="3286125" y="4017963"/>
            <a:ext cx="146050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2" name="Text Box 26"/>
          <p:cNvSpPr txBox="1">
            <a:spLocks noChangeArrowheads="1"/>
          </p:cNvSpPr>
          <p:nvPr/>
        </p:nvSpPr>
        <p:spPr bwMode="auto">
          <a:xfrm>
            <a:off x="3357563" y="40005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pt-BR" sz="1400"/>
              <a:t>transport</a:t>
            </a:r>
          </a:p>
        </p:txBody>
      </p:sp>
      <p:sp>
        <p:nvSpPr>
          <p:cNvPr id="22543" name="Line 27"/>
          <p:cNvSpPr>
            <a:spLocks noChangeShapeType="1"/>
          </p:cNvSpPr>
          <p:nvPr/>
        </p:nvSpPr>
        <p:spPr bwMode="auto">
          <a:xfrm>
            <a:off x="3287713" y="43354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44" name="Text Box 26"/>
          <p:cNvSpPr txBox="1">
            <a:spLocks noChangeArrowheads="1"/>
          </p:cNvSpPr>
          <p:nvPr/>
        </p:nvSpPr>
        <p:spPr bwMode="auto">
          <a:xfrm>
            <a:off x="3354388" y="32146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pt-BR" sz="1400"/>
              <a:t>application</a:t>
            </a:r>
          </a:p>
        </p:txBody>
      </p:sp>
      <p:sp>
        <p:nvSpPr>
          <p:cNvPr id="22545" name="Text Box 26"/>
          <p:cNvSpPr txBox="1">
            <a:spLocks noChangeArrowheads="1"/>
          </p:cNvSpPr>
          <p:nvPr/>
        </p:nvSpPr>
        <p:spPr bwMode="auto">
          <a:xfrm>
            <a:off x="3351213" y="49053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pt-BR" sz="1400"/>
              <a:t>physical</a:t>
            </a:r>
          </a:p>
        </p:txBody>
      </p:sp>
      <p:sp>
        <p:nvSpPr>
          <p:cNvPr id="22546" name="Text Box 26"/>
          <p:cNvSpPr txBox="1">
            <a:spLocks noChangeArrowheads="1"/>
          </p:cNvSpPr>
          <p:nvPr/>
        </p:nvSpPr>
        <p:spPr bwMode="auto">
          <a:xfrm>
            <a:off x="3351213" y="46196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pt-BR" sz="1400"/>
              <a:t>link</a:t>
            </a:r>
          </a:p>
        </p:txBody>
      </p:sp>
      <p:sp>
        <p:nvSpPr>
          <p:cNvPr id="22547" name="Text Box 26"/>
          <p:cNvSpPr txBox="1">
            <a:spLocks noChangeArrowheads="1"/>
          </p:cNvSpPr>
          <p:nvPr/>
        </p:nvSpPr>
        <p:spPr bwMode="auto">
          <a:xfrm>
            <a:off x="3351213" y="43211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pt-BR" sz="1400"/>
              <a:t>network</a:t>
            </a:r>
          </a:p>
        </p:txBody>
      </p:sp>
      <p:sp>
        <p:nvSpPr>
          <p:cNvPr id="8213" name="Oval 120"/>
          <p:cNvSpPr>
            <a:spLocks noChangeArrowheads="1"/>
          </p:cNvSpPr>
          <p:nvPr/>
        </p:nvSpPr>
        <p:spPr bwMode="auto">
          <a:xfrm>
            <a:off x="405130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P2</a:t>
            </a:r>
          </a:p>
        </p:txBody>
      </p:sp>
      <p:sp>
        <p:nvSpPr>
          <p:cNvPr id="22549" name="Line 27"/>
          <p:cNvSpPr>
            <a:spLocks noChangeShapeType="1"/>
          </p:cNvSpPr>
          <p:nvPr/>
        </p:nvSpPr>
        <p:spPr bwMode="auto">
          <a:xfrm>
            <a:off x="3284538" y="464661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0" name="Line 27"/>
          <p:cNvSpPr>
            <a:spLocks noChangeShapeType="1"/>
          </p:cNvSpPr>
          <p:nvPr/>
        </p:nvSpPr>
        <p:spPr bwMode="auto">
          <a:xfrm>
            <a:off x="3281363" y="4945063"/>
            <a:ext cx="14573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8216" name="Oval 128"/>
          <p:cNvSpPr>
            <a:spLocks noChangeArrowheads="1"/>
          </p:cNvSpPr>
          <p:nvPr/>
        </p:nvSpPr>
        <p:spPr bwMode="auto">
          <a:xfrm>
            <a:off x="3346450" y="35893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P1</a:t>
            </a:r>
          </a:p>
        </p:txBody>
      </p:sp>
      <p:grpSp>
        <p:nvGrpSpPr>
          <p:cNvPr id="22552" name="Group 134"/>
          <p:cNvGrpSpPr>
            <a:grpSpLocks/>
          </p:cNvGrpSpPr>
          <p:nvPr/>
        </p:nvGrpSpPr>
        <p:grpSpPr bwMode="auto">
          <a:xfrm>
            <a:off x="4127500" y="3948113"/>
            <a:ext cx="412750" cy="158750"/>
            <a:chOff x="1383" y="2620"/>
            <a:chExt cx="260" cy="100"/>
          </a:xfrm>
        </p:grpSpPr>
        <p:sp>
          <p:nvSpPr>
            <p:cNvPr id="8310" name="Rectangle 130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1" name="Rectangle 131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2" name="Rectangle 132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13" name="Rectangle 133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2553" name="Group 135"/>
          <p:cNvGrpSpPr>
            <a:grpSpLocks/>
          </p:cNvGrpSpPr>
          <p:nvPr/>
        </p:nvGrpSpPr>
        <p:grpSpPr bwMode="auto">
          <a:xfrm>
            <a:off x="3425825" y="3940175"/>
            <a:ext cx="412750" cy="158750"/>
            <a:chOff x="1383" y="2620"/>
            <a:chExt cx="260" cy="100"/>
          </a:xfrm>
        </p:grpSpPr>
        <p:sp>
          <p:nvSpPr>
            <p:cNvPr id="8306" name="Rectangle 136"/>
            <p:cNvSpPr>
              <a:spLocks noChangeArrowheads="1"/>
            </p:cNvSpPr>
            <p:nvPr/>
          </p:nvSpPr>
          <p:spPr bwMode="auto">
            <a:xfrm>
              <a:off x="1383" y="2620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7" name="Rectangle 137"/>
            <p:cNvSpPr>
              <a:spLocks noChangeArrowheads="1"/>
            </p:cNvSpPr>
            <p:nvPr/>
          </p:nvSpPr>
          <p:spPr bwMode="auto">
            <a:xfrm>
              <a:off x="1434" y="2633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8" name="Rectangle 138"/>
            <p:cNvSpPr>
              <a:spLocks noChangeArrowheads="1"/>
            </p:cNvSpPr>
            <p:nvPr/>
          </p:nvSpPr>
          <p:spPr bwMode="auto">
            <a:xfrm>
              <a:off x="1599" y="2678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9" name="Rectangle 139"/>
            <p:cNvSpPr>
              <a:spLocks noChangeArrowheads="1"/>
            </p:cNvSpPr>
            <p:nvPr/>
          </p:nvSpPr>
          <p:spPr bwMode="auto">
            <a:xfrm>
              <a:off x="1394" y="2679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54" name="Freeform 141"/>
          <p:cNvSpPr>
            <a:spLocks/>
          </p:cNvSpPr>
          <p:nvPr/>
        </p:nvSpPr>
        <p:spPr bwMode="auto">
          <a:xfrm>
            <a:off x="1793875" y="4003675"/>
            <a:ext cx="2160588" cy="1989138"/>
          </a:xfrm>
          <a:custGeom>
            <a:avLst/>
            <a:gdLst>
              <a:gd name="T0" fmla="*/ 0 w 1361"/>
              <a:gd name="T1" fmla="*/ 2147483647 h 1253"/>
              <a:gd name="T2" fmla="*/ 2147483647 w 1361"/>
              <a:gd name="T3" fmla="*/ 2147483647 h 1253"/>
              <a:gd name="T4" fmla="*/ 2147483647 w 1361"/>
              <a:gd name="T5" fmla="*/ 2147483647 h 1253"/>
              <a:gd name="T6" fmla="*/ 2147483647 w 1361"/>
              <a:gd name="T7" fmla="*/ 2147483647 h 1253"/>
              <a:gd name="T8" fmla="*/ 2147483647 w 1361"/>
              <a:gd name="T9" fmla="*/ 2147483647 h 1253"/>
              <a:gd name="T10" fmla="*/ 2147483647 w 1361"/>
              <a:gd name="T11" fmla="*/ 0 h 125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61" h="1253">
                <a:moveTo>
                  <a:pt x="0" y="216"/>
                </a:moveTo>
                <a:lnTo>
                  <a:pt x="7" y="1252"/>
                </a:lnTo>
                <a:lnTo>
                  <a:pt x="1320" y="1253"/>
                </a:lnTo>
                <a:lnTo>
                  <a:pt x="1361" y="1252"/>
                </a:lnTo>
                <a:lnTo>
                  <a:pt x="1353" y="114"/>
                </a:lnTo>
                <a:lnTo>
                  <a:pt x="1178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2555" name="Freeform 142"/>
          <p:cNvSpPr>
            <a:spLocks/>
          </p:cNvSpPr>
          <p:nvPr/>
        </p:nvSpPr>
        <p:spPr bwMode="auto">
          <a:xfrm>
            <a:off x="1857375" y="4029075"/>
            <a:ext cx="1962150" cy="1897063"/>
          </a:xfrm>
          <a:custGeom>
            <a:avLst/>
            <a:gdLst>
              <a:gd name="T0" fmla="*/ 0 w 1236"/>
              <a:gd name="T1" fmla="*/ 2147483647 h 1195"/>
              <a:gd name="T2" fmla="*/ 2147483647 w 1236"/>
              <a:gd name="T3" fmla="*/ 2147483647 h 1195"/>
              <a:gd name="T4" fmla="*/ 2147483647 w 1236"/>
              <a:gd name="T5" fmla="*/ 2147483647 h 1195"/>
              <a:gd name="T6" fmla="*/ 2147483647 w 1236"/>
              <a:gd name="T7" fmla="*/ 2147483647 h 1195"/>
              <a:gd name="T8" fmla="*/ 2147483647 w 1236"/>
              <a:gd name="T9" fmla="*/ 0 h 119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36" h="1195">
                <a:moveTo>
                  <a:pt x="0" y="202"/>
                </a:moveTo>
                <a:lnTo>
                  <a:pt x="6" y="1194"/>
                </a:lnTo>
                <a:lnTo>
                  <a:pt x="1236" y="1195"/>
                </a:lnTo>
                <a:lnTo>
                  <a:pt x="1227" y="150"/>
                </a:lnTo>
                <a:lnTo>
                  <a:pt x="1069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2556" name="Rectangle 23"/>
          <p:cNvSpPr>
            <a:spLocks noChangeArrowheads="1"/>
          </p:cNvSpPr>
          <p:nvPr/>
        </p:nvSpPr>
        <p:spPr bwMode="auto">
          <a:xfrm>
            <a:off x="5576888" y="3563938"/>
            <a:ext cx="1296987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2557" name="Rectangle 24"/>
          <p:cNvSpPr>
            <a:spLocks noChangeArrowheads="1"/>
          </p:cNvSpPr>
          <p:nvPr/>
        </p:nvSpPr>
        <p:spPr bwMode="auto">
          <a:xfrm>
            <a:off x="5538788" y="3617913"/>
            <a:ext cx="1273175" cy="1979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2558" name="Line 25"/>
          <p:cNvSpPr>
            <a:spLocks noChangeShapeType="1"/>
          </p:cNvSpPr>
          <p:nvPr/>
        </p:nvSpPr>
        <p:spPr bwMode="auto">
          <a:xfrm>
            <a:off x="5548313" y="43783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59" name="Text Box 26"/>
          <p:cNvSpPr txBox="1">
            <a:spLocks noChangeArrowheads="1"/>
          </p:cNvSpPr>
          <p:nvPr/>
        </p:nvSpPr>
        <p:spPr bwMode="auto">
          <a:xfrm>
            <a:off x="5505450" y="436086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pt-BR" sz="1400"/>
              <a:t>transport</a:t>
            </a:r>
          </a:p>
        </p:txBody>
      </p:sp>
      <p:sp>
        <p:nvSpPr>
          <p:cNvPr id="22560" name="Line 27"/>
          <p:cNvSpPr>
            <a:spLocks noChangeShapeType="1"/>
          </p:cNvSpPr>
          <p:nvPr/>
        </p:nvSpPr>
        <p:spPr bwMode="auto">
          <a:xfrm>
            <a:off x="5556250" y="4699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61" name="Line 28"/>
          <p:cNvSpPr>
            <a:spLocks noChangeShapeType="1"/>
          </p:cNvSpPr>
          <p:nvPr/>
        </p:nvSpPr>
        <p:spPr bwMode="auto">
          <a:xfrm>
            <a:off x="5541963" y="50085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62" name="Line 29"/>
          <p:cNvSpPr>
            <a:spLocks noChangeShapeType="1"/>
          </p:cNvSpPr>
          <p:nvPr/>
        </p:nvSpPr>
        <p:spPr bwMode="auto">
          <a:xfrm>
            <a:off x="5541963" y="52943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63" name="Text Box 26"/>
          <p:cNvSpPr txBox="1">
            <a:spLocks noChangeArrowheads="1"/>
          </p:cNvSpPr>
          <p:nvPr/>
        </p:nvSpPr>
        <p:spPr bwMode="auto">
          <a:xfrm>
            <a:off x="5540375" y="36083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pt-BR" sz="1400"/>
              <a:t>application</a:t>
            </a:r>
          </a:p>
        </p:txBody>
      </p:sp>
      <p:sp>
        <p:nvSpPr>
          <p:cNvPr id="22564" name="Text Box 26"/>
          <p:cNvSpPr txBox="1">
            <a:spLocks noChangeArrowheads="1"/>
          </p:cNvSpPr>
          <p:nvPr/>
        </p:nvSpPr>
        <p:spPr bwMode="auto">
          <a:xfrm>
            <a:off x="5495925" y="526573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pt-BR" sz="1400"/>
              <a:t>physical</a:t>
            </a:r>
          </a:p>
        </p:txBody>
      </p:sp>
      <p:sp>
        <p:nvSpPr>
          <p:cNvPr id="22565" name="Text Box 26"/>
          <p:cNvSpPr txBox="1">
            <a:spLocks noChangeArrowheads="1"/>
          </p:cNvSpPr>
          <p:nvPr/>
        </p:nvSpPr>
        <p:spPr bwMode="auto">
          <a:xfrm>
            <a:off x="5514975" y="4979988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pt-BR" sz="1400"/>
              <a:t>link</a:t>
            </a:r>
          </a:p>
        </p:txBody>
      </p:sp>
      <p:sp>
        <p:nvSpPr>
          <p:cNvPr id="22566" name="Text Box 26"/>
          <p:cNvSpPr txBox="1">
            <a:spLocks noChangeArrowheads="1"/>
          </p:cNvSpPr>
          <p:nvPr/>
        </p:nvSpPr>
        <p:spPr bwMode="auto">
          <a:xfrm>
            <a:off x="5505450" y="4684713"/>
            <a:ext cx="1317625" cy="32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pt-BR" sz="1400"/>
              <a:t>network</a:t>
            </a:r>
          </a:p>
        </p:txBody>
      </p:sp>
      <p:sp>
        <p:nvSpPr>
          <p:cNvPr id="8232" name="Oval 101"/>
          <p:cNvSpPr>
            <a:spLocks noChangeArrowheads="1"/>
          </p:cNvSpPr>
          <p:nvPr/>
        </p:nvSpPr>
        <p:spPr bwMode="auto">
          <a:xfrm>
            <a:off x="5875338" y="3949700"/>
            <a:ext cx="598487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P4</a:t>
            </a:r>
          </a:p>
        </p:txBody>
      </p:sp>
      <p:sp>
        <p:nvSpPr>
          <p:cNvPr id="22568" name="Freeform 103"/>
          <p:cNvSpPr>
            <a:spLocks/>
          </p:cNvSpPr>
          <p:nvPr/>
        </p:nvSpPr>
        <p:spPr bwMode="auto">
          <a:xfrm>
            <a:off x="6824663" y="3595688"/>
            <a:ext cx="581025" cy="20383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69" name="Freeform 70"/>
          <p:cNvSpPr>
            <a:spLocks/>
          </p:cNvSpPr>
          <p:nvPr/>
        </p:nvSpPr>
        <p:spPr bwMode="auto">
          <a:xfrm>
            <a:off x="635000" y="3616325"/>
            <a:ext cx="552450" cy="2082800"/>
          </a:xfrm>
          <a:custGeom>
            <a:avLst/>
            <a:gdLst>
              <a:gd name="T0" fmla="*/ 0 w 348"/>
              <a:gd name="T1" fmla="*/ 2147483647 h 1312"/>
              <a:gd name="T2" fmla="*/ 2147483647 w 348"/>
              <a:gd name="T3" fmla="*/ 0 h 1312"/>
              <a:gd name="T4" fmla="*/ 2147483647 w 348"/>
              <a:gd name="T5" fmla="*/ 2147483647 h 1312"/>
              <a:gd name="T6" fmla="*/ 2147483647 w 348"/>
              <a:gd name="T7" fmla="*/ 2147483647 h 1312"/>
              <a:gd name="T8" fmla="*/ 0 w 348"/>
              <a:gd name="T9" fmla="*/ 2147483647 h 13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48" h="1312">
                <a:moveTo>
                  <a:pt x="0" y="1306"/>
                </a:moveTo>
                <a:lnTo>
                  <a:pt x="348" y="0"/>
                </a:lnTo>
                <a:lnTo>
                  <a:pt x="342" y="1258"/>
                </a:lnTo>
                <a:lnTo>
                  <a:pt x="180" y="1312"/>
                </a:lnTo>
                <a:lnTo>
                  <a:pt x="0" y="1306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chemeClr val="folHlink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2570" name="Rectangle 23"/>
          <p:cNvSpPr>
            <a:spLocks noChangeArrowheads="1"/>
          </p:cNvSpPr>
          <p:nvPr/>
        </p:nvSpPr>
        <p:spPr bwMode="auto">
          <a:xfrm>
            <a:off x="1231900" y="3571875"/>
            <a:ext cx="1296988" cy="1981200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2571" name="Rectangle 24"/>
          <p:cNvSpPr>
            <a:spLocks noChangeArrowheads="1"/>
          </p:cNvSpPr>
          <p:nvPr/>
        </p:nvSpPr>
        <p:spPr bwMode="auto">
          <a:xfrm>
            <a:off x="1193800" y="3625850"/>
            <a:ext cx="1273175" cy="19796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algn="l"/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22572" name="Line 25"/>
          <p:cNvSpPr>
            <a:spLocks noChangeShapeType="1"/>
          </p:cNvSpPr>
          <p:nvPr/>
        </p:nvSpPr>
        <p:spPr bwMode="auto">
          <a:xfrm>
            <a:off x="1203325" y="43862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73" name="Text Box 26"/>
          <p:cNvSpPr txBox="1">
            <a:spLocks noChangeArrowheads="1"/>
          </p:cNvSpPr>
          <p:nvPr/>
        </p:nvSpPr>
        <p:spPr bwMode="auto">
          <a:xfrm>
            <a:off x="1160463" y="436880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pt-BR" sz="1400"/>
              <a:t>transport</a:t>
            </a:r>
          </a:p>
        </p:txBody>
      </p:sp>
      <p:sp>
        <p:nvSpPr>
          <p:cNvPr id="22574" name="Line 27"/>
          <p:cNvSpPr>
            <a:spLocks noChangeShapeType="1"/>
          </p:cNvSpPr>
          <p:nvPr/>
        </p:nvSpPr>
        <p:spPr bwMode="auto">
          <a:xfrm>
            <a:off x="1211263" y="47069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75" name="Line 28"/>
          <p:cNvSpPr>
            <a:spLocks noChangeShapeType="1"/>
          </p:cNvSpPr>
          <p:nvPr/>
        </p:nvSpPr>
        <p:spPr bwMode="auto">
          <a:xfrm>
            <a:off x="1196975" y="5016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76" name="Line 29"/>
          <p:cNvSpPr>
            <a:spLocks noChangeShapeType="1"/>
          </p:cNvSpPr>
          <p:nvPr/>
        </p:nvSpPr>
        <p:spPr bwMode="auto">
          <a:xfrm>
            <a:off x="1196975" y="53022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22577" name="Text Box 26"/>
          <p:cNvSpPr txBox="1">
            <a:spLocks noChangeArrowheads="1"/>
          </p:cNvSpPr>
          <p:nvPr/>
        </p:nvSpPr>
        <p:spPr bwMode="auto">
          <a:xfrm>
            <a:off x="1195388" y="36163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pt-BR" sz="1400"/>
              <a:t>application</a:t>
            </a:r>
          </a:p>
        </p:txBody>
      </p:sp>
      <p:sp>
        <p:nvSpPr>
          <p:cNvPr id="22578" name="Text Box 26"/>
          <p:cNvSpPr txBox="1">
            <a:spLocks noChangeArrowheads="1"/>
          </p:cNvSpPr>
          <p:nvPr/>
        </p:nvSpPr>
        <p:spPr bwMode="auto">
          <a:xfrm>
            <a:off x="1150938" y="527367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pt-BR" sz="1400"/>
              <a:t>physical</a:t>
            </a:r>
          </a:p>
        </p:txBody>
      </p:sp>
      <p:sp>
        <p:nvSpPr>
          <p:cNvPr id="22579" name="Text Box 26"/>
          <p:cNvSpPr txBox="1">
            <a:spLocks noChangeArrowheads="1"/>
          </p:cNvSpPr>
          <p:nvPr/>
        </p:nvSpPr>
        <p:spPr bwMode="auto">
          <a:xfrm>
            <a:off x="1169988" y="4987925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pt-BR" sz="1400"/>
              <a:t>link</a:t>
            </a:r>
          </a:p>
        </p:txBody>
      </p:sp>
      <p:sp>
        <p:nvSpPr>
          <p:cNvPr id="22580" name="Text Box 26"/>
          <p:cNvSpPr txBox="1">
            <a:spLocks noChangeArrowheads="1"/>
          </p:cNvSpPr>
          <p:nvPr/>
        </p:nvSpPr>
        <p:spPr bwMode="auto">
          <a:xfrm>
            <a:off x="1160463" y="4692650"/>
            <a:ext cx="1317625" cy="325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pt-BR" sz="1400"/>
              <a:t>network</a:t>
            </a:r>
          </a:p>
        </p:txBody>
      </p:sp>
      <p:sp>
        <p:nvSpPr>
          <p:cNvPr id="8246" name="Oval 23"/>
          <p:cNvSpPr>
            <a:spLocks noChangeArrowheads="1"/>
          </p:cNvSpPr>
          <p:nvPr/>
        </p:nvSpPr>
        <p:spPr bwMode="auto">
          <a:xfrm>
            <a:off x="1530350" y="3957638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>
                <a:latin typeface="Comic Sans MS" charset="0"/>
                <a:ea typeface="ＭＳ Ｐゴシック" charset="0"/>
              </a:rPr>
              <a:t>P3</a:t>
            </a:r>
          </a:p>
        </p:txBody>
      </p:sp>
      <p:grpSp>
        <p:nvGrpSpPr>
          <p:cNvPr id="22582" name="Group 149"/>
          <p:cNvGrpSpPr>
            <a:grpSpLocks/>
          </p:cNvGrpSpPr>
          <p:nvPr/>
        </p:nvGrpSpPr>
        <p:grpSpPr bwMode="auto">
          <a:xfrm>
            <a:off x="1620838" y="4295775"/>
            <a:ext cx="412750" cy="158750"/>
            <a:chOff x="1287" y="2524"/>
            <a:chExt cx="260" cy="100"/>
          </a:xfrm>
        </p:grpSpPr>
        <p:sp>
          <p:nvSpPr>
            <p:cNvPr id="8302" name="Rectangle 73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3" name="Rectangle 74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4" name="Rectangle 75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5" name="Rectangle 129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22583" name="Group 150"/>
          <p:cNvGrpSpPr>
            <a:grpSpLocks/>
          </p:cNvGrpSpPr>
          <p:nvPr/>
        </p:nvGrpSpPr>
        <p:grpSpPr bwMode="auto">
          <a:xfrm>
            <a:off x="5961063" y="4294188"/>
            <a:ext cx="412750" cy="158750"/>
            <a:chOff x="1287" y="2524"/>
            <a:chExt cx="260" cy="100"/>
          </a:xfrm>
        </p:grpSpPr>
        <p:sp>
          <p:nvSpPr>
            <p:cNvPr id="8298" name="Rectangle 151"/>
            <p:cNvSpPr>
              <a:spLocks noChangeArrowheads="1"/>
            </p:cNvSpPr>
            <p:nvPr/>
          </p:nvSpPr>
          <p:spPr bwMode="auto">
            <a:xfrm>
              <a:off x="1287" y="2524"/>
              <a:ext cx="260" cy="1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9" name="Rectangle 152"/>
            <p:cNvSpPr>
              <a:spLocks noChangeArrowheads="1"/>
            </p:cNvSpPr>
            <p:nvPr/>
          </p:nvSpPr>
          <p:spPr bwMode="auto">
            <a:xfrm>
              <a:off x="1338" y="2537"/>
              <a:ext cx="155" cy="7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0" name="Rectangle 153"/>
            <p:cNvSpPr>
              <a:spLocks noChangeArrowheads="1"/>
            </p:cNvSpPr>
            <p:nvPr/>
          </p:nvSpPr>
          <p:spPr bwMode="auto">
            <a:xfrm>
              <a:off x="1503" y="2582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301" name="Rectangle 154"/>
            <p:cNvSpPr>
              <a:spLocks noChangeArrowheads="1"/>
            </p:cNvSpPr>
            <p:nvPr/>
          </p:nvSpPr>
          <p:spPr bwMode="auto">
            <a:xfrm>
              <a:off x="1298" y="2583"/>
              <a:ext cx="27" cy="27"/>
            </a:xfrm>
            <a:prstGeom prst="rect">
              <a:avLst/>
            </a:prstGeom>
            <a:solidFill>
              <a:srgbClr val="CC9900"/>
            </a:solidFill>
            <a:ln w="9525">
              <a:solidFill>
                <a:srgbClr val="CC99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22584" name="Freeform 146"/>
          <p:cNvSpPr>
            <a:spLocks/>
          </p:cNvSpPr>
          <p:nvPr/>
        </p:nvSpPr>
        <p:spPr bwMode="auto">
          <a:xfrm>
            <a:off x="4008438" y="3995738"/>
            <a:ext cx="2173287" cy="1989137"/>
          </a:xfrm>
          <a:custGeom>
            <a:avLst/>
            <a:gdLst>
              <a:gd name="T0" fmla="*/ 2147483647 w 1369"/>
              <a:gd name="T1" fmla="*/ 2147483647 h 1253"/>
              <a:gd name="T2" fmla="*/ 2147483647 w 1369"/>
              <a:gd name="T3" fmla="*/ 2147483647 h 1253"/>
              <a:gd name="T4" fmla="*/ 2147483647 w 1369"/>
              <a:gd name="T5" fmla="*/ 2147483647 h 1253"/>
              <a:gd name="T6" fmla="*/ 0 w 1369"/>
              <a:gd name="T7" fmla="*/ 2147483647 h 1253"/>
              <a:gd name="T8" fmla="*/ 2147483647 w 1369"/>
              <a:gd name="T9" fmla="*/ 0 h 1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369" h="1253">
                <a:moveTo>
                  <a:pt x="1369" y="216"/>
                </a:moveTo>
                <a:lnTo>
                  <a:pt x="1362" y="1252"/>
                </a:lnTo>
                <a:lnTo>
                  <a:pt x="16" y="1253"/>
                </a:lnTo>
                <a:lnTo>
                  <a:pt x="0" y="121"/>
                </a:lnTo>
                <a:lnTo>
                  <a:pt x="19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22585" name="Freeform 147"/>
          <p:cNvSpPr>
            <a:spLocks/>
          </p:cNvSpPr>
          <p:nvPr/>
        </p:nvSpPr>
        <p:spPr bwMode="auto">
          <a:xfrm>
            <a:off x="4127500" y="4027488"/>
            <a:ext cx="1984375" cy="1876425"/>
          </a:xfrm>
          <a:custGeom>
            <a:avLst/>
            <a:gdLst>
              <a:gd name="T0" fmla="*/ 2147483647 w 1250"/>
              <a:gd name="T1" fmla="*/ 2147483647 h 1182"/>
              <a:gd name="T2" fmla="*/ 2147483647 w 1250"/>
              <a:gd name="T3" fmla="*/ 2147483647 h 1182"/>
              <a:gd name="T4" fmla="*/ 2147483647 w 1250"/>
              <a:gd name="T5" fmla="*/ 2147483647 h 1182"/>
              <a:gd name="T6" fmla="*/ 0 w 1250"/>
              <a:gd name="T7" fmla="*/ 2147483647 h 1182"/>
              <a:gd name="T8" fmla="*/ 2147483647 w 1250"/>
              <a:gd name="T9" fmla="*/ 0 h 11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0" h="1182">
                <a:moveTo>
                  <a:pt x="1250" y="190"/>
                </a:moveTo>
                <a:lnTo>
                  <a:pt x="1244" y="1182"/>
                </a:lnTo>
                <a:lnTo>
                  <a:pt x="19" y="1181"/>
                </a:lnTo>
                <a:lnTo>
                  <a:pt x="0" y="155"/>
                </a:lnTo>
                <a:lnTo>
                  <a:pt x="171" y="0"/>
                </a:lnTo>
              </a:path>
            </a:pathLst>
          </a:custGeom>
          <a:noFill/>
          <a:ln w="19050" cap="flat" cmpd="sng">
            <a:solidFill>
              <a:srgbClr val="000099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pt-BR"/>
          </a:p>
        </p:txBody>
      </p:sp>
      <p:sp>
        <p:nvSpPr>
          <p:cNvPr id="8251" name="Oval 36"/>
          <p:cNvSpPr>
            <a:spLocks noChangeArrowheads="1"/>
          </p:cNvSpPr>
          <p:nvPr/>
        </p:nvSpPr>
        <p:spPr bwMode="auto">
          <a:xfrm>
            <a:off x="7467600" y="4106863"/>
            <a:ext cx="598488" cy="3048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charset="0"/>
              <a:ea typeface="ＭＳ Ｐゴシック" charset="0"/>
            </a:endParaRPr>
          </a:p>
        </p:txBody>
      </p:sp>
      <p:grpSp>
        <p:nvGrpSpPr>
          <p:cNvPr id="362665" name="Group 169"/>
          <p:cNvGrpSpPr>
            <a:grpSpLocks/>
          </p:cNvGrpSpPr>
          <p:nvPr/>
        </p:nvGrpSpPr>
        <p:grpSpPr bwMode="auto">
          <a:xfrm>
            <a:off x="2962275" y="2854325"/>
            <a:ext cx="1292225" cy="1454150"/>
            <a:chOff x="1868" y="1796"/>
            <a:chExt cx="814" cy="916"/>
          </a:xfrm>
        </p:grpSpPr>
        <p:sp>
          <p:nvSpPr>
            <p:cNvPr id="8295" name="Oval 166"/>
            <p:cNvSpPr>
              <a:spLocks noChangeArrowheads="1"/>
            </p:cNvSpPr>
            <p:nvPr/>
          </p:nvSpPr>
          <p:spPr bwMode="auto">
            <a:xfrm>
              <a:off x="231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96" name="Oval 167"/>
            <p:cNvSpPr>
              <a:spLocks noChangeArrowheads="1"/>
            </p:cNvSpPr>
            <p:nvPr/>
          </p:nvSpPr>
          <p:spPr bwMode="auto">
            <a:xfrm>
              <a:off x="2558" y="2668"/>
              <a:ext cx="124" cy="44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32" name="Freeform 168"/>
            <p:cNvSpPr>
              <a:spLocks/>
            </p:cNvSpPr>
            <p:nvPr/>
          </p:nvSpPr>
          <p:spPr bwMode="auto">
            <a:xfrm>
              <a:off x="1868" y="1796"/>
              <a:ext cx="434" cy="904"/>
            </a:xfrm>
            <a:custGeom>
              <a:avLst/>
              <a:gdLst>
                <a:gd name="T0" fmla="*/ 434 w 434"/>
                <a:gd name="T1" fmla="*/ 904 h 904"/>
                <a:gd name="T2" fmla="*/ 2 w 434"/>
                <a:gd name="T3" fmla="*/ 902 h 904"/>
                <a:gd name="T4" fmla="*/ 0 w 434"/>
                <a:gd name="T5" fmla="*/ 0 h 90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34" h="904">
                  <a:moveTo>
                    <a:pt x="434" y="904"/>
                  </a:moveTo>
                  <a:lnTo>
                    <a:pt x="2" y="902"/>
                  </a:lnTo>
                  <a:lnTo>
                    <a:pt x="0" y="0"/>
                  </a:lnTo>
                </a:path>
              </a:pathLst>
            </a:custGeom>
            <a:noFill/>
            <a:ln w="1905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362668" name="Group 172"/>
          <p:cNvGrpSpPr>
            <a:grpSpLocks/>
          </p:cNvGrpSpPr>
          <p:nvPr/>
        </p:nvGrpSpPr>
        <p:grpSpPr bwMode="auto">
          <a:xfrm>
            <a:off x="3870325" y="2809875"/>
            <a:ext cx="1047750" cy="1441450"/>
            <a:chOff x="2432" y="1758"/>
            <a:chExt cx="660" cy="908"/>
          </a:xfrm>
        </p:grpSpPr>
        <p:sp>
          <p:nvSpPr>
            <p:cNvPr id="8293" name="Oval 170"/>
            <p:cNvSpPr>
              <a:spLocks noChangeArrowheads="1"/>
            </p:cNvSpPr>
            <p:nvPr/>
          </p:nvSpPr>
          <p:spPr bwMode="auto">
            <a:xfrm>
              <a:off x="2432" y="2564"/>
              <a:ext cx="144" cy="102"/>
            </a:xfrm>
            <a:prstGeom prst="ellipse">
              <a:avLst/>
            </a:prstGeom>
            <a:noFill/>
            <a:ln w="28575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29" name="Freeform 171"/>
            <p:cNvSpPr>
              <a:spLocks/>
            </p:cNvSpPr>
            <p:nvPr/>
          </p:nvSpPr>
          <p:spPr bwMode="auto">
            <a:xfrm>
              <a:off x="2506" y="1758"/>
              <a:ext cx="586" cy="810"/>
            </a:xfrm>
            <a:custGeom>
              <a:avLst/>
              <a:gdLst>
                <a:gd name="T0" fmla="*/ 0 w 586"/>
                <a:gd name="T1" fmla="*/ 810 h 810"/>
                <a:gd name="T2" fmla="*/ 2 w 586"/>
                <a:gd name="T3" fmla="*/ 808 h 810"/>
                <a:gd name="T4" fmla="*/ 2 w 586"/>
                <a:gd name="T5" fmla="*/ 170 h 810"/>
                <a:gd name="T6" fmla="*/ 586 w 586"/>
                <a:gd name="T7" fmla="*/ 0 h 8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6" h="810">
                  <a:moveTo>
                    <a:pt x="0" y="810"/>
                  </a:moveTo>
                  <a:lnTo>
                    <a:pt x="2" y="808"/>
                  </a:lnTo>
                  <a:lnTo>
                    <a:pt x="2" y="170"/>
                  </a:lnTo>
                  <a:lnTo>
                    <a:pt x="586" y="0"/>
                  </a:lnTo>
                </a:path>
              </a:pathLst>
            </a:custGeom>
            <a:noFill/>
            <a:ln w="12700" cap="flat" cmpd="sng">
              <a:solidFill>
                <a:srgbClr val="CC0000"/>
              </a:solidFill>
              <a:prstDash val="solid"/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2589" name="Group 179"/>
          <p:cNvGrpSpPr>
            <a:grpSpLocks/>
          </p:cNvGrpSpPr>
          <p:nvPr/>
        </p:nvGrpSpPr>
        <p:grpSpPr bwMode="auto">
          <a:xfrm>
            <a:off x="169863" y="5126038"/>
            <a:ext cx="800100" cy="828675"/>
            <a:chOff x="-44" y="1473"/>
            <a:chExt cx="981" cy="1105"/>
          </a:xfrm>
        </p:grpSpPr>
        <p:pic>
          <p:nvPicPr>
            <p:cNvPr id="22626" name="Picture 180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7" name="Freeform 18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2590" name="Group 182"/>
          <p:cNvGrpSpPr>
            <a:grpSpLocks/>
          </p:cNvGrpSpPr>
          <p:nvPr/>
        </p:nvGrpSpPr>
        <p:grpSpPr bwMode="auto">
          <a:xfrm flipH="1">
            <a:off x="7151688" y="5040313"/>
            <a:ext cx="788987" cy="782637"/>
            <a:chOff x="-44" y="1473"/>
            <a:chExt cx="981" cy="1105"/>
          </a:xfrm>
        </p:grpSpPr>
        <p:pic>
          <p:nvPicPr>
            <p:cNvPr id="22624" name="Picture 183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625" name="Freeform 184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pt-BR"/>
            </a:p>
          </p:txBody>
        </p:sp>
      </p:grpSp>
      <p:grpSp>
        <p:nvGrpSpPr>
          <p:cNvPr id="22591" name="Group 185"/>
          <p:cNvGrpSpPr>
            <a:grpSpLocks/>
          </p:cNvGrpSpPr>
          <p:nvPr/>
        </p:nvGrpSpPr>
        <p:grpSpPr bwMode="auto">
          <a:xfrm>
            <a:off x="2741613" y="4625975"/>
            <a:ext cx="358775" cy="704850"/>
            <a:chOff x="4140" y="429"/>
            <a:chExt cx="1425" cy="2396"/>
          </a:xfrm>
        </p:grpSpPr>
        <p:sp>
          <p:nvSpPr>
            <p:cNvPr id="22592" name="Freeform 186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58" name="Rectangle 187"/>
            <p:cNvSpPr>
              <a:spLocks noChangeArrowheads="1"/>
            </p:cNvSpPr>
            <p:nvPr/>
          </p:nvSpPr>
          <p:spPr bwMode="auto">
            <a:xfrm>
              <a:off x="4203" y="429"/>
              <a:ext cx="1053" cy="2283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594" name="Freeform 188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595" name="Freeform 189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61" name="Rectangle 190"/>
            <p:cNvSpPr>
              <a:spLocks noChangeArrowheads="1"/>
            </p:cNvSpPr>
            <p:nvPr/>
          </p:nvSpPr>
          <p:spPr bwMode="auto">
            <a:xfrm>
              <a:off x="4209" y="693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597" name="Group 191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287" name="AutoShape 192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8" name="AutoShape 193"/>
              <p:cNvSpPr>
                <a:spLocks noChangeArrowheads="1"/>
              </p:cNvSpPr>
              <p:nvPr/>
            </p:nvSpPr>
            <p:spPr bwMode="auto">
              <a:xfrm>
                <a:off x="633" y="2582"/>
                <a:ext cx="692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63" name="Rectangle 194"/>
            <p:cNvSpPr>
              <a:spLocks noChangeArrowheads="1"/>
            </p:cNvSpPr>
            <p:nvPr/>
          </p:nvSpPr>
          <p:spPr bwMode="auto">
            <a:xfrm>
              <a:off x="4222" y="101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599" name="Group 195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285" name="AutoShape 196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6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6" name="AutoShape 197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2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65" name="Rectangle 198"/>
            <p:cNvSpPr>
              <a:spLocks noChangeArrowheads="1"/>
            </p:cNvSpPr>
            <p:nvPr/>
          </p:nvSpPr>
          <p:spPr bwMode="auto">
            <a:xfrm>
              <a:off x="4216" y="1357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66" name="Rectangle 199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2602" name="Group 200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283" name="AutoShape 201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4" name="AutoShape 202"/>
              <p:cNvSpPr>
                <a:spLocks noChangeArrowheads="1"/>
              </p:cNvSpPr>
              <p:nvPr/>
            </p:nvSpPr>
            <p:spPr bwMode="auto">
              <a:xfrm>
                <a:off x="627" y="2583"/>
                <a:ext cx="699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2603" name="Freeform 203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22604" name="Group 204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281" name="AutoShape 205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8282" name="AutoShape 206"/>
              <p:cNvSpPr>
                <a:spLocks noChangeArrowheads="1"/>
              </p:cNvSpPr>
              <p:nvPr/>
            </p:nvSpPr>
            <p:spPr bwMode="auto">
              <a:xfrm>
                <a:off x="630" y="2582"/>
                <a:ext cx="691" cy="10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8270" name="Rectangle 207"/>
            <p:cNvSpPr>
              <a:spLocks noChangeArrowheads="1"/>
            </p:cNvSpPr>
            <p:nvPr/>
          </p:nvSpPr>
          <p:spPr bwMode="auto">
            <a:xfrm>
              <a:off x="5250" y="429"/>
              <a:ext cx="69" cy="2288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06" name="Freeform 208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22607" name="Freeform 209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73" name="Oval 210"/>
            <p:cNvSpPr>
              <a:spLocks noChangeArrowheads="1"/>
            </p:cNvSpPr>
            <p:nvPr/>
          </p:nvSpPr>
          <p:spPr bwMode="auto">
            <a:xfrm>
              <a:off x="5515" y="2609"/>
              <a:ext cx="50" cy="97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09" name="Freeform 211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8275" name="AutoShape 212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6" name="AutoShape 213"/>
            <p:cNvSpPr>
              <a:spLocks noChangeArrowheads="1"/>
            </p:cNvSpPr>
            <p:nvPr/>
          </p:nvSpPr>
          <p:spPr bwMode="auto">
            <a:xfrm>
              <a:off x="4203" y="2712"/>
              <a:ext cx="1072" cy="81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7" name="Oval 214"/>
            <p:cNvSpPr>
              <a:spLocks noChangeArrowheads="1"/>
            </p:cNvSpPr>
            <p:nvPr/>
          </p:nvSpPr>
          <p:spPr bwMode="auto">
            <a:xfrm>
              <a:off x="4310" y="2382"/>
              <a:ext cx="158" cy="146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78" name="Oval 215"/>
            <p:cNvSpPr>
              <a:spLocks noChangeArrowheads="1"/>
            </p:cNvSpPr>
            <p:nvPr/>
          </p:nvSpPr>
          <p:spPr bwMode="auto">
            <a:xfrm>
              <a:off x="4487" y="2382"/>
              <a:ext cx="158" cy="14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en-US" sz="1800">
                <a:solidFill>
                  <a:srgbClr val="FF0000"/>
                </a:solidFill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279" name="Oval 216"/>
            <p:cNvSpPr>
              <a:spLocks noChangeArrowheads="1"/>
            </p:cNvSpPr>
            <p:nvPr/>
          </p:nvSpPr>
          <p:spPr bwMode="auto">
            <a:xfrm>
              <a:off x="4663" y="2382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  <p:sp>
          <p:nvSpPr>
            <p:cNvPr id="8280" name="Rectangle 217"/>
            <p:cNvSpPr>
              <a:spLocks noChangeArrowheads="1"/>
            </p:cNvSpPr>
            <p:nvPr/>
          </p:nvSpPr>
          <p:spPr bwMode="auto">
            <a:xfrm>
              <a:off x="5061" y="1837"/>
              <a:ext cx="88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47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911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>
                <a:solidFill>
                  <a:srgbClr val="000000"/>
                </a:solidFill>
              </a:rPr>
              <a:t>3-</a:t>
            </a:r>
            <a:fld id="{C9EA6F01-D095-4B66-97B9-B887D7EEE12F}" type="slidenum">
              <a:rPr lang="en-US" altLang="pt-BR" sz="1200">
                <a:solidFill>
                  <a:srgbClr val="000000"/>
                </a:solidFill>
              </a:rPr>
              <a:pPr/>
              <a:t>30</a:t>
            </a:fld>
            <a:endParaRPr lang="en-US" altLang="pt-BR" sz="1200">
              <a:solidFill>
                <a:srgbClr val="000000"/>
              </a:solidFill>
            </a:endParaRPr>
          </a:p>
        </p:txBody>
      </p:sp>
      <p:sp>
        <p:nvSpPr>
          <p:cNvPr id="108547" name="Freeform 249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8548" name="Group 328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8700" name="Picture 329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701" name="Freeform 33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402434" name="Picture 2" descr="garbage_c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50" name="Oval 3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8551" name="Line 4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52" name="Line 5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53" name="Rectangle 6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8554" name="Rectangle 7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8555" name="Oval 8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grpSp>
        <p:nvGrpSpPr>
          <p:cNvPr id="108556" name="Group 9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08697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98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99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8557" name="Line 13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58" name="Line 14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59" name="Line 15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60" name="Line 16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61" name="Line 17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8562" name="Group 58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08691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8692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8693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94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95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96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8563" name="Text Box 66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200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0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pt-BR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pt-BR" smtClean="0">
                <a:solidFill>
                  <a:srgbClr val="FF0000"/>
                </a:solidFill>
                <a:latin typeface="Arial" panose="020B0604020202020204" pitchFamily="34" charset="0"/>
              </a:rPr>
              <a:t>: original data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8564" name="Line 67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8565" name="Group 108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08685" name="Rectangle 1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8686" name="Rectangle 1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8687" name="Line 1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88" name="Line 1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89" name="Line 1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90" name="Line 1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8566" name="Line 116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67" name="Line 117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68" name="Line 118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69" name="Line 119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70" name="Line 120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8571" name="Group 161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08679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8680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8681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82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83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84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8572" name="Group 208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08673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8674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8675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76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77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78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8573" name="Oval 215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8574" name="Oval 216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8575" name="Text Box 217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200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0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endParaRPr lang="en-US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8576" name="Group 218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08666" name="Rectangle 219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8667" name="Line 220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68" name="Line 221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69" name="Line 222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70" name="Line 223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71" name="Line 224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72" name="Line 225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8577" name="Line 226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78" name="Freeform 227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79" name="Freeform 228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80" name="Oval 229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8581" name="Text Box 230"/>
          <p:cNvSpPr txBox="1">
            <a:spLocks noChangeArrowheads="1"/>
          </p:cNvSpPr>
          <p:nvPr/>
        </p:nvSpPr>
        <p:spPr bwMode="auto">
          <a:xfrm>
            <a:off x="3251200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pt-BR" sz="200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000" smtClean="0">
                <a:solidFill>
                  <a:srgbClr val="FF0000"/>
                </a:solidFill>
                <a:latin typeface="Arial" panose="020B0604020202020204" pitchFamily="34" charset="0"/>
              </a:rPr>
              <a:t>'</a:t>
            </a:r>
            <a:r>
              <a:rPr lang="en-US" altLang="pt-BR" sz="20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pt-BR" sz="180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pt-BR" sz="14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pt-BR" smtClean="0">
                <a:solidFill>
                  <a:srgbClr val="FF0000"/>
                </a:solidFill>
                <a:latin typeface="Arial" panose="020B0604020202020204" pitchFamily="34" charset="0"/>
              </a:rPr>
              <a:t>original data, </a:t>
            </a:r>
            <a:r>
              <a:rPr lang="en-US" altLang="pt-BR" i="1" smtClean="0">
                <a:solidFill>
                  <a:srgbClr val="FF0000"/>
                </a:solidFill>
                <a:latin typeface="Arial" panose="020B0604020202020204" pitchFamily="34" charset="0"/>
              </a:rPr>
              <a:t>plus</a:t>
            </a:r>
            <a:r>
              <a:rPr lang="en-US" altLang="pt-BR" smtClean="0">
                <a:solidFill>
                  <a:srgbClr val="FF0000"/>
                </a:solidFill>
                <a:latin typeface="Arial" panose="020B0604020202020204" pitchFamily="34" charset="0"/>
              </a:rPr>
              <a:t> retransmitted data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1175" name="Line 231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1176" name="Line 232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1177" name="Line 233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402666" name="Rectangle 234"/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402667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402668" name="Text Box 236"/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mtClean="0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402669" name="Text Box 237"/>
          <p:cNvSpPr txBox="1">
            <a:spLocks noChangeArrowheads="1"/>
          </p:cNvSpPr>
          <p:nvPr/>
        </p:nvSpPr>
        <p:spPr bwMode="auto">
          <a:xfrm>
            <a:off x="3786188" y="4805363"/>
            <a:ext cx="1643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i="1" smtClean="0">
                <a:solidFill>
                  <a:srgbClr val="006600"/>
                </a:solidFill>
                <a:latin typeface="Arial" charset="0"/>
              </a:rPr>
              <a:t>no buffer space!</a:t>
            </a:r>
          </a:p>
        </p:txBody>
      </p:sp>
      <p:sp>
        <p:nvSpPr>
          <p:cNvPr id="91182" name="Rectangle 238"/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116013"/>
            <a:ext cx="3536950" cy="191611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cs typeface="+mn-cs"/>
              </a:rPr>
              <a:t>Idealization: </a:t>
            </a:r>
            <a:r>
              <a:rPr lang="en-US" i="1">
                <a:solidFill>
                  <a:srgbClr val="CC0000"/>
                </a:solidFill>
                <a:cs typeface="+mn-cs"/>
              </a:rPr>
              <a:t>known loss</a:t>
            </a:r>
            <a:r>
              <a:rPr lang="en-US" sz="2400">
                <a:cs typeface="+mn-cs"/>
              </a:rPr>
              <a:t> packets can be lost, dropped at router due  to full buffers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sender only resends if packet </a:t>
            </a:r>
            <a:r>
              <a:rPr lang="en-US" sz="2400" i="1">
                <a:cs typeface="+mn-cs"/>
              </a:rPr>
              <a:t>known</a:t>
            </a:r>
            <a:r>
              <a:rPr lang="en-US" sz="2400">
                <a:cs typeface="+mn-cs"/>
              </a:rPr>
              <a:t> to be lost</a:t>
            </a: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</p:txBody>
      </p:sp>
      <p:sp>
        <p:nvSpPr>
          <p:cNvPr id="91184" name="Rectangle 244"/>
          <p:cNvSpPr>
            <a:spLocks noGrp="1" noChangeArrowheads="1"/>
          </p:cNvSpPr>
          <p:nvPr>
            <p:ph type="title"/>
          </p:nvPr>
        </p:nvSpPr>
        <p:spPr>
          <a:xfrm>
            <a:off x="330199" y="115888"/>
            <a:ext cx="8670925" cy="8731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Causes/costs of congestion: scenario 2 </a:t>
            </a:r>
          </a:p>
        </p:txBody>
      </p:sp>
      <p:sp>
        <p:nvSpPr>
          <p:cNvPr id="108592" name="Freeform 246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93" name="Freeform 252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94" name="Freeform 255"/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8595" name="Text Box 257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8596" name="Text Box 258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t>Host B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8597" name="Group 259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8634" name="Freeform 26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1228" name="Rectangle 261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36" name="Freeform 26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37" name="Freeform 26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1231" name="Rectangle 264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39" name="Group 26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57" name="AutoShape 266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8" name="AutoShape 267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33" name="Rectangle 268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41" name="Group 26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55" name="AutoShape 270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6" name="AutoShape 271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35" name="Rectangle 272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36" name="Rectangle 273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44" name="Group 27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253" name="AutoShape 275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4" name="AutoShape 276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8645" name="Freeform 27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8646" name="Group 27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251" name="AutoShape 279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52" name="AutoShape 280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40" name="Rectangle 281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48" name="Freeform 28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49" name="Freeform 28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1243" name="Oval 284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51" name="Freeform 28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1245" name="AutoShape 286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46" name="AutoShape 287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47" name="Oval 288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48" name="Oval 289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91249" name="Oval 290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50" name="Rectangle 291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8598" name="Group 292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8602" name="Freeform 293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1196" name="Rectangle 294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04" name="Freeform 295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05" name="Freeform 296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1199" name="Rectangle 297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07" name="Group 298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25" name="AutoShape 299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6" name="AutoShape 300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01" name="Rectangle 301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09" name="Group 302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23" name="AutoShape 303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4" name="AutoShape 304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03" name="Rectangle 305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04" name="Rectangle 306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8612" name="Group 307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221" name="AutoShape 308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2" name="AutoShape 309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8613" name="Freeform 310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8614" name="Group 311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219" name="AutoShape 312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1220" name="AutoShape 313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1208" name="Rectangle 314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16" name="Freeform 315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8617" name="Freeform 316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1211" name="Oval 317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8619" name="Freeform 318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1213" name="AutoShape 319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4" name="AutoShape 320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5" name="Oval 321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6" name="Oval 322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91217" name="Oval 323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1218" name="Rectangle 324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8599" name="Group 325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08600" name="Picture 326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601" name="Freeform 32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5659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402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2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19808 0.35139 " pathEditMode="relative" ptsTypes="AA">
                                      <p:cBhvr>
                                        <p:cTn id="34" dur="2000" fill="hold"/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402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9" presetID="9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402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2666" grpId="0" animBg="1"/>
      <p:bldP spid="402666" grpId="1" animBg="1"/>
      <p:bldP spid="402666" grpId="2" animBg="1"/>
      <p:bldP spid="402666" grpId="3" animBg="1"/>
      <p:bldP spid="402666" grpId="4" animBg="1"/>
      <p:bldP spid="402667" grpId="0" animBg="1"/>
      <p:bldP spid="402668" grpId="0"/>
      <p:bldP spid="402668" grpId="1"/>
      <p:bldP spid="402669" grpId="0"/>
      <p:bldP spid="402669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921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>
                <a:solidFill>
                  <a:srgbClr val="000000"/>
                </a:solidFill>
              </a:rPr>
              <a:t>3-</a:t>
            </a:r>
            <a:fld id="{8979372F-3688-410F-A8D2-1E8A920719D1}" type="slidenum">
              <a:rPr lang="en-US" altLang="pt-BR" sz="1200">
                <a:solidFill>
                  <a:srgbClr val="000000"/>
                </a:solidFill>
              </a:rPr>
              <a:pPr/>
              <a:t>31</a:t>
            </a:fld>
            <a:endParaRPr lang="en-US" altLang="pt-BR" sz="1200">
              <a:solidFill>
                <a:srgbClr val="000000"/>
              </a:solidFill>
            </a:endParaRPr>
          </a:p>
        </p:txBody>
      </p:sp>
      <p:sp>
        <p:nvSpPr>
          <p:cNvPr id="109571" name="Freeform 270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9572" name="Group 350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09740" name="Picture 351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741" name="Freeform 35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109573" name="Picture 2" descr="garbage_c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4" name="Oval 4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9575" name="Line 5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76" name="Line 6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77" name="Rectangle 7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78" name="Rectangle 8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79" name="Oval 9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grpSp>
        <p:nvGrpSpPr>
          <p:cNvPr id="109580" name="Group 10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09737" name="Line 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38" name="Line 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39" name="Line 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9581" name="Line 14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82" name="Line 15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83" name="Line 16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84" name="Line 17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85" name="Line 18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9586" name="Group 59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09731" name="Rectangle 6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9732" name="Rectangle 6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9733" name="Line 6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34" name="Line 6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35" name="Line 6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36" name="Line 6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9587" name="Text Box 67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200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0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pt-BR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pt-BR" smtClean="0">
                <a:solidFill>
                  <a:srgbClr val="FF0000"/>
                </a:solidFill>
                <a:latin typeface="Arial" panose="020B0604020202020204" pitchFamily="34" charset="0"/>
              </a:rPr>
              <a:t>: original data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588" name="Line 68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9589" name="Group 109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09725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9726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9727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28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29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30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9590" name="Line 117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91" name="Line 118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92" name="Line 119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93" name="Line 120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594" name="Line 121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09595" name="Group 162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09719" name="Rectangle 16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9720" name="Rectangle 16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9721" name="Line 16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22" name="Line 16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23" name="Line 16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24" name="Line 16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09596" name="Group 209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09713" name="Rectangle 2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9714" name="Rectangle 2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9715" name="Line 2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16" name="Line 2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17" name="Line 2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18" name="Line 2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9597" name="Oval 216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9598" name="Oval 217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9599" name="Text Box 218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200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0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endParaRPr lang="en-US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9600" name="Group 219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09706" name="Rectangle 220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09707" name="Line 221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08" name="Line 222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09" name="Line 223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10" name="Line 224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11" name="Line 225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712" name="Line 226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09601" name="Line 227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602" name="Freeform 228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603" name="Freeform 229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604" name="Oval 230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09605" name="Text Box 231"/>
          <p:cNvSpPr txBox="1">
            <a:spLocks noChangeArrowheads="1"/>
          </p:cNvSpPr>
          <p:nvPr/>
        </p:nvSpPr>
        <p:spPr bwMode="auto">
          <a:xfrm>
            <a:off x="3251200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pt-BR" sz="200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000" smtClean="0">
                <a:solidFill>
                  <a:srgbClr val="FF0000"/>
                </a:solidFill>
                <a:latin typeface="Arial" panose="020B0604020202020204" pitchFamily="34" charset="0"/>
              </a:rPr>
              <a:t>'</a:t>
            </a:r>
            <a:r>
              <a:rPr lang="en-US" altLang="pt-BR" sz="20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pt-BR" sz="180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pt-BR" sz="14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pt-BR" smtClean="0">
                <a:solidFill>
                  <a:srgbClr val="FF0000"/>
                </a:solidFill>
                <a:latin typeface="Arial" panose="020B0604020202020204" pitchFamily="34" charset="0"/>
              </a:rPr>
              <a:t>original data, </a:t>
            </a:r>
            <a:r>
              <a:rPr lang="en-US" altLang="pt-BR" i="1" smtClean="0">
                <a:solidFill>
                  <a:srgbClr val="FF0000"/>
                </a:solidFill>
                <a:latin typeface="Arial" panose="020B0604020202020204" pitchFamily="34" charset="0"/>
              </a:rPr>
              <a:t>plus</a:t>
            </a:r>
            <a:r>
              <a:rPr lang="en-US" altLang="pt-BR" smtClean="0">
                <a:solidFill>
                  <a:srgbClr val="FF0000"/>
                </a:solidFill>
                <a:latin typeface="Arial" panose="020B0604020202020204" pitchFamily="34" charset="0"/>
              </a:rPr>
              <a:t> retransmitted data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2199" name="Line 232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2200" name="Line 233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2201" name="Line 234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403691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403692" name="Text Box 236"/>
          <p:cNvSpPr txBox="1">
            <a:spLocks noChangeArrowheads="1"/>
          </p:cNvSpPr>
          <p:nvPr/>
        </p:nvSpPr>
        <p:spPr bwMode="auto">
          <a:xfrm>
            <a:off x="3725863" y="4805363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i="1" smtClean="0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sp>
        <p:nvSpPr>
          <p:cNvPr id="403693" name="Rectangle 237"/>
          <p:cNvSpPr>
            <a:spLocks noChangeArrowheads="1"/>
          </p:cNvSpPr>
          <p:nvPr/>
        </p:nvSpPr>
        <p:spPr bwMode="auto">
          <a:xfrm>
            <a:off x="2381250" y="3844925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2206" name="Rectangle 26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8346256" cy="8731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Causes/costs of congestion: scenario 2 </a:t>
            </a:r>
          </a:p>
        </p:txBody>
      </p:sp>
      <p:sp>
        <p:nvSpPr>
          <p:cNvPr id="92207" name="Rectangle 264"/>
          <p:cNvSpPr>
            <a:spLocks noGrp="1" noChangeArrowheads="1"/>
          </p:cNvSpPr>
          <p:nvPr>
            <p:ph type="body" sz="half" idx="1"/>
          </p:nvPr>
        </p:nvSpPr>
        <p:spPr>
          <a:xfrm>
            <a:off x="560388" y="1116013"/>
            <a:ext cx="3536950" cy="1916112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000099"/>
                </a:solidFill>
                <a:cs typeface="+mn-cs"/>
              </a:rPr>
              <a:t>Idealization: </a:t>
            </a:r>
            <a:r>
              <a:rPr lang="en-US" i="1">
                <a:solidFill>
                  <a:srgbClr val="CC0000"/>
                </a:solidFill>
                <a:cs typeface="+mn-cs"/>
              </a:rPr>
              <a:t>known loss</a:t>
            </a:r>
            <a:r>
              <a:rPr lang="en-US" sz="2400">
                <a:cs typeface="+mn-cs"/>
              </a:rPr>
              <a:t> packets can be lost, dropped at router due  to full buffers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sender only resends if packet </a:t>
            </a:r>
            <a:r>
              <a:rPr lang="en-US" sz="2400" i="1">
                <a:cs typeface="+mn-cs"/>
              </a:rPr>
              <a:t>known</a:t>
            </a:r>
            <a:r>
              <a:rPr lang="en-US" sz="2400">
                <a:cs typeface="+mn-cs"/>
              </a:rPr>
              <a:t> to be lost</a:t>
            </a: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</p:txBody>
      </p:sp>
      <p:grpSp>
        <p:nvGrpSpPr>
          <p:cNvPr id="403736" name="Group 280"/>
          <p:cNvGrpSpPr>
            <a:grpSpLocks/>
          </p:cNvGrpSpPr>
          <p:nvPr/>
        </p:nvGrpSpPr>
        <p:grpSpPr bwMode="auto">
          <a:xfrm>
            <a:off x="4600575" y="1244600"/>
            <a:ext cx="4306888" cy="2076450"/>
            <a:chOff x="2898" y="784"/>
            <a:chExt cx="2713" cy="1308"/>
          </a:xfrm>
        </p:grpSpPr>
        <p:sp>
          <p:nvSpPr>
            <p:cNvPr id="92283" name="Line 239"/>
            <p:cNvSpPr>
              <a:spLocks noChangeShapeType="1"/>
            </p:cNvSpPr>
            <p:nvPr/>
          </p:nvSpPr>
          <p:spPr bwMode="auto">
            <a:xfrm>
              <a:off x="3208" y="784"/>
              <a:ext cx="0" cy="10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4" name="Line 240"/>
            <p:cNvSpPr>
              <a:spLocks noChangeShapeType="1"/>
            </p:cNvSpPr>
            <p:nvPr/>
          </p:nvSpPr>
          <p:spPr bwMode="auto">
            <a:xfrm rot="5400000">
              <a:off x="3771" y="1303"/>
              <a:ext cx="0" cy="113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5" name="Text Box 241"/>
            <p:cNvSpPr txBox="1">
              <a:spLocks noChangeArrowheads="1"/>
            </p:cNvSpPr>
            <p:nvPr/>
          </p:nvSpPr>
          <p:spPr bwMode="auto">
            <a:xfrm>
              <a:off x="2938" y="814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92286" name="Line 242"/>
            <p:cNvSpPr>
              <a:spLocks noChangeShapeType="1"/>
            </p:cNvSpPr>
            <p:nvPr/>
          </p:nvSpPr>
          <p:spPr bwMode="auto">
            <a:xfrm rot="5400000">
              <a:off x="4054" y="72"/>
              <a:ext cx="0" cy="1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7" name="Line 243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88" name="Text Box 244"/>
            <p:cNvSpPr txBox="1">
              <a:spLocks noChangeArrowheads="1"/>
            </p:cNvSpPr>
            <p:nvPr/>
          </p:nvSpPr>
          <p:spPr bwMode="auto">
            <a:xfrm>
              <a:off x="4063" y="1846"/>
              <a:ext cx="2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R/2</a:t>
              </a:r>
            </a:p>
          </p:txBody>
        </p:sp>
        <p:sp>
          <p:nvSpPr>
            <p:cNvPr id="109696" name="Freeform 245"/>
            <p:cNvSpPr>
              <a:spLocks/>
            </p:cNvSpPr>
            <p:nvPr/>
          </p:nvSpPr>
          <p:spPr bwMode="auto">
            <a:xfrm>
              <a:off x="3211" y="913"/>
              <a:ext cx="1636" cy="955"/>
            </a:xfrm>
            <a:custGeom>
              <a:avLst/>
              <a:gdLst>
                <a:gd name="T0" fmla="*/ 0 w 1636"/>
                <a:gd name="T1" fmla="*/ 955 h 955"/>
                <a:gd name="T2" fmla="*/ 758 w 1636"/>
                <a:gd name="T3" fmla="*/ 246 h 955"/>
                <a:gd name="T4" fmla="*/ 1636 w 1636"/>
                <a:gd name="T5" fmla="*/ 7 h 95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6" h="955">
                  <a:moveTo>
                    <a:pt x="0" y="955"/>
                  </a:moveTo>
                  <a:cubicBezTo>
                    <a:pt x="126" y="837"/>
                    <a:pt x="27" y="927"/>
                    <a:pt x="758" y="246"/>
                  </a:cubicBezTo>
                  <a:cubicBezTo>
                    <a:pt x="1095" y="0"/>
                    <a:pt x="1453" y="57"/>
                    <a:pt x="1636" y="7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9697" name="Group 246"/>
            <p:cNvGrpSpPr>
              <a:grpSpLocks/>
            </p:cNvGrpSpPr>
            <p:nvPr/>
          </p:nvGrpSpPr>
          <p:grpSpPr bwMode="auto">
            <a:xfrm>
              <a:off x="3563" y="1861"/>
              <a:ext cx="269" cy="231"/>
              <a:chOff x="3655" y="1791"/>
              <a:chExt cx="269" cy="231"/>
            </a:xfrm>
          </p:grpSpPr>
          <p:sp>
            <p:nvSpPr>
              <p:cNvPr id="92297" name="Text Box 247"/>
              <p:cNvSpPr txBox="1">
                <a:spLocks noChangeArrowheads="1"/>
              </p:cNvSpPr>
              <p:nvPr/>
            </p:nvSpPr>
            <p:spPr bwMode="auto">
              <a:xfrm>
                <a:off x="3655" y="1791"/>
                <a:ext cx="26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800" smtClean="0">
                    <a:solidFill>
                      <a:srgbClr val="000000"/>
                    </a:solidFill>
                    <a:latin typeface="Symbol" charset="0"/>
                    <a:cs typeface="Arial" charset="0"/>
                  </a:rPr>
                  <a:t>l</a:t>
                </a:r>
                <a:r>
                  <a:rPr lang="en-US" sz="1800" baseline="-25000" smtClean="0">
                    <a:solidFill>
                      <a:srgbClr val="000000"/>
                    </a:solidFill>
                    <a:latin typeface="Arial" charset="0"/>
                    <a:cs typeface="Arial" charset="0"/>
                  </a:rPr>
                  <a:t>in</a:t>
                </a:r>
              </a:p>
            </p:txBody>
          </p:sp>
          <p:sp>
            <p:nvSpPr>
              <p:cNvPr id="92298" name="Line 248"/>
              <p:cNvSpPr>
                <a:spLocks noChangeShapeType="1"/>
              </p:cNvSpPr>
              <p:nvPr/>
            </p:nvSpPr>
            <p:spPr bwMode="auto">
              <a:xfrm flipV="1">
                <a:off x="3810" y="1846"/>
                <a:ext cx="24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91" name="Text Box 249"/>
            <p:cNvSpPr txBox="1">
              <a:spLocks noChangeArrowheads="1"/>
            </p:cNvSpPr>
            <p:nvPr/>
          </p:nvSpPr>
          <p:spPr bwMode="auto">
            <a:xfrm rot="-5400000">
              <a:off x="2819" y="1277"/>
              <a:ext cx="3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>
                  <a:solidFill>
                    <a:srgbClr val="000000"/>
                  </a:solidFill>
                  <a:latin typeface="Symbol" charset="0"/>
                  <a:cs typeface="Arial" charset="0"/>
                </a:rPr>
                <a:t>l</a:t>
              </a:r>
              <a:r>
                <a:rPr lang="en-US" sz="180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out</a:t>
              </a:r>
            </a:p>
          </p:txBody>
        </p:sp>
        <p:sp>
          <p:nvSpPr>
            <p:cNvPr id="92292" name="Line 250"/>
            <p:cNvSpPr>
              <a:spLocks noChangeShapeType="1"/>
            </p:cNvSpPr>
            <p:nvPr/>
          </p:nvSpPr>
          <p:spPr bwMode="auto">
            <a:xfrm rot="10800000" flipH="1">
              <a:off x="3182" y="922"/>
              <a:ext cx="1019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3" name="Oval 251"/>
            <p:cNvSpPr>
              <a:spLocks noChangeArrowheads="1"/>
            </p:cNvSpPr>
            <p:nvPr/>
          </p:nvSpPr>
          <p:spPr bwMode="auto">
            <a:xfrm>
              <a:off x="4173" y="1005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4" name="Text Box 252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</a:rPr>
                <a:t>when sending at R/2, some packets are retransmissions but asymptotic goodput is still R/2 (why?)</a:t>
              </a:r>
            </a:p>
          </p:txBody>
        </p:sp>
        <p:sp>
          <p:nvSpPr>
            <p:cNvPr id="92295" name="Line 253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96" name="Line 265"/>
            <p:cNvSpPr>
              <a:spLocks noChangeShapeType="1"/>
            </p:cNvSpPr>
            <p:nvPr/>
          </p:nvSpPr>
          <p:spPr bwMode="auto">
            <a:xfrm flipV="1">
              <a:off x="4722" y="946"/>
              <a:ext cx="121" cy="6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09616" name="Freeform 267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617" name="Freeform 273"/>
          <p:cNvSpPr>
            <a:spLocks/>
          </p:cNvSpPr>
          <p:nvPr/>
        </p:nvSpPr>
        <p:spPr bwMode="auto">
          <a:xfrm>
            <a:off x="7416800" y="3665538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618" name="Freeform 276"/>
          <p:cNvSpPr>
            <a:spLocks/>
          </p:cNvSpPr>
          <p:nvPr/>
        </p:nvSpPr>
        <p:spPr bwMode="auto">
          <a:xfrm>
            <a:off x="6948488" y="4981575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09619" name="Text Box 278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9620" name="Text Box 279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t>Host B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09621" name="Group 281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09658" name="Freeform 28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52" name="Rectangle 28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60" name="Freeform 28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661" name="Freeform 28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55" name="Rectangle 28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63" name="Group 28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81" name="AutoShape 28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82" name="AutoShape 28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57" name="Rectangle 29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65" name="Group 29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79" name="AutoShape 29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80" name="AutoShape 29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59" name="Rectangle 29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60" name="Rectangle 29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68" name="Group 29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77" name="AutoShape 29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78" name="AutoShape 29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9669" name="Freeform 29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9670" name="Group 30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75" name="AutoShape 30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76" name="AutoShape 30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64" name="Rectangle 30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72" name="Freeform 30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673" name="Freeform 30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67" name="Oval 30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75" name="Freeform 30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69" name="AutoShape 30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0" name="AutoShape 30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1" name="Oval 31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2" name="Oval 31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92273" name="Oval 31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74" name="Rectangle 31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9622" name="Group 314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09626" name="Freeform 31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20" name="Rectangle 316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28" name="Freeform 31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629" name="Freeform 31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23" name="Rectangle 319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31" name="Group 32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49" name="AutoShape 321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50" name="AutoShape 322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25" name="Rectangle 323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33" name="Group 32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47" name="AutoShape 325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48" name="AutoShape 326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27" name="Rectangle 327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28" name="Rectangle 328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09636" name="Group 32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45" name="AutoShape 33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46" name="AutoShape 33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09637" name="Freeform 33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09638" name="Group 33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43" name="AutoShape 334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2244" name="AutoShape 335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2232" name="Rectangle 336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40" name="Freeform 33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09641" name="Freeform 33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35" name="Oval 339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09643" name="Freeform 34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2237" name="AutoShape 341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38" name="AutoShape 342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39" name="Oval 343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40" name="Oval 344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92241" name="Oval 345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2242" name="Rectangle 346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09623" name="Group 347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09624" name="Picture 348" descr="desktop_computer_stylized_medium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9625" name="Freeform 34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637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3333 4.44444E-6 L 0.03333 0.14583 L 0.1191 0.14583 L 0.07969 0.20625 L 0.22622 0.20625 " pathEditMode="relative" ptsTypes="AAAAAA">
                                      <p:cBhvr>
                                        <p:cTn id="6" dur="2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3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622 0.20625 L 0.275 0.20648 " pathEditMode="relative" ptsTypes="AA">
                                      <p:cBhvr>
                                        <p:cTn id="13" dur="3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403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5 0.20649 L 0.34289 0.20649 L 0.40834 0.11598 L 0.49775 0.12084 L 0.49775 -0.011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403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403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3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691" grpId="0" animBg="1"/>
      <p:bldP spid="403691" grpId="1" animBg="1"/>
      <p:bldP spid="403691" grpId="2" animBg="1"/>
      <p:bldP spid="403691" grpId="3" animBg="1"/>
      <p:bldP spid="403692" grpId="0"/>
      <p:bldP spid="40369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931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>
                <a:solidFill>
                  <a:srgbClr val="000000"/>
                </a:solidFill>
              </a:rPr>
              <a:t>3-</a:t>
            </a:r>
            <a:fld id="{9251F79D-D632-4297-8D96-DB05F87B43C7}" type="slidenum">
              <a:rPr lang="en-US" altLang="pt-BR" sz="1200">
                <a:solidFill>
                  <a:srgbClr val="000000"/>
                </a:solidFill>
              </a:rPr>
              <a:pPr/>
              <a:t>32</a:t>
            </a:fld>
            <a:endParaRPr lang="en-US" altLang="pt-BR" sz="1200">
              <a:solidFill>
                <a:srgbClr val="000000"/>
              </a:solidFill>
            </a:endParaRPr>
          </a:p>
        </p:txBody>
      </p:sp>
      <p:sp>
        <p:nvSpPr>
          <p:cNvPr id="110595" name="Freeform 273"/>
          <p:cNvSpPr>
            <a:spLocks/>
          </p:cNvSpPr>
          <p:nvPr/>
        </p:nvSpPr>
        <p:spPr bwMode="auto">
          <a:xfrm flipH="1">
            <a:off x="2111375" y="3465513"/>
            <a:ext cx="250825" cy="1201737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0596" name="Group 357"/>
          <p:cNvGrpSpPr>
            <a:grpSpLocks/>
          </p:cNvGrpSpPr>
          <p:nvPr/>
        </p:nvGrpSpPr>
        <p:grpSpPr bwMode="auto">
          <a:xfrm>
            <a:off x="1716088" y="4425950"/>
            <a:ext cx="525462" cy="434975"/>
            <a:chOff x="-44" y="1473"/>
            <a:chExt cx="981" cy="1105"/>
          </a:xfrm>
        </p:grpSpPr>
        <p:pic>
          <p:nvPicPr>
            <p:cNvPr id="110769" name="Picture 358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770" name="Freeform 35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0597" name="Oval 3"/>
          <p:cNvSpPr>
            <a:spLocks noChangeArrowheads="1"/>
          </p:cNvSpPr>
          <p:nvPr/>
        </p:nvSpPr>
        <p:spPr bwMode="auto">
          <a:xfrm>
            <a:off x="3795713" y="5348288"/>
            <a:ext cx="1304925" cy="303212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10598" name="Line 4"/>
          <p:cNvSpPr>
            <a:spLocks noChangeShapeType="1"/>
          </p:cNvSpPr>
          <p:nvPr/>
        </p:nvSpPr>
        <p:spPr bwMode="auto">
          <a:xfrm>
            <a:off x="3795713" y="5324475"/>
            <a:ext cx="0" cy="187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599" name="Line 5"/>
          <p:cNvSpPr>
            <a:spLocks noChangeShapeType="1"/>
          </p:cNvSpPr>
          <p:nvPr/>
        </p:nvSpPr>
        <p:spPr bwMode="auto">
          <a:xfrm>
            <a:off x="5100638" y="5324475"/>
            <a:ext cx="0" cy="187325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600" name="Rectangle 6"/>
          <p:cNvSpPr>
            <a:spLocks noChangeArrowheads="1"/>
          </p:cNvSpPr>
          <p:nvPr/>
        </p:nvSpPr>
        <p:spPr bwMode="auto">
          <a:xfrm>
            <a:off x="3795713" y="5324475"/>
            <a:ext cx="309562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0601" name="Rectangle 7"/>
          <p:cNvSpPr>
            <a:spLocks noChangeArrowheads="1"/>
          </p:cNvSpPr>
          <p:nvPr/>
        </p:nvSpPr>
        <p:spPr bwMode="auto">
          <a:xfrm>
            <a:off x="4705350" y="5311775"/>
            <a:ext cx="395288" cy="184150"/>
          </a:xfrm>
          <a:prstGeom prst="rect">
            <a:avLst/>
          </a:pr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0602" name="Oval 8"/>
          <p:cNvSpPr>
            <a:spLocks noChangeArrowheads="1"/>
          </p:cNvSpPr>
          <p:nvPr/>
        </p:nvSpPr>
        <p:spPr bwMode="auto">
          <a:xfrm>
            <a:off x="3790950" y="5126038"/>
            <a:ext cx="1306513" cy="352425"/>
          </a:xfrm>
          <a:prstGeom prst="ellipse">
            <a:avLst/>
          </a:prstGeom>
          <a:solidFill>
            <a:srgbClr val="80808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grpSp>
        <p:nvGrpSpPr>
          <p:cNvPr id="110603" name="Group 9"/>
          <p:cNvGrpSpPr>
            <a:grpSpLocks/>
          </p:cNvGrpSpPr>
          <p:nvPr/>
        </p:nvGrpSpPr>
        <p:grpSpPr bwMode="auto">
          <a:xfrm>
            <a:off x="4097338" y="5183188"/>
            <a:ext cx="647700" cy="206375"/>
            <a:chOff x="2848" y="848"/>
            <a:chExt cx="140" cy="98"/>
          </a:xfrm>
        </p:grpSpPr>
        <p:sp>
          <p:nvSpPr>
            <p:cNvPr id="110766" name="Line 1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67" name="Line 1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68" name="Line 1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0604" name="Line 13"/>
          <p:cNvSpPr>
            <a:spLocks noChangeShapeType="1"/>
          </p:cNvSpPr>
          <p:nvPr/>
        </p:nvSpPr>
        <p:spPr bwMode="auto">
          <a:xfrm>
            <a:off x="4097338" y="5381625"/>
            <a:ext cx="231775" cy="4763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605" name="Line 14"/>
          <p:cNvSpPr>
            <a:spLocks noChangeShapeType="1"/>
          </p:cNvSpPr>
          <p:nvPr/>
        </p:nvSpPr>
        <p:spPr bwMode="auto">
          <a:xfrm flipV="1">
            <a:off x="4541838" y="5181600"/>
            <a:ext cx="203200" cy="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606" name="Line 15"/>
          <p:cNvSpPr>
            <a:spLocks noChangeShapeType="1"/>
          </p:cNvSpPr>
          <p:nvPr/>
        </p:nvSpPr>
        <p:spPr bwMode="auto">
          <a:xfrm flipV="1">
            <a:off x="4310063" y="5181600"/>
            <a:ext cx="241300" cy="200025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607" name="Line 16"/>
          <p:cNvSpPr>
            <a:spLocks noChangeShapeType="1"/>
          </p:cNvSpPr>
          <p:nvPr/>
        </p:nvSpPr>
        <p:spPr bwMode="auto">
          <a:xfrm flipH="1">
            <a:off x="242411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608" name="Line 17"/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0609" name="Group 58"/>
          <p:cNvGrpSpPr>
            <a:grpSpLocks/>
          </p:cNvGrpSpPr>
          <p:nvPr/>
        </p:nvGrpSpPr>
        <p:grpSpPr bwMode="auto">
          <a:xfrm>
            <a:off x="2351088" y="3563938"/>
            <a:ext cx="798512" cy="1166812"/>
            <a:chOff x="12762" y="10336"/>
            <a:chExt cx="1027" cy="1700"/>
          </a:xfrm>
        </p:grpSpPr>
        <p:sp>
          <p:nvSpPr>
            <p:cNvPr id="110760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0761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0762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63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64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65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0610" name="Text Box 65"/>
          <p:cNvSpPr txBox="1">
            <a:spLocks noChangeArrowheads="1"/>
          </p:cNvSpPr>
          <p:nvPr/>
        </p:nvSpPr>
        <p:spPr bwMode="auto">
          <a:xfrm>
            <a:off x="2298700" y="4705350"/>
            <a:ext cx="8524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t>A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0611" name="Text Box 66"/>
          <p:cNvSpPr txBox="1">
            <a:spLocks noChangeArrowheads="1"/>
          </p:cNvSpPr>
          <p:nvPr/>
        </p:nvSpPr>
        <p:spPr bwMode="auto">
          <a:xfrm>
            <a:off x="3368675" y="3449638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200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0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0612" name="Line 67"/>
          <p:cNvSpPr>
            <a:spLocks noChangeShapeType="1"/>
          </p:cNvSpPr>
          <p:nvPr/>
        </p:nvSpPr>
        <p:spPr bwMode="auto">
          <a:xfrm flipH="1">
            <a:off x="1885950" y="5983288"/>
            <a:ext cx="538163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0613" name="Group 108"/>
          <p:cNvGrpSpPr>
            <a:grpSpLocks/>
          </p:cNvGrpSpPr>
          <p:nvPr/>
        </p:nvGrpSpPr>
        <p:grpSpPr bwMode="auto">
          <a:xfrm>
            <a:off x="1298575" y="4718050"/>
            <a:ext cx="798513" cy="1166813"/>
            <a:chOff x="12762" y="10336"/>
            <a:chExt cx="1027" cy="1700"/>
          </a:xfrm>
        </p:grpSpPr>
        <p:sp>
          <p:nvSpPr>
            <p:cNvPr id="110754" name="Rectangle 1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0755" name="Rectangle 1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0756" name="Line 1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57" name="Line 1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58" name="Line 1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59" name="Line 1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0614" name="Line 116"/>
          <p:cNvSpPr>
            <a:spLocks noChangeShapeType="1"/>
          </p:cNvSpPr>
          <p:nvPr/>
        </p:nvSpPr>
        <p:spPr bwMode="auto">
          <a:xfrm flipH="1">
            <a:off x="3021013" y="5394325"/>
            <a:ext cx="7493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615" name="Line 117"/>
          <p:cNvSpPr>
            <a:spLocks noChangeShapeType="1"/>
          </p:cNvSpPr>
          <p:nvPr/>
        </p:nvSpPr>
        <p:spPr bwMode="auto">
          <a:xfrm flipH="1">
            <a:off x="5010150" y="5394325"/>
            <a:ext cx="74771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616" name="Line 118"/>
          <p:cNvSpPr>
            <a:spLocks noChangeShapeType="1"/>
          </p:cNvSpPr>
          <p:nvPr/>
        </p:nvSpPr>
        <p:spPr bwMode="auto">
          <a:xfrm flipH="1">
            <a:off x="5160963" y="4878388"/>
            <a:ext cx="1135062" cy="1117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617" name="Line 119"/>
          <p:cNvSpPr>
            <a:spLocks noChangeShapeType="1"/>
          </p:cNvSpPr>
          <p:nvPr/>
        </p:nvSpPr>
        <p:spPr bwMode="auto">
          <a:xfrm flipH="1">
            <a:off x="5149850" y="5995988"/>
            <a:ext cx="67786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618" name="Line 120"/>
          <p:cNvSpPr>
            <a:spLocks noChangeShapeType="1"/>
          </p:cNvSpPr>
          <p:nvPr/>
        </p:nvSpPr>
        <p:spPr bwMode="auto">
          <a:xfrm flipH="1">
            <a:off x="6259513" y="4891088"/>
            <a:ext cx="53975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0619" name="Group 161"/>
          <p:cNvGrpSpPr>
            <a:grpSpLocks/>
          </p:cNvGrpSpPr>
          <p:nvPr/>
        </p:nvGrpSpPr>
        <p:grpSpPr bwMode="auto">
          <a:xfrm>
            <a:off x="6643688" y="3698875"/>
            <a:ext cx="798512" cy="1166813"/>
            <a:chOff x="12762" y="10336"/>
            <a:chExt cx="1027" cy="1700"/>
          </a:xfrm>
        </p:grpSpPr>
        <p:sp>
          <p:nvSpPr>
            <p:cNvPr id="110748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0749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0750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51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52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53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0620" name="Group 208"/>
          <p:cNvGrpSpPr>
            <a:grpSpLocks/>
          </p:cNvGrpSpPr>
          <p:nvPr/>
        </p:nvGrpSpPr>
        <p:grpSpPr bwMode="auto">
          <a:xfrm>
            <a:off x="6175375" y="5011738"/>
            <a:ext cx="798513" cy="1168400"/>
            <a:chOff x="12762" y="10336"/>
            <a:chExt cx="1027" cy="1700"/>
          </a:xfrm>
        </p:grpSpPr>
        <p:sp>
          <p:nvSpPr>
            <p:cNvPr id="110742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0743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0744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45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46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47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0621" name="Oval 215"/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10622" name="Oval 216"/>
          <p:cNvSpPr>
            <a:spLocks noChangeArrowheads="1"/>
          </p:cNvSpPr>
          <p:nvPr/>
        </p:nvSpPr>
        <p:spPr bwMode="auto">
          <a:xfrm>
            <a:off x="1604963" y="4767263"/>
            <a:ext cx="114300" cy="117475"/>
          </a:xfrm>
          <a:prstGeom prst="ellipse">
            <a:avLst/>
          </a:prstGeom>
          <a:solidFill>
            <a:srgbClr val="808080"/>
          </a:solidFill>
          <a:ln w="9525">
            <a:solidFill>
              <a:srgbClr val="80808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10623" name="Text Box 217"/>
          <p:cNvSpPr txBox="1">
            <a:spLocks noChangeArrowheads="1"/>
          </p:cNvSpPr>
          <p:nvPr/>
        </p:nvSpPr>
        <p:spPr bwMode="auto">
          <a:xfrm>
            <a:off x="7583488" y="3651250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200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0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endParaRPr lang="en-US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10624" name="Group 218"/>
          <p:cNvGrpSpPr>
            <a:grpSpLocks/>
          </p:cNvGrpSpPr>
          <p:nvPr/>
        </p:nvGrpSpPr>
        <p:grpSpPr bwMode="auto">
          <a:xfrm>
            <a:off x="4587875" y="5233988"/>
            <a:ext cx="385763" cy="319087"/>
            <a:chOff x="11283" y="10423"/>
            <a:chExt cx="475" cy="374"/>
          </a:xfrm>
        </p:grpSpPr>
        <p:sp>
          <p:nvSpPr>
            <p:cNvPr id="110735" name="Rectangle 219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0736" name="Line 220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37" name="Line 221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38" name="Line 222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39" name="Line 223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40" name="Line 224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41" name="Line 225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0625" name="Line 226"/>
          <p:cNvSpPr>
            <a:spLocks noChangeShapeType="1"/>
          </p:cNvSpPr>
          <p:nvPr/>
        </p:nvSpPr>
        <p:spPr bwMode="auto">
          <a:xfrm>
            <a:off x="4845050" y="4017963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626" name="Freeform 227"/>
          <p:cNvSpPr>
            <a:spLocks/>
          </p:cNvSpPr>
          <p:nvPr/>
        </p:nvSpPr>
        <p:spPr bwMode="auto">
          <a:xfrm>
            <a:off x="1663700" y="4865688"/>
            <a:ext cx="4854575" cy="1228725"/>
          </a:xfrm>
          <a:custGeom>
            <a:avLst/>
            <a:gdLst>
              <a:gd name="T0" fmla="*/ 0 w 6225"/>
              <a:gd name="T1" fmla="*/ 0 h 1501"/>
              <a:gd name="T2" fmla="*/ 0 w 6225"/>
              <a:gd name="T3" fmla="*/ 2147483647 h 1501"/>
              <a:gd name="T4" fmla="*/ 2147483647 w 6225"/>
              <a:gd name="T5" fmla="*/ 2147483647 h 1501"/>
              <a:gd name="T6" fmla="*/ 2147483647 w 6225"/>
              <a:gd name="T7" fmla="*/ 2147483647 h 1501"/>
              <a:gd name="T8" fmla="*/ 2147483647 w 6225"/>
              <a:gd name="T9" fmla="*/ 2147483647 h 1501"/>
              <a:gd name="T10" fmla="*/ 2147483647 w 6225"/>
              <a:gd name="T11" fmla="*/ 2147483647 h 1501"/>
              <a:gd name="T12" fmla="*/ 2147483647 w 6225"/>
              <a:gd name="T13" fmla="*/ 2147483647 h 1501"/>
              <a:gd name="T14" fmla="*/ 2147483647 w 6225"/>
              <a:gd name="T15" fmla="*/ 2147483647 h 1501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6225" h="1501">
                <a:moveTo>
                  <a:pt x="0" y="0"/>
                </a:moveTo>
                <a:lnTo>
                  <a:pt x="0" y="1486"/>
                </a:lnTo>
                <a:lnTo>
                  <a:pt x="1005" y="1501"/>
                </a:lnTo>
                <a:lnTo>
                  <a:pt x="1860" y="706"/>
                </a:lnTo>
                <a:lnTo>
                  <a:pt x="5085" y="721"/>
                </a:lnTo>
                <a:lnTo>
                  <a:pt x="4305" y="1456"/>
                </a:lnTo>
                <a:lnTo>
                  <a:pt x="6225" y="1456"/>
                </a:lnTo>
                <a:lnTo>
                  <a:pt x="6220" y="391"/>
                </a:lnTo>
              </a:path>
            </a:pathLst>
          </a:custGeom>
          <a:noFill/>
          <a:ln w="38100" cmpd="sng">
            <a:solidFill>
              <a:srgbClr val="80808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627" name="Freeform 228"/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628" name="Oval 229"/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10629" name="Text Box 230"/>
          <p:cNvSpPr txBox="1">
            <a:spLocks noChangeArrowheads="1"/>
          </p:cNvSpPr>
          <p:nvPr/>
        </p:nvSpPr>
        <p:spPr bwMode="auto">
          <a:xfrm>
            <a:off x="3362325" y="3778250"/>
            <a:ext cx="2349500" cy="61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200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000" smtClean="0">
                <a:solidFill>
                  <a:srgbClr val="FF0000"/>
                </a:solidFill>
                <a:latin typeface="Arial" panose="020B0604020202020204" pitchFamily="34" charset="0"/>
              </a:rPr>
              <a:t>'</a:t>
            </a:r>
            <a:r>
              <a:rPr lang="en-US" altLang="pt-BR" sz="20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223" name="Line 231"/>
          <p:cNvSpPr>
            <a:spLocks noChangeShapeType="1"/>
          </p:cNvSpPr>
          <p:nvPr/>
        </p:nvSpPr>
        <p:spPr bwMode="auto">
          <a:xfrm>
            <a:off x="2909888" y="3938588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3224" name="Line 232"/>
          <p:cNvSpPr>
            <a:spLocks noChangeShapeType="1"/>
          </p:cNvSpPr>
          <p:nvPr/>
        </p:nvSpPr>
        <p:spPr bwMode="auto">
          <a:xfrm>
            <a:off x="2905125" y="37052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3225" name="Line 233"/>
          <p:cNvSpPr>
            <a:spLocks noChangeShapeType="1"/>
          </p:cNvSpPr>
          <p:nvPr/>
        </p:nvSpPr>
        <p:spPr bwMode="auto">
          <a:xfrm>
            <a:off x="7116763" y="3857625"/>
            <a:ext cx="5143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58634" name="Rectangle 234"/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58635" name="Rectangle 235"/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58636" name="Text Box 236"/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mtClean="0">
                <a:solidFill>
                  <a:srgbClr val="006600"/>
                </a:solidFill>
                <a:latin typeface="Arial" charset="0"/>
              </a:rPr>
              <a:t>copy</a:t>
            </a:r>
          </a:p>
        </p:txBody>
      </p:sp>
      <p:sp>
        <p:nvSpPr>
          <p:cNvPr id="358637" name="Text Box 237"/>
          <p:cNvSpPr txBox="1">
            <a:spLocks noChangeArrowheads="1"/>
          </p:cNvSpPr>
          <p:nvPr/>
        </p:nvSpPr>
        <p:spPr bwMode="auto">
          <a:xfrm>
            <a:off x="3724275" y="4805363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i="1" smtClean="0">
                <a:solidFill>
                  <a:srgbClr val="006600"/>
                </a:solidFill>
                <a:latin typeface="Arial" charset="0"/>
              </a:rPr>
              <a:t>free buffer space!</a:t>
            </a:r>
          </a:p>
        </p:txBody>
      </p:sp>
      <p:grpSp>
        <p:nvGrpSpPr>
          <p:cNvPr id="358640" name="Group 240"/>
          <p:cNvGrpSpPr>
            <a:grpSpLocks/>
          </p:cNvGrpSpPr>
          <p:nvPr/>
        </p:nvGrpSpPr>
        <p:grpSpPr bwMode="auto">
          <a:xfrm>
            <a:off x="1376363" y="3300413"/>
            <a:ext cx="947737" cy="869950"/>
            <a:chOff x="3283" y="2142"/>
            <a:chExt cx="597" cy="548"/>
          </a:xfrm>
        </p:grpSpPr>
        <p:grpSp>
          <p:nvGrpSpPr>
            <p:cNvPr id="110730" name="Group 241"/>
            <p:cNvGrpSpPr>
              <a:grpSpLocks/>
            </p:cNvGrpSpPr>
            <p:nvPr/>
          </p:nvGrpSpPr>
          <p:grpSpPr bwMode="auto">
            <a:xfrm>
              <a:off x="3283" y="2387"/>
              <a:ext cx="597" cy="303"/>
              <a:chOff x="990" y="4570"/>
              <a:chExt cx="597" cy="380"/>
            </a:xfrm>
          </p:grpSpPr>
          <p:pic>
            <p:nvPicPr>
              <p:cNvPr id="93326" name="Picture 24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93327" name="Rectangle 243"/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60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324" name="Text Box 244"/>
            <p:cNvSpPr txBox="1">
              <a:spLocks noChangeArrowheads="1"/>
            </p:cNvSpPr>
            <p:nvPr/>
          </p:nvSpPr>
          <p:spPr bwMode="auto">
            <a:xfrm>
              <a:off x="3343" y="2461"/>
              <a:ext cx="47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sz="1200" b="1" i="1" smtClean="0">
                  <a:solidFill>
                    <a:srgbClr val="3333CC"/>
                  </a:solidFill>
                  <a:latin typeface="Comic Sans MS" charset="0"/>
                </a:rPr>
                <a:t>timeout</a:t>
              </a:r>
            </a:p>
          </p:txBody>
        </p:sp>
        <p:pic>
          <p:nvPicPr>
            <p:cNvPr id="93325" name="Picture 24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" y="214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58646" name="Line 246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58647" name="Line 247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58648" name="Text Box 248"/>
          <p:cNvSpPr txBox="1">
            <a:spLocks noChangeArrowheads="1"/>
          </p:cNvSpPr>
          <p:nvPr/>
        </p:nvSpPr>
        <p:spPr bwMode="auto">
          <a:xfrm>
            <a:off x="4664075" y="1303338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358649" name="Line 249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358651" name="Text Box 251"/>
          <p:cNvSpPr txBox="1">
            <a:spLocks noChangeArrowheads="1"/>
          </p:cNvSpPr>
          <p:nvPr/>
        </p:nvSpPr>
        <p:spPr bwMode="auto">
          <a:xfrm>
            <a:off x="6450013" y="2919413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358653" name="Group 253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93321" name="Text Box 254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>
                  <a:solidFill>
                    <a:srgbClr val="000000"/>
                  </a:solidFill>
                  <a:latin typeface="Symbol" charset="0"/>
                  <a:cs typeface="Arial" charset="0"/>
                </a:rPr>
                <a:t>l</a:t>
              </a:r>
              <a:r>
                <a:rPr lang="en-US" sz="180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93322" name="Line 255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58656" name="Text Box 256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000000"/>
                </a:solidFill>
                <a:latin typeface="Symbol" charset="0"/>
                <a:cs typeface="Arial" charset="0"/>
              </a:rPr>
              <a:t>l</a:t>
            </a:r>
            <a:r>
              <a:rPr lang="en-US" sz="1800" baseline="-25000" smtClean="0">
                <a:solidFill>
                  <a:srgbClr val="000000"/>
                </a:solidFill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358657" name="Line 257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358662" name="Group 262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93317" name="Line 250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18" name="Oval 258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19" name="Text Box 259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93320" name="Line 260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358661" name="Freeform 261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7 h 871"/>
              <a:gd name="T2" fmla="*/ 2147483647 w 1597"/>
              <a:gd name="T3" fmla="*/ 2147483647 h 871"/>
              <a:gd name="T4" fmla="*/ 2147483647 w 1597"/>
              <a:gd name="T5" fmla="*/ 2147483647 h 871"/>
              <a:gd name="T6" fmla="*/ 2147483647 w 1597"/>
              <a:gd name="T7" fmla="*/ 2147483647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648" name="Freeform 264"/>
          <p:cNvSpPr>
            <a:spLocks/>
          </p:cNvSpPr>
          <p:nvPr/>
        </p:nvSpPr>
        <p:spPr bwMode="auto">
          <a:xfrm>
            <a:off x="6937375" y="4981575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649" name="Freeform 267"/>
          <p:cNvSpPr>
            <a:spLocks/>
          </p:cNvSpPr>
          <p:nvPr/>
        </p:nvSpPr>
        <p:spPr bwMode="auto">
          <a:xfrm>
            <a:off x="7416800" y="3676650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650" name="Freeform 270"/>
          <p:cNvSpPr>
            <a:spLocks/>
          </p:cNvSpPr>
          <p:nvPr/>
        </p:nvSpPr>
        <p:spPr bwMode="auto">
          <a:xfrm flipH="1">
            <a:off x="1066800" y="46672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0651" name="Text Box 275"/>
          <p:cNvSpPr txBox="1">
            <a:spLocks noChangeArrowheads="1"/>
          </p:cNvSpPr>
          <p:nvPr/>
        </p:nvSpPr>
        <p:spPr bwMode="auto">
          <a:xfrm>
            <a:off x="1168400" y="6073775"/>
            <a:ext cx="87788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t>Host B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93245" name="Rectangle 281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Realistic: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duplicates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</a:p>
          <a:p>
            <a:pPr marL="292100" indent="-2921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packets can be lost, dropped at router due  to full buffers</a:t>
            </a:r>
          </a:p>
          <a:p>
            <a:pPr marL="292100" indent="-2921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sender times out prematurely, sending 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two</a:t>
            </a:r>
            <a:r>
              <a:rPr lang="en-US" sz="2400" i="1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copies, both of which are delivered</a:t>
            </a:r>
            <a:endParaRPr lang="en-US" sz="280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  <p:sp>
        <p:nvSpPr>
          <p:cNvPr id="93247" name="Rectangle 287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8418264" cy="8731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Causes/costs of congestion: scenario 2 </a:t>
            </a:r>
          </a:p>
        </p:txBody>
      </p:sp>
      <p:grpSp>
        <p:nvGrpSpPr>
          <p:cNvPr id="110655" name="Group 288"/>
          <p:cNvGrpSpPr>
            <a:grpSpLocks/>
          </p:cNvGrpSpPr>
          <p:nvPr/>
        </p:nvGrpSpPr>
        <p:grpSpPr bwMode="auto">
          <a:xfrm>
            <a:off x="7553325" y="4564063"/>
            <a:ext cx="231775" cy="441325"/>
            <a:chOff x="4140" y="429"/>
            <a:chExt cx="1425" cy="2396"/>
          </a:xfrm>
        </p:grpSpPr>
        <p:sp>
          <p:nvSpPr>
            <p:cNvPr id="110692" name="Freeform 28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3286" name="Rectangle 290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94" name="Freeform 29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695" name="Freeform 29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3289" name="Rectangle 293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97" name="Group 29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315" name="AutoShape 295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6" name="AutoShape 296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91" name="Rectangle 297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99" name="Group 29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313" name="AutoShape 299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4" name="AutoShape 300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93" name="Rectangle 301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94" name="Rectangle 302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702" name="Group 30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311" name="AutoShape 30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2" name="AutoShape 305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0703" name="Freeform 30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10704" name="Group 30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309" name="AutoShape 308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310" name="AutoShape 309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98" name="Rectangle 310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706" name="Freeform 31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707" name="Freeform 31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3301" name="Oval 313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709" name="Freeform 31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3303" name="AutoShape 315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4" name="AutoShape 316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5" name="Oval 317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6" name="Oval 318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93307" name="Oval 319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3308" name="Rectangle 320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0656" name="Group 321"/>
          <p:cNvGrpSpPr>
            <a:grpSpLocks/>
          </p:cNvGrpSpPr>
          <p:nvPr/>
        </p:nvGrpSpPr>
        <p:grpSpPr bwMode="auto">
          <a:xfrm>
            <a:off x="7135813" y="5867400"/>
            <a:ext cx="231775" cy="441325"/>
            <a:chOff x="4140" y="429"/>
            <a:chExt cx="1425" cy="2396"/>
          </a:xfrm>
        </p:grpSpPr>
        <p:sp>
          <p:nvSpPr>
            <p:cNvPr id="110660" name="Freeform 32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3254" name="Rectangle 32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62" name="Freeform 32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663" name="Freeform 32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3257" name="Rectangle 32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65" name="Group 32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83" name="AutoShape 32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84" name="AutoShape 32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59" name="Rectangle 33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67" name="Group 33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81" name="AutoShape 33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82" name="AutoShape 33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61" name="Rectangle 33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62" name="Rectangle 33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0670" name="Group 33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79" name="AutoShape 33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80" name="AutoShape 33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0671" name="Freeform 33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10672" name="Group 34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77" name="AutoShape 34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3278" name="AutoShape 34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3266" name="Rectangle 34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74" name="Freeform 34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0675" name="Freeform 34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3269" name="Oval 34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0677" name="Freeform 34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3271" name="AutoShape 34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2" name="AutoShape 34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3" name="Oval 35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4" name="Oval 35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93275" name="Oval 35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3276" name="Rectangle 35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0657" name="Group 354"/>
          <p:cNvGrpSpPr>
            <a:grpSpLocks/>
          </p:cNvGrpSpPr>
          <p:nvPr/>
        </p:nvGrpSpPr>
        <p:grpSpPr bwMode="auto">
          <a:xfrm>
            <a:off x="661988" y="5605463"/>
            <a:ext cx="525462" cy="434975"/>
            <a:chOff x="-44" y="1473"/>
            <a:chExt cx="981" cy="1105"/>
          </a:xfrm>
        </p:grpSpPr>
        <p:pic>
          <p:nvPicPr>
            <p:cNvPr id="110658" name="Picture 355" descr="desktop_computer_stylized_medium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59" name="Freeform 35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9210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5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.03542 L 0.0007 0.17802 L 0.08681 0.17894 L 0.04723 0.24191 L 0.19584 0.24191 " pathEditMode="relative" ptsTypes="AAAAA">
                                      <p:cBhvr>
                                        <p:cTn id="20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58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583 0.2419 L 0.23593 0.24144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7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281 0.24075 L 0.30833 0.24075 L 0.34982 0.18056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1" y="-300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358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42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982 0.18056 L 0.3743 0.15278 L 0.46198 0.15278 L 0.46076 0.01621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8" y="-821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58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1.11111E-6 L 0.03542 -1.11111E-6 L 0.03785 0.14306 L 0.11719 0.14468 L 0.0842 0.20648 L 0.34271 0.20648 L 0.4099 0.1169 L 0.49635 0.11852 L 0.49635 -0.01805 " pathEditMode="relative" ptsTypes="AAAAAAAAA">
                                      <p:cBhvr>
                                        <p:cTn id="48" dur="2000" fill="hold"/>
                                        <p:tgtEl>
                                          <p:spTgt spid="3586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50" presetID="9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358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58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358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358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358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358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58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58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358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1" dur="500"/>
                                        <p:tgtEl>
                                          <p:spTgt spid="35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35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634" grpId="0" animBg="1"/>
      <p:bldP spid="358634" grpId="1" animBg="1"/>
      <p:bldP spid="358634" grpId="2" animBg="1"/>
      <p:bldP spid="358634" grpId="3" animBg="1"/>
      <p:bldP spid="358634" grpId="4" animBg="1"/>
      <p:bldP spid="358634" grpId="5" animBg="1"/>
      <p:bldP spid="358634" grpId="6" animBg="1"/>
      <p:bldP spid="358635" grpId="0" animBg="1"/>
      <p:bldP spid="358635" grpId="1" animBg="1"/>
      <p:bldP spid="358636" grpId="0"/>
      <p:bldP spid="358636" grpId="1"/>
      <p:bldP spid="358637" grpId="0"/>
      <p:bldP spid="358637" grpId="1"/>
      <p:bldP spid="358648" grpId="0"/>
      <p:bldP spid="358651" grpId="0"/>
      <p:bldP spid="358656" grpId="0"/>
      <p:bldP spid="35866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9421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>
                <a:solidFill>
                  <a:srgbClr val="000000"/>
                </a:solidFill>
              </a:rPr>
              <a:t>3-</a:t>
            </a:r>
            <a:fld id="{E76C0448-97BD-4E2E-B8AA-6566C8618D75}" type="slidenum">
              <a:rPr lang="en-US" altLang="pt-BR" sz="1200">
                <a:solidFill>
                  <a:srgbClr val="000000"/>
                </a:solidFill>
              </a:rPr>
              <a:pPr/>
              <a:t>33</a:t>
            </a:fld>
            <a:endParaRPr lang="en-US" altLang="pt-BR" sz="1200">
              <a:solidFill>
                <a:srgbClr val="000000"/>
              </a:solidFill>
            </a:endParaRPr>
          </a:p>
        </p:txBody>
      </p:sp>
      <p:sp>
        <p:nvSpPr>
          <p:cNvPr id="94212" name="Line 245"/>
          <p:cNvSpPr>
            <a:spLocks noChangeShapeType="1"/>
          </p:cNvSpPr>
          <p:nvPr/>
        </p:nvSpPr>
        <p:spPr bwMode="auto">
          <a:xfrm>
            <a:off x="5092700" y="1244600"/>
            <a:ext cx="0" cy="1716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4213" name="Text Box 247"/>
          <p:cNvSpPr txBox="1">
            <a:spLocks noChangeArrowheads="1"/>
          </p:cNvSpPr>
          <p:nvPr/>
        </p:nvSpPr>
        <p:spPr bwMode="auto">
          <a:xfrm>
            <a:off x="4697413" y="12922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R/2</a:t>
            </a:r>
          </a:p>
        </p:txBody>
      </p:sp>
      <p:sp>
        <p:nvSpPr>
          <p:cNvPr id="94214" name="Line 248"/>
          <p:cNvSpPr>
            <a:spLocks noChangeShapeType="1"/>
          </p:cNvSpPr>
          <p:nvPr/>
        </p:nvSpPr>
        <p:spPr bwMode="auto">
          <a:xfrm rot="5400000">
            <a:off x="6435725" y="114300"/>
            <a:ext cx="0" cy="2698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4215" name="Text Box 253"/>
          <p:cNvSpPr txBox="1">
            <a:spLocks noChangeArrowheads="1"/>
          </p:cNvSpPr>
          <p:nvPr/>
        </p:nvSpPr>
        <p:spPr bwMode="auto">
          <a:xfrm rot="-5400000">
            <a:off x="4475163" y="2027237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>
                <a:solidFill>
                  <a:srgbClr val="000000"/>
                </a:solidFill>
                <a:latin typeface="Symbol" charset="0"/>
                <a:cs typeface="Arial" charset="0"/>
              </a:rPr>
              <a:t>l</a:t>
            </a:r>
            <a:r>
              <a:rPr lang="en-US" sz="1800" baseline="-25000" smtClean="0">
                <a:solidFill>
                  <a:srgbClr val="000000"/>
                </a:solidFill>
                <a:latin typeface="Arial" charset="0"/>
                <a:cs typeface="Arial" charset="0"/>
              </a:rPr>
              <a:t>out</a:t>
            </a:r>
          </a:p>
        </p:txBody>
      </p:sp>
      <p:sp>
        <p:nvSpPr>
          <p:cNvPr id="94216" name="Line 254"/>
          <p:cNvSpPr>
            <a:spLocks noChangeShapeType="1"/>
          </p:cNvSpPr>
          <p:nvPr/>
        </p:nvSpPr>
        <p:spPr bwMode="auto">
          <a:xfrm rot="10800000" flipH="1">
            <a:off x="5051425" y="1463675"/>
            <a:ext cx="1617663" cy="15240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grpSp>
        <p:nvGrpSpPr>
          <p:cNvPr id="111624" name="Group 255"/>
          <p:cNvGrpSpPr>
            <a:grpSpLocks/>
          </p:cNvGrpSpPr>
          <p:nvPr/>
        </p:nvGrpSpPr>
        <p:grpSpPr bwMode="auto">
          <a:xfrm>
            <a:off x="6646863" y="1479550"/>
            <a:ext cx="2260600" cy="1479550"/>
            <a:chOff x="4187" y="932"/>
            <a:chExt cx="1424" cy="932"/>
          </a:xfrm>
        </p:grpSpPr>
        <p:sp>
          <p:nvSpPr>
            <p:cNvPr id="94228" name="Line 256"/>
            <p:cNvSpPr>
              <a:spLocks noChangeShapeType="1"/>
            </p:cNvSpPr>
            <p:nvPr/>
          </p:nvSpPr>
          <p:spPr bwMode="auto">
            <a:xfrm rot="10800000">
              <a:off x="4196" y="932"/>
              <a:ext cx="0" cy="9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29" name="Oval 257"/>
            <p:cNvSpPr>
              <a:spLocks noChangeArrowheads="1"/>
            </p:cNvSpPr>
            <p:nvPr/>
          </p:nvSpPr>
          <p:spPr bwMode="auto">
            <a:xfrm>
              <a:off x="4187" y="1026"/>
              <a:ext cx="56" cy="56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4230" name="Text Box 258"/>
            <p:cNvSpPr txBox="1">
              <a:spLocks noChangeArrowheads="1"/>
            </p:cNvSpPr>
            <p:nvPr/>
          </p:nvSpPr>
          <p:spPr bwMode="auto">
            <a:xfrm>
              <a:off x="4426" y="1106"/>
              <a:ext cx="1185" cy="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eaLnBrk="0" hangingPunct="0">
                <a:defRPr/>
              </a:pPr>
              <a:r>
                <a:rPr lang="en-US" sz="1400" smtClean="0">
                  <a:solidFill>
                    <a:srgbClr val="000000"/>
                  </a:solidFill>
                  <a:latin typeface="Arial" charset="0"/>
                </a:rPr>
                <a:t>when sending at R/2, some packets are retransmissions including duplicated that are delivered!</a:t>
              </a:r>
            </a:p>
          </p:txBody>
        </p:sp>
        <p:sp>
          <p:nvSpPr>
            <p:cNvPr id="94231" name="Line 259"/>
            <p:cNvSpPr>
              <a:spLocks noChangeShapeType="1"/>
            </p:cNvSpPr>
            <p:nvPr/>
          </p:nvSpPr>
          <p:spPr bwMode="auto">
            <a:xfrm flipH="1" flipV="1">
              <a:off x="4201" y="1033"/>
              <a:ext cx="245" cy="1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11625" name="Freeform 260"/>
          <p:cNvSpPr>
            <a:spLocks/>
          </p:cNvSpPr>
          <p:nvPr/>
        </p:nvSpPr>
        <p:spPr bwMode="auto">
          <a:xfrm>
            <a:off x="5089525" y="1571625"/>
            <a:ext cx="2535238" cy="1382713"/>
          </a:xfrm>
          <a:custGeom>
            <a:avLst/>
            <a:gdLst>
              <a:gd name="T0" fmla="*/ 0 w 1597"/>
              <a:gd name="T1" fmla="*/ 2147483647 h 871"/>
              <a:gd name="T2" fmla="*/ 2147483647 w 1597"/>
              <a:gd name="T3" fmla="*/ 2147483647 h 871"/>
              <a:gd name="T4" fmla="*/ 2147483647 w 1597"/>
              <a:gd name="T5" fmla="*/ 2147483647 h 871"/>
              <a:gd name="T6" fmla="*/ 2147483647 w 1597"/>
              <a:gd name="T7" fmla="*/ 2147483647 h 871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97" h="871">
                <a:moveTo>
                  <a:pt x="0" y="871"/>
                </a:moveTo>
                <a:cubicBezTo>
                  <a:pt x="166" y="737"/>
                  <a:pt x="664" y="154"/>
                  <a:pt x="994" y="66"/>
                </a:cubicBezTo>
                <a:cubicBezTo>
                  <a:pt x="1172" y="20"/>
                  <a:pt x="1158" y="4"/>
                  <a:pt x="1466" y="2"/>
                </a:cubicBezTo>
                <a:cubicBezTo>
                  <a:pt x="1596" y="0"/>
                  <a:pt x="1570" y="3"/>
                  <a:pt x="1597" y="3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4219" name="Rectangle 261"/>
          <p:cNvSpPr>
            <a:spLocks noChangeArrowheads="1"/>
          </p:cNvSpPr>
          <p:nvPr/>
        </p:nvSpPr>
        <p:spPr bwMode="auto">
          <a:xfrm>
            <a:off x="627063" y="3836988"/>
            <a:ext cx="81438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ja-JP" altLang="en-US" sz="2800" smtClean="0">
                <a:solidFill>
                  <a:srgbClr val="CC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 sz="2800" smtClean="0">
                <a:solidFill>
                  <a:srgbClr val="CC0000"/>
                </a:solidFill>
                <a:latin typeface="Gill Sans MT" panose="020B0502020104020203" pitchFamily="34" charset="0"/>
              </a:rPr>
              <a:t>costs</a:t>
            </a:r>
            <a:r>
              <a:rPr lang="ja-JP" altLang="en-US" sz="2800" smtClean="0">
                <a:solidFill>
                  <a:srgbClr val="CC0000"/>
                </a:solidFill>
                <a:latin typeface="Gill Sans MT" panose="020B0502020104020203" pitchFamily="34" charset="0"/>
              </a:rPr>
              <a:t>”</a:t>
            </a:r>
            <a:r>
              <a:rPr lang="en-US" altLang="ja-JP" sz="2800" smtClean="0">
                <a:solidFill>
                  <a:srgbClr val="CC0000"/>
                </a:solidFill>
                <a:latin typeface="Gill Sans MT" panose="020B0502020104020203" pitchFamily="34" charset="0"/>
              </a:rPr>
              <a:t> of congestion:</a:t>
            </a:r>
            <a:r>
              <a:rPr lang="en-US" altLang="ja-JP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pt-BR" sz="2400" smtClean="0">
                <a:solidFill>
                  <a:srgbClr val="000000"/>
                </a:solidFill>
                <a:latin typeface="Gill Sans MT" panose="020B0502020104020203" pitchFamily="34" charset="0"/>
              </a:rPr>
              <a:t>more work (retrans) for given </a:t>
            </a:r>
            <a:r>
              <a:rPr lang="ja-JP" altLang="en-US" sz="2400" smtClean="0">
                <a:solidFill>
                  <a:srgbClr val="00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 sz="2400" smtClean="0">
                <a:solidFill>
                  <a:srgbClr val="000000"/>
                </a:solidFill>
                <a:latin typeface="Gill Sans MT" panose="020B0502020104020203" pitchFamily="34" charset="0"/>
              </a:rPr>
              <a:t>goodput</a:t>
            </a:r>
            <a:r>
              <a:rPr lang="ja-JP" altLang="en-US" sz="2400" smtClean="0">
                <a:solidFill>
                  <a:srgbClr val="000000"/>
                </a:solidFill>
                <a:latin typeface="Gill Sans MT" panose="020B0502020104020203" pitchFamily="34" charset="0"/>
              </a:rPr>
              <a:t>”</a:t>
            </a:r>
            <a:endParaRPr lang="en-US" altLang="ja-JP" sz="2400" smtClean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pt-BR" sz="2400" smtClean="0">
                <a:solidFill>
                  <a:srgbClr val="000000"/>
                </a:solidFill>
                <a:latin typeface="Gill Sans MT" panose="020B0502020104020203" pitchFamily="34" charset="0"/>
              </a:rPr>
              <a:t>unneeded retransmissions: link carries multiple copies of pkt</a:t>
            </a:r>
          </a:p>
          <a:p>
            <a:pPr lvl="1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pt-BR" sz="2400" smtClean="0">
                <a:solidFill>
                  <a:srgbClr val="000000"/>
                </a:solidFill>
                <a:latin typeface="Gill Sans MT" panose="020B0502020104020203" pitchFamily="34" charset="0"/>
              </a:rPr>
              <a:t>decreasing goodput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Char char="v"/>
            </a:pPr>
            <a:endParaRPr lang="en-US" altLang="pt-BR" sz="2400" smtClean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94220" name="Line 262"/>
          <p:cNvSpPr>
            <a:spLocks noChangeShapeType="1"/>
          </p:cNvSpPr>
          <p:nvPr/>
        </p:nvSpPr>
        <p:spPr bwMode="auto">
          <a:xfrm rot="5400000">
            <a:off x="5985669" y="2067719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4221" name="Text Box 263"/>
          <p:cNvSpPr txBox="1">
            <a:spLocks noChangeArrowheads="1"/>
          </p:cNvSpPr>
          <p:nvPr/>
        </p:nvSpPr>
        <p:spPr bwMode="auto">
          <a:xfrm>
            <a:off x="6450013" y="2930525"/>
            <a:ext cx="4603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smtClean="0">
                <a:solidFill>
                  <a:srgbClr val="000000"/>
                </a:solidFill>
                <a:latin typeface="Arial" charset="0"/>
                <a:cs typeface="Arial" charset="0"/>
              </a:rPr>
              <a:t>R/2</a:t>
            </a:r>
          </a:p>
        </p:txBody>
      </p:sp>
      <p:grpSp>
        <p:nvGrpSpPr>
          <p:cNvPr id="111629" name="Group 264"/>
          <p:cNvGrpSpPr>
            <a:grpSpLocks/>
          </p:cNvGrpSpPr>
          <p:nvPr/>
        </p:nvGrpSpPr>
        <p:grpSpPr bwMode="auto">
          <a:xfrm>
            <a:off x="5656263" y="2954338"/>
            <a:ext cx="427037" cy="366712"/>
            <a:chOff x="3655" y="1791"/>
            <a:chExt cx="269" cy="231"/>
          </a:xfrm>
        </p:grpSpPr>
        <p:sp>
          <p:nvSpPr>
            <p:cNvPr id="94226" name="Text Box 265"/>
            <p:cNvSpPr txBox="1">
              <a:spLocks noChangeArrowheads="1"/>
            </p:cNvSpPr>
            <p:nvPr/>
          </p:nvSpPr>
          <p:spPr bwMode="auto">
            <a:xfrm>
              <a:off x="3655" y="1791"/>
              <a:ext cx="26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800" smtClean="0">
                  <a:solidFill>
                    <a:srgbClr val="000000"/>
                  </a:solidFill>
                  <a:latin typeface="Symbol" charset="0"/>
                  <a:cs typeface="Arial" charset="0"/>
                </a:rPr>
                <a:t>l</a:t>
              </a:r>
              <a:r>
                <a:rPr lang="en-US" sz="1800" baseline="-25000" smtClean="0">
                  <a:solidFill>
                    <a:srgbClr val="000000"/>
                  </a:solidFill>
                  <a:latin typeface="Arial" charset="0"/>
                  <a:cs typeface="Arial" charset="0"/>
                </a:rPr>
                <a:t>in</a:t>
              </a:r>
            </a:p>
          </p:txBody>
        </p:sp>
        <p:sp>
          <p:nvSpPr>
            <p:cNvPr id="94227" name="Line 266"/>
            <p:cNvSpPr>
              <a:spLocks noChangeShapeType="1"/>
            </p:cNvSpPr>
            <p:nvPr/>
          </p:nvSpPr>
          <p:spPr bwMode="auto">
            <a:xfrm flipV="1">
              <a:off x="3810" y="1846"/>
              <a:ext cx="24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94224" name="Rectangle 271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8440738" cy="8731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Causes/costs of congestion: scenario 2 </a:t>
            </a:r>
          </a:p>
        </p:txBody>
      </p:sp>
      <p:sp>
        <p:nvSpPr>
          <p:cNvPr id="24" name="Rectangle 281"/>
          <p:cNvSpPr>
            <a:spLocks noChangeArrowheads="1"/>
          </p:cNvSpPr>
          <p:nvPr/>
        </p:nvSpPr>
        <p:spPr bwMode="auto">
          <a:xfrm>
            <a:off x="377825" y="1039813"/>
            <a:ext cx="4310063" cy="191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Realistic: </a:t>
            </a:r>
            <a:r>
              <a:rPr lang="en-US" sz="2800" i="1" dirty="0">
                <a:solidFill>
                  <a:srgbClr val="CC0000"/>
                </a:solidFill>
                <a:latin typeface="Gill Sans MT" charset="0"/>
                <a:ea typeface="ＭＳ Ｐゴシック" charset="0"/>
              </a:rPr>
              <a:t>duplicates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</a:p>
          <a:p>
            <a:pPr marL="292100" indent="-2921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packets can be lost, dropped at router due  to full buffers</a:t>
            </a:r>
          </a:p>
          <a:p>
            <a:pPr marL="292100" indent="-2921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sender times out prematurely, sending </a:t>
            </a:r>
            <a:r>
              <a:rPr lang="en-US" sz="2400" i="1" dirty="0">
                <a:solidFill>
                  <a:srgbClr val="000099"/>
                </a:solidFill>
                <a:latin typeface="Gill Sans MT" charset="0"/>
                <a:ea typeface="ＭＳ Ｐゴシック" charset="0"/>
              </a:rPr>
              <a:t>two</a:t>
            </a:r>
            <a:r>
              <a:rPr lang="en-US" sz="2400" i="1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Gill Sans MT" charset="0"/>
                <a:ea typeface="ＭＳ Ｐゴシック" charset="0"/>
              </a:rPr>
              <a:t>copies, both of which are delivered</a:t>
            </a:r>
            <a:endParaRPr lang="en-US" sz="280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  <a:p>
            <a:pPr marL="342900" indent="-342900"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endParaRPr lang="en-US" sz="2800" dirty="0">
              <a:solidFill>
                <a:srgbClr val="000000"/>
              </a:solidFill>
              <a:latin typeface="Gill Sans MT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010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>
                <a:solidFill>
                  <a:srgbClr val="000000"/>
                </a:solidFill>
              </a:rPr>
              <a:t>Transport</a:t>
            </a:r>
            <a:r>
              <a:rPr lang="en-US" sz="1400">
                <a:solidFill>
                  <a:srgbClr val="000000"/>
                </a:solidFill>
              </a:rPr>
              <a:t> </a:t>
            </a:r>
            <a:r>
              <a:rPr lang="en-US" sz="1200">
                <a:solidFill>
                  <a:srgbClr val="000000"/>
                </a:solidFill>
              </a:rPr>
              <a:t>Layer</a:t>
            </a:r>
          </a:p>
        </p:txBody>
      </p:sp>
      <p:sp>
        <p:nvSpPr>
          <p:cNvPr id="952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200">
                <a:solidFill>
                  <a:srgbClr val="000000"/>
                </a:solidFill>
              </a:rPr>
              <a:t>3-</a:t>
            </a:r>
            <a:fld id="{8EB34E03-73F9-4004-A627-78D5419F2F99}" type="slidenum">
              <a:rPr lang="en-US" altLang="pt-BR" sz="1200">
                <a:solidFill>
                  <a:srgbClr val="000000"/>
                </a:solidFill>
              </a:rPr>
              <a:pPr/>
              <a:t>34</a:t>
            </a:fld>
            <a:endParaRPr lang="en-US" altLang="pt-BR" sz="1200">
              <a:solidFill>
                <a:srgbClr val="000000"/>
              </a:solidFill>
            </a:endParaRPr>
          </a:p>
        </p:txBody>
      </p:sp>
      <p:sp>
        <p:nvSpPr>
          <p:cNvPr id="112643" name="Freeform 354"/>
          <p:cNvSpPr>
            <a:spLocks/>
          </p:cNvSpPr>
          <p:nvPr/>
        </p:nvSpPr>
        <p:spPr bwMode="auto">
          <a:xfrm flipH="1">
            <a:off x="2568575" y="3136900"/>
            <a:ext cx="236538" cy="1014413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44" name="Freeform 350"/>
          <p:cNvSpPr>
            <a:spLocks/>
          </p:cNvSpPr>
          <p:nvPr/>
        </p:nvSpPr>
        <p:spPr bwMode="auto">
          <a:xfrm flipH="1">
            <a:off x="552450" y="5118100"/>
            <a:ext cx="236538" cy="1014413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45" name="Freeform 347"/>
          <p:cNvSpPr>
            <a:spLocks/>
          </p:cNvSpPr>
          <p:nvPr/>
        </p:nvSpPr>
        <p:spPr bwMode="auto">
          <a:xfrm>
            <a:off x="6810375" y="5316538"/>
            <a:ext cx="236538" cy="1014412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46" name="Freeform 344"/>
          <p:cNvSpPr>
            <a:spLocks/>
          </p:cNvSpPr>
          <p:nvPr/>
        </p:nvSpPr>
        <p:spPr bwMode="auto">
          <a:xfrm>
            <a:off x="7243763" y="3302000"/>
            <a:ext cx="236537" cy="1014413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52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6425" y="1273175"/>
            <a:ext cx="8334375" cy="1247775"/>
          </a:xfrm>
        </p:spPr>
        <p:txBody>
          <a:bodyPr/>
          <a:lstStyle/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four senders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multihop paths</a:t>
            </a:r>
          </a:p>
          <a:p>
            <a:pPr>
              <a:buFont typeface="Wingdings" charset="2"/>
              <a:buChar char="§"/>
              <a:defRPr/>
            </a:pPr>
            <a:r>
              <a:rPr lang="en-US" sz="2400">
                <a:cs typeface="+mn-cs"/>
              </a:rPr>
              <a:t>timeout/retransmit</a:t>
            </a:r>
          </a:p>
          <a:p>
            <a:pPr>
              <a:buFont typeface="Wingdings" charset="2"/>
              <a:buChar char="§"/>
              <a:defRPr/>
            </a:pPr>
            <a:endParaRPr lang="en-US">
              <a:cs typeface="+mn-cs"/>
            </a:endParaRPr>
          </a:p>
        </p:txBody>
      </p:sp>
      <p:sp>
        <p:nvSpPr>
          <p:cNvPr id="95241" name="Rectangle 7"/>
          <p:cNvSpPr>
            <a:spLocks noChangeArrowheads="1"/>
          </p:cNvSpPr>
          <p:nvPr/>
        </p:nvSpPr>
        <p:spPr bwMode="auto">
          <a:xfrm>
            <a:off x="4251325" y="1106488"/>
            <a:ext cx="4373563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pt-BR" sz="2800" u="sng" smtClean="0">
                <a:solidFill>
                  <a:srgbClr val="CC0000"/>
                </a:solidFill>
                <a:latin typeface="Gill Sans MT" panose="020B0502020104020203" pitchFamily="34" charset="0"/>
              </a:rPr>
              <a:t>Q:</a:t>
            </a:r>
            <a:r>
              <a:rPr lang="en-US" altLang="pt-BR" sz="2400" smtClean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altLang="pt-BR" sz="2400" smtClean="0">
                <a:solidFill>
                  <a:srgbClr val="000000"/>
                </a:solidFill>
                <a:latin typeface="Gill Sans MT" panose="020B0502020104020203" pitchFamily="34" charset="0"/>
              </a:rPr>
              <a:t>what happens as </a:t>
            </a:r>
            <a:r>
              <a:rPr lang="en-US" altLang="pt-BR" sz="2400" smtClean="0">
                <a:solidFill>
                  <a:srgbClr val="CC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400" baseline="-25000" smtClean="0">
                <a:solidFill>
                  <a:srgbClr val="CC0000"/>
                </a:solidFill>
                <a:latin typeface="Gill Sans MT" panose="020B0502020104020203" pitchFamily="34" charset="0"/>
              </a:rPr>
              <a:t>in</a:t>
            </a:r>
            <a:r>
              <a:rPr lang="en-US" altLang="pt-BR" sz="2400" smtClean="0">
                <a:solidFill>
                  <a:srgbClr val="CC0000"/>
                </a:solidFill>
                <a:latin typeface="Gill Sans MT" panose="020B0502020104020203" pitchFamily="34" charset="0"/>
              </a:rPr>
              <a:t> </a:t>
            </a:r>
            <a:r>
              <a:rPr lang="en-US" altLang="pt-BR" sz="2400" smtClean="0">
                <a:solidFill>
                  <a:srgbClr val="000000"/>
                </a:solidFill>
                <a:latin typeface="Gill Sans MT" panose="020B0502020104020203" pitchFamily="34" charset="0"/>
              </a:rPr>
              <a:t>and </a:t>
            </a:r>
            <a:r>
              <a:rPr lang="en-US" altLang="pt-BR" sz="2400" smtClean="0">
                <a:solidFill>
                  <a:srgbClr val="CC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400" baseline="-25000" smtClean="0">
                <a:solidFill>
                  <a:srgbClr val="CC0000"/>
                </a:solidFill>
                <a:latin typeface="Gill Sans MT" panose="020B0502020104020203" pitchFamily="34" charset="0"/>
              </a:rPr>
              <a:t>in</a:t>
            </a:r>
            <a:r>
              <a:rPr lang="ja-JP" altLang="en-US" sz="2400" b="1" baseline="30000" smtClean="0">
                <a:solidFill>
                  <a:srgbClr val="CC0000"/>
                </a:solidFill>
                <a:latin typeface="Arial" panose="020B0604020202020204" pitchFamily="34" charset="0"/>
              </a:rPr>
              <a:t>’</a:t>
            </a:r>
            <a:r>
              <a:rPr lang="en-US" altLang="ja-JP" sz="2400" smtClean="0">
                <a:solidFill>
                  <a:srgbClr val="000000"/>
                </a:solidFill>
                <a:latin typeface="Gill Sans MT" panose="020B0502020104020203" pitchFamily="34" charset="0"/>
              </a:rPr>
              <a:t> increase</a:t>
            </a:r>
            <a:r>
              <a:rPr lang="en-US" altLang="ja-JP" sz="2400" smtClean="0">
                <a:solidFill>
                  <a:srgbClr val="FF0000"/>
                </a:solidFill>
                <a:latin typeface="Gill Sans MT" panose="020B0502020104020203" pitchFamily="34" charset="0"/>
              </a:rPr>
              <a:t> ?</a:t>
            </a:r>
            <a:endParaRPr lang="en-US" altLang="pt-BR" sz="2400" smtClean="0">
              <a:solidFill>
                <a:srgbClr val="FF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12649" name="Text Box 14"/>
          <p:cNvSpPr txBox="1">
            <a:spLocks noChangeArrowheads="1"/>
          </p:cNvSpPr>
          <p:nvPr/>
        </p:nvSpPr>
        <p:spPr bwMode="auto">
          <a:xfrm>
            <a:off x="4171950" y="3822700"/>
            <a:ext cx="19129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pt-BR" smtClean="0">
                <a:solidFill>
                  <a:srgbClr val="000000"/>
                </a:solidFill>
                <a:latin typeface="Arial" panose="020B0604020202020204" pitchFamily="34" charset="0"/>
              </a:rPr>
              <a:t>finite shared output link buffers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650" name="Line 15"/>
          <p:cNvSpPr>
            <a:spLocks noChangeShapeType="1"/>
          </p:cNvSpPr>
          <p:nvPr/>
        </p:nvSpPr>
        <p:spPr bwMode="auto">
          <a:xfrm flipH="1">
            <a:off x="2859088" y="4203700"/>
            <a:ext cx="923925" cy="866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51" name="Line 16"/>
          <p:cNvSpPr>
            <a:spLocks noChangeShapeType="1"/>
          </p:cNvSpPr>
          <p:nvPr/>
        </p:nvSpPr>
        <p:spPr bwMode="auto">
          <a:xfrm flipH="1">
            <a:off x="3344863" y="4203700"/>
            <a:ext cx="43815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2652" name="Group 58"/>
          <p:cNvGrpSpPr>
            <a:grpSpLocks/>
          </p:cNvGrpSpPr>
          <p:nvPr/>
        </p:nvGrpSpPr>
        <p:grpSpPr bwMode="auto">
          <a:xfrm>
            <a:off x="2798763" y="3184525"/>
            <a:ext cx="650875" cy="904875"/>
            <a:chOff x="12762" y="10336"/>
            <a:chExt cx="1027" cy="1700"/>
          </a:xfrm>
        </p:grpSpPr>
        <p:sp>
          <p:nvSpPr>
            <p:cNvPr id="112973" name="Rectangle 5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2974" name="Rectangle 6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2975" name="Line 6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76" name="Line 6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77" name="Line 6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78" name="Line 6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2653" name="Text Box 65"/>
          <p:cNvSpPr txBox="1">
            <a:spLocks noChangeArrowheads="1"/>
          </p:cNvSpPr>
          <p:nvPr/>
        </p:nvSpPr>
        <p:spPr bwMode="auto">
          <a:xfrm>
            <a:off x="2700338" y="2870200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400" smtClean="0">
                <a:solidFill>
                  <a:srgbClr val="000000"/>
                </a:solidFill>
                <a:latin typeface="Arial" panose="020B0604020202020204" pitchFamily="34" charset="0"/>
              </a:rPr>
              <a:t>Host A</a:t>
            </a:r>
          </a:p>
        </p:txBody>
      </p:sp>
      <p:sp>
        <p:nvSpPr>
          <p:cNvPr id="112654" name="Line 67"/>
          <p:cNvSpPr>
            <a:spLocks noChangeShapeType="1"/>
          </p:cNvSpPr>
          <p:nvPr/>
        </p:nvSpPr>
        <p:spPr bwMode="auto">
          <a:xfrm flipH="1">
            <a:off x="1504950" y="6184900"/>
            <a:ext cx="1458913" cy="11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2655" name="Group 109"/>
          <p:cNvGrpSpPr>
            <a:grpSpLocks/>
          </p:cNvGrpSpPr>
          <p:nvPr/>
        </p:nvGrpSpPr>
        <p:grpSpPr bwMode="auto">
          <a:xfrm>
            <a:off x="788988" y="5156200"/>
            <a:ext cx="650875" cy="904875"/>
            <a:chOff x="12762" y="10336"/>
            <a:chExt cx="1027" cy="1700"/>
          </a:xfrm>
        </p:grpSpPr>
        <p:sp>
          <p:nvSpPr>
            <p:cNvPr id="112967" name="Rectangle 110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2968" name="Rectangle 111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2969" name="Line 112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70" name="Line 113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71" name="Line 114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72" name="Line 115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2656" name="Line 117"/>
          <p:cNvSpPr>
            <a:spLocks noChangeShapeType="1"/>
          </p:cNvSpPr>
          <p:nvPr/>
        </p:nvSpPr>
        <p:spPr bwMode="auto">
          <a:xfrm flipH="1">
            <a:off x="3344863" y="4632325"/>
            <a:ext cx="723900" cy="158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57" name="Line 118"/>
          <p:cNvSpPr>
            <a:spLocks noChangeShapeType="1"/>
          </p:cNvSpPr>
          <p:nvPr/>
        </p:nvSpPr>
        <p:spPr bwMode="auto">
          <a:xfrm flipH="1" flipV="1">
            <a:off x="5126038" y="4651375"/>
            <a:ext cx="779462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58" name="Line 119"/>
          <p:cNvSpPr>
            <a:spLocks noChangeShapeType="1"/>
          </p:cNvSpPr>
          <p:nvPr/>
        </p:nvSpPr>
        <p:spPr bwMode="auto">
          <a:xfrm flipH="1">
            <a:off x="5068888" y="4222750"/>
            <a:ext cx="1296987" cy="1295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59" name="Line 120"/>
          <p:cNvSpPr>
            <a:spLocks noChangeShapeType="1"/>
          </p:cNvSpPr>
          <p:nvPr/>
        </p:nvSpPr>
        <p:spPr bwMode="auto">
          <a:xfrm flipH="1">
            <a:off x="6324600" y="4241800"/>
            <a:ext cx="439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60" name="Freeform 123"/>
          <p:cNvSpPr>
            <a:spLocks/>
          </p:cNvSpPr>
          <p:nvPr/>
        </p:nvSpPr>
        <p:spPr bwMode="auto">
          <a:xfrm>
            <a:off x="6750050" y="3659188"/>
            <a:ext cx="315913" cy="360362"/>
          </a:xfrm>
          <a:custGeom>
            <a:avLst/>
            <a:gdLst>
              <a:gd name="T0" fmla="*/ 2147483647 w 650"/>
              <a:gd name="T1" fmla="*/ 2147483647 h 735"/>
              <a:gd name="T2" fmla="*/ 2147483647 w 650"/>
              <a:gd name="T3" fmla="*/ 2147483647 h 735"/>
              <a:gd name="T4" fmla="*/ 2147483647 w 650"/>
              <a:gd name="T5" fmla="*/ 2147483647 h 735"/>
              <a:gd name="T6" fmla="*/ 2147483647 w 650"/>
              <a:gd name="T7" fmla="*/ 2147483647 h 735"/>
              <a:gd name="T8" fmla="*/ 2147483647 w 650"/>
              <a:gd name="T9" fmla="*/ 2147483647 h 735"/>
              <a:gd name="T10" fmla="*/ 2147483647 w 650"/>
              <a:gd name="T11" fmla="*/ 2147483647 h 735"/>
              <a:gd name="T12" fmla="*/ 2147483647 w 650"/>
              <a:gd name="T13" fmla="*/ 2147483647 h 735"/>
              <a:gd name="T14" fmla="*/ 2147483647 w 650"/>
              <a:gd name="T15" fmla="*/ 2147483647 h 735"/>
              <a:gd name="T16" fmla="*/ 2147483647 w 650"/>
              <a:gd name="T17" fmla="*/ 2147483647 h 735"/>
              <a:gd name="T18" fmla="*/ 2147483647 w 650"/>
              <a:gd name="T19" fmla="*/ 0 h 735"/>
              <a:gd name="T20" fmla="*/ 2147483647 w 650"/>
              <a:gd name="T21" fmla="*/ 2147483647 h 735"/>
              <a:gd name="T22" fmla="*/ 2147483647 w 650"/>
              <a:gd name="T23" fmla="*/ 2147483647 h 735"/>
              <a:gd name="T24" fmla="*/ 2147483647 w 650"/>
              <a:gd name="T25" fmla="*/ 2147483647 h 735"/>
              <a:gd name="T26" fmla="*/ 2147483647 w 650"/>
              <a:gd name="T27" fmla="*/ 2147483647 h 735"/>
              <a:gd name="T28" fmla="*/ 2147483647 w 650"/>
              <a:gd name="T29" fmla="*/ 2147483647 h 735"/>
              <a:gd name="T30" fmla="*/ 2147483647 w 650"/>
              <a:gd name="T31" fmla="*/ 2147483647 h 735"/>
              <a:gd name="T32" fmla="*/ 2147483647 w 650"/>
              <a:gd name="T33" fmla="*/ 2147483647 h 735"/>
              <a:gd name="T34" fmla="*/ 2147483647 w 650"/>
              <a:gd name="T35" fmla="*/ 2147483647 h 735"/>
              <a:gd name="T36" fmla="*/ 2147483647 w 650"/>
              <a:gd name="T37" fmla="*/ 2147483647 h 735"/>
              <a:gd name="T38" fmla="*/ 2147483647 w 650"/>
              <a:gd name="T39" fmla="*/ 2147483647 h 735"/>
              <a:gd name="T40" fmla="*/ 2147483647 w 650"/>
              <a:gd name="T41" fmla="*/ 2147483647 h 735"/>
              <a:gd name="T42" fmla="*/ 0 w 650"/>
              <a:gd name="T43" fmla="*/ 2147483647 h 735"/>
              <a:gd name="T44" fmla="*/ 2147483647 w 650"/>
              <a:gd name="T45" fmla="*/ 2147483647 h 735"/>
              <a:gd name="T46" fmla="*/ 2147483647 w 650"/>
              <a:gd name="T47" fmla="*/ 2147483647 h 735"/>
              <a:gd name="T48" fmla="*/ 2147483647 w 650"/>
              <a:gd name="T49" fmla="*/ 2147483647 h 735"/>
              <a:gd name="T50" fmla="*/ 2147483647 w 650"/>
              <a:gd name="T51" fmla="*/ 2147483647 h 735"/>
              <a:gd name="T52" fmla="*/ 2147483647 w 650"/>
              <a:gd name="T53" fmla="*/ 2147483647 h 735"/>
              <a:gd name="T54" fmla="*/ 2147483647 w 650"/>
              <a:gd name="T55" fmla="*/ 2147483647 h 735"/>
              <a:gd name="T56" fmla="*/ 2147483647 w 650"/>
              <a:gd name="T57" fmla="*/ 2147483647 h 735"/>
              <a:gd name="T58" fmla="*/ 2147483647 w 650"/>
              <a:gd name="T59" fmla="*/ 2147483647 h 735"/>
              <a:gd name="T60" fmla="*/ 2147483647 w 650"/>
              <a:gd name="T61" fmla="*/ 2147483647 h 735"/>
              <a:gd name="T62" fmla="*/ 2147483647 w 650"/>
              <a:gd name="T63" fmla="*/ 2147483647 h 735"/>
              <a:gd name="T64" fmla="*/ 2147483647 w 650"/>
              <a:gd name="T65" fmla="*/ 2147483647 h 735"/>
              <a:gd name="T66" fmla="*/ 2147483647 w 650"/>
              <a:gd name="T67" fmla="*/ 2147483647 h 735"/>
              <a:gd name="T68" fmla="*/ 2147483647 w 650"/>
              <a:gd name="T69" fmla="*/ 2147483647 h 735"/>
              <a:gd name="T70" fmla="*/ 2147483647 w 650"/>
              <a:gd name="T71" fmla="*/ 2147483647 h 735"/>
              <a:gd name="T72" fmla="*/ 2147483647 w 650"/>
              <a:gd name="T73" fmla="*/ 2147483647 h 735"/>
              <a:gd name="T74" fmla="*/ 2147483647 w 650"/>
              <a:gd name="T75" fmla="*/ 2147483647 h 735"/>
              <a:gd name="T76" fmla="*/ 2147483647 w 650"/>
              <a:gd name="T77" fmla="*/ 2147483647 h 735"/>
              <a:gd name="T78" fmla="*/ 2147483647 w 650"/>
              <a:gd name="T79" fmla="*/ 2147483647 h 735"/>
              <a:gd name="T80" fmla="*/ 2147483647 w 650"/>
              <a:gd name="T81" fmla="*/ 2147483647 h 735"/>
              <a:gd name="T82" fmla="*/ 2147483647 w 650"/>
              <a:gd name="T83" fmla="*/ 2147483647 h 735"/>
              <a:gd name="T84" fmla="*/ 2147483647 w 650"/>
              <a:gd name="T85" fmla="*/ 2147483647 h 735"/>
              <a:gd name="T86" fmla="*/ 2147483647 w 650"/>
              <a:gd name="T87" fmla="*/ 2147483647 h 735"/>
              <a:gd name="T88" fmla="*/ 2147483647 w 650"/>
              <a:gd name="T89" fmla="*/ 2147483647 h 735"/>
              <a:gd name="T90" fmla="*/ 2147483647 w 650"/>
              <a:gd name="T91" fmla="*/ 2147483647 h 735"/>
              <a:gd name="T92" fmla="*/ 2147483647 w 650"/>
              <a:gd name="T93" fmla="*/ 2147483647 h 735"/>
              <a:gd name="T94" fmla="*/ 2147483647 w 650"/>
              <a:gd name="T95" fmla="*/ 2147483647 h 735"/>
              <a:gd name="T96" fmla="*/ 2147483647 w 650"/>
              <a:gd name="T97" fmla="*/ 2147483647 h 73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650" h="735">
                <a:moveTo>
                  <a:pt x="645" y="27"/>
                </a:moveTo>
                <a:lnTo>
                  <a:pt x="642" y="26"/>
                </a:lnTo>
                <a:lnTo>
                  <a:pt x="631" y="23"/>
                </a:lnTo>
                <a:lnTo>
                  <a:pt x="615" y="19"/>
                </a:lnTo>
                <a:lnTo>
                  <a:pt x="592" y="15"/>
                </a:lnTo>
                <a:lnTo>
                  <a:pt x="565" y="10"/>
                </a:lnTo>
                <a:lnTo>
                  <a:pt x="533" y="6"/>
                </a:lnTo>
                <a:lnTo>
                  <a:pt x="496" y="3"/>
                </a:lnTo>
                <a:lnTo>
                  <a:pt x="456" y="1"/>
                </a:lnTo>
                <a:lnTo>
                  <a:pt x="411" y="0"/>
                </a:lnTo>
                <a:lnTo>
                  <a:pt x="364" y="2"/>
                </a:lnTo>
                <a:lnTo>
                  <a:pt x="315" y="6"/>
                </a:lnTo>
                <a:lnTo>
                  <a:pt x="262" y="15"/>
                </a:lnTo>
                <a:lnTo>
                  <a:pt x="209" y="26"/>
                </a:lnTo>
                <a:lnTo>
                  <a:pt x="154" y="42"/>
                </a:lnTo>
                <a:lnTo>
                  <a:pt x="98" y="61"/>
                </a:lnTo>
                <a:lnTo>
                  <a:pt x="42" y="87"/>
                </a:lnTo>
                <a:lnTo>
                  <a:pt x="38" y="101"/>
                </a:lnTo>
                <a:lnTo>
                  <a:pt x="28" y="141"/>
                </a:lnTo>
                <a:lnTo>
                  <a:pt x="17" y="203"/>
                </a:lnTo>
                <a:lnTo>
                  <a:pt x="6" y="283"/>
                </a:lnTo>
                <a:lnTo>
                  <a:pt x="0" y="378"/>
                </a:lnTo>
                <a:lnTo>
                  <a:pt x="5" y="484"/>
                </a:lnTo>
                <a:lnTo>
                  <a:pt x="21" y="599"/>
                </a:lnTo>
                <a:lnTo>
                  <a:pt x="54" y="716"/>
                </a:lnTo>
                <a:lnTo>
                  <a:pt x="58" y="716"/>
                </a:lnTo>
                <a:lnTo>
                  <a:pt x="66" y="715"/>
                </a:lnTo>
                <a:lnTo>
                  <a:pt x="80" y="713"/>
                </a:lnTo>
                <a:lnTo>
                  <a:pt x="99" y="712"/>
                </a:lnTo>
                <a:lnTo>
                  <a:pt x="124" y="710"/>
                </a:lnTo>
                <a:lnTo>
                  <a:pt x="153" y="708"/>
                </a:lnTo>
                <a:lnTo>
                  <a:pt x="188" y="707"/>
                </a:lnTo>
                <a:lnTo>
                  <a:pt x="225" y="706"/>
                </a:lnTo>
                <a:lnTo>
                  <a:pt x="267" y="705"/>
                </a:lnTo>
                <a:lnTo>
                  <a:pt x="313" y="706"/>
                </a:lnTo>
                <a:lnTo>
                  <a:pt x="362" y="707"/>
                </a:lnTo>
                <a:lnTo>
                  <a:pt x="415" y="709"/>
                </a:lnTo>
                <a:lnTo>
                  <a:pt x="470" y="713"/>
                </a:lnTo>
                <a:lnTo>
                  <a:pt x="528" y="719"/>
                </a:lnTo>
                <a:lnTo>
                  <a:pt x="588" y="726"/>
                </a:lnTo>
                <a:lnTo>
                  <a:pt x="650" y="735"/>
                </a:lnTo>
                <a:lnTo>
                  <a:pt x="647" y="713"/>
                </a:lnTo>
                <a:lnTo>
                  <a:pt x="641" y="655"/>
                </a:lnTo>
                <a:lnTo>
                  <a:pt x="631" y="568"/>
                </a:lnTo>
                <a:lnTo>
                  <a:pt x="623" y="462"/>
                </a:lnTo>
                <a:lnTo>
                  <a:pt x="618" y="345"/>
                </a:lnTo>
                <a:lnTo>
                  <a:pt x="618" y="229"/>
                </a:lnTo>
                <a:lnTo>
                  <a:pt x="627" y="119"/>
                </a:lnTo>
                <a:lnTo>
                  <a:pt x="645" y="27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61" name="Freeform 124"/>
          <p:cNvSpPr>
            <a:spLocks/>
          </p:cNvSpPr>
          <p:nvPr/>
        </p:nvSpPr>
        <p:spPr bwMode="auto">
          <a:xfrm>
            <a:off x="6784975" y="3757613"/>
            <a:ext cx="519113" cy="357187"/>
          </a:xfrm>
          <a:custGeom>
            <a:avLst/>
            <a:gdLst>
              <a:gd name="T0" fmla="*/ 2147483647 w 1071"/>
              <a:gd name="T1" fmla="*/ 2147483647 h 731"/>
              <a:gd name="T2" fmla="*/ 0 w 1071"/>
              <a:gd name="T3" fmla="*/ 2147483647 h 731"/>
              <a:gd name="T4" fmla="*/ 2147483647 w 1071"/>
              <a:gd name="T5" fmla="*/ 2147483647 h 731"/>
              <a:gd name="T6" fmla="*/ 2147483647 w 1071"/>
              <a:gd name="T7" fmla="*/ 2147483647 h 731"/>
              <a:gd name="T8" fmla="*/ 2147483647 w 1071"/>
              <a:gd name="T9" fmla="*/ 2147483647 h 731"/>
              <a:gd name="T10" fmla="*/ 2147483647 w 1071"/>
              <a:gd name="T11" fmla="*/ 2147483647 h 731"/>
              <a:gd name="T12" fmla="*/ 2147483647 w 1071"/>
              <a:gd name="T13" fmla="*/ 2147483647 h 731"/>
              <a:gd name="T14" fmla="*/ 2147483647 w 1071"/>
              <a:gd name="T15" fmla="*/ 2147483647 h 731"/>
              <a:gd name="T16" fmla="*/ 2147483647 w 1071"/>
              <a:gd name="T17" fmla="*/ 2147483647 h 731"/>
              <a:gd name="T18" fmla="*/ 2147483647 w 1071"/>
              <a:gd name="T19" fmla="*/ 2147483647 h 731"/>
              <a:gd name="T20" fmla="*/ 2147483647 w 1071"/>
              <a:gd name="T21" fmla="*/ 2147483647 h 731"/>
              <a:gd name="T22" fmla="*/ 2147483647 w 1071"/>
              <a:gd name="T23" fmla="*/ 2147483647 h 731"/>
              <a:gd name="T24" fmla="*/ 2147483647 w 1071"/>
              <a:gd name="T25" fmla="*/ 2147483647 h 731"/>
              <a:gd name="T26" fmla="*/ 2147483647 w 1071"/>
              <a:gd name="T27" fmla="*/ 2147483647 h 731"/>
              <a:gd name="T28" fmla="*/ 2147483647 w 1071"/>
              <a:gd name="T29" fmla="*/ 2147483647 h 731"/>
              <a:gd name="T30" fmla="*/ 2147483647 w 1071"/>
              <a:gd name="T31" fmla="*/ 2147483647 h 731"/>
              <a:gd name="T32" fmla="*/ 2147483647 w 1071"/>
              <a:gd name="T33" fmla="*/ 2147483647 h 731"/>
              <a:gd name="T34" fmla="*/ 2147483647 w 1071"/>
              <a:gd name="T35" fmla="*/ 2147483647 h 731"/>
              <a:gd name="T36" fmla="*/ 2147483647 w 1071"/>
              <a:gd name="T37" fmla="*/ 2147483647 h 731"/>
              <a:gd name="T38" fmla="*/ 2147483647 w 1071"/>
              <a:gd name="T39" fmla="*/ 2147483647 h 731"/>
              <a:gd name="T40" fmla="*/ 2147483647 w 1071"/>
              <a:gd name="T41" fmla="*/ 2147483647 h 731"/>
              <a:gd name="T42" fmla="*/ 2147483647 w 1071"/>
              <a:gd name="T43" fmla="*/ 2147483647 h 731"/>
              <a:gd name="T44" fmla="*/ 2147483647 w 1071"/>
              <a:gd name="T45" fmla="*/ 2147483647 h 731"/>
              <a:gd name="T46" fmla="*/ 2147483647 w 1071"/>
              <a:gd name="T47" fmla="*/ 2147483647 h 731"/>
              <a:gd name="T48" fmla="*/ 2147483647 w 1071"/>
              <a:gd name="T49" fmla="*/ 2147483647 h 731"/>
              <a:gd name="T50" fmla="*/ 2147483647 w 1071"/>
              <a:gd name="T51" fmla="*/ 2147483647 h 731"/>
              <a:gd name="T52" fmla="*/ 2147483647 w 1071"/>
              <a:gd name="T53" fmla="*/ 0 h 731"/>
              <a:gd name="T54" fmla="*/ 2147483647 w 1071"/>
              <a:gd name="T55" fmla="*/ 2147483647 h 731"/>
              <a:gd name="T56" fmla="*/ 2147483647 w 1071"/>
              <a:gd name="T57" fmla="*/ 2147483647 h 731"/>
              <a:gd name="T58" fmla="*/ 2147483647 w 1071"/>
              <a:gd name="T59" fmla="*/ 2147483647 h 731"/>
              <a:gd name="T60" fmla="*/ 2147483647 w 1071"/>
              <a:gd name="T61" fmla="*/ 2147483647 h 731"/>
              <a:gd name="T62" fmla="*/ 2147483647 w 1071"/>
              <a:gd name="T63" fmla="*/ 2147483647 h 731"/>
              <a:gd name="T64" fmla="*/ 2147483647 w 1071"/>
              <a:gd name="T65" fmla="*/ 2147483647 h 731"/>
              <a:gd name="T66" fmla="*/ 2147483647 w 1071"/>
              <a:gd name="T67" fmla="*/ 2147483647 h 731"/>
              <a:gd name="T68" fmla="*/ 2147483647 w 1071"/>
              <a:gd name="T69" fmla="*/ 2147483647 h 731"/>
              <a:gd name="T70" fmla="*/ 2147483647 w 1071"/>
              <a:gd name="T71" fmla="*/ 2147483647 h 731"/>
              <a:gd name="T72" fmla="*/ 2147483647 w 1071"/>
              <a:gd name="T73" fmla="*/ 2147483647 h 731"/>
              <a:gd name="T74" fmla="*/ 2147483647 w 1071"/>
              <a:gd name="T75" fmla="*/ 2147483647 h 731"/>
              <a:gd name="T76" fmla="*/ 2147483647 w 1071"/>
              <a:gd name="T77" fmla="*/ 2147483647 h 731"/>
              <a:gd name="T78" fmla="*/ 2147483647 w 1071"/>
              <a:gd name="T79" fmla="*/ 2147483647 h 731"/>
              <a:gd name="T80" fmla="*/ 2147483647 w 1071"/>
              <a:gd name="T81" fmla="*/ 2147483647 h 731"/>
              <a:gd name="T82" fmla="*/ 2147483647 w 1071"/>
              <a:gd name="T83" fmla="*/ 2147483647 h 731"/>
              <a:gd name="T84" fmla="*/ 2147483647 w 1071"/>
              <a:gd name="T85" fmla="*/ 2147483647 h 731"/>
              <a:gd name="T86" fmla="*/ 2147483647 w 1071"/>
              <a:gd name="T87" fmla="*/ 2147483647 h 731"/>
              <a:gd name="T88" fmla="*/ 2147483647 w 1071"/>
              <a:gd name="T89" fmla="*/ 2147483647 h 731"/>
              <a:gd name="T90" fmla="*/ 2147483647 w 1071"/>
              <a:gd name="T91" fmla="*/ 2147483647 h 731"/>
              <a:gd name="T92" fmla="*/ 2147483647 w 1071"/>
              <a:gd name="T93" fmla="*/ 2147483647 h 731"/>
              <a:gd name="T94" fmla="*/ 2147483647 w 1071"/>
              <a:gd name="T95" fmla="*/ 2147483647 h 731"/>
              <a:gd name="T96" fmla="*/ 2147483647 w 1071"/>
              <a:gd name="T97" fmla="*/ 2147483647 h 731"/>
              <a:gd name="T98" fmla="*/ 2147483647 w 1071"/>
              <a:gd name="T99" fmla="*/ 2147483647 h 731"/>
              <a:gd name="T100" fmla="*/ 2147483647 w 1071"/>
              <a:gd name="T101" fmla="*/ 2147483647 h 731"/>
              <a:gd name="T102" fmla="*/ 2147483647 w 1071"/>
              <a:gd name="T103" fmla="*/ 2147483647 h 731"/>
              <a:gd name="T104" fmla="*/ 2147483647 w 1071"/>
              <a:gd name="T105" fmla="*/ 2147483647 h 731"/>
              <a:gd name="T106" fmla="*/ 2147483647 w 1071"/>
              <a:gd name="T107" fmla="*/ 2147483647 h 731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1071" h="731">
                <a:moveTo>
                  <a:pt x="6" y="552"/>
                </a:moveTo>
                <a:lnTo>
                  <a:pt x="0" y="642"/>
                </a:lnTo>
                <a:lnTo>
                  <a:pt x="698" y="731"/>
                </a:lnTo>
                <a:lnTo>
                  <a:pt x="703" y="729"/>
                </a:lnTo>
                <a:lnTo>
                  <a:pt x="717" y="722"/>
                </a:lnTo>
                <a:lnTo>
                  <a:pt x="740" y="710"/>
                </a:lnTo>
                <a:lnTo>
                  <a:pt x="768" y="694"/>
                </a:lnTo>
                <a:lnTo>
                  <a:pt x="801" y="672"/>
                </a:lnTo>
                <a:lnTo>
                  <a:pt x="838" y="645"/>
                </a:lnTo>
                <a:lnTo>
                  <a:pt x="876" y="614"/>
                </a:lnTo>
                <a:lnTo>
                  <a:pt x="915" y="577"/>
                </a:lnTo>
                <a:lnTo>
                  <a:pt x="953" y="536"/>
                </a:lnTo>
                <a:lnTo>
                  <a:pt x="988" y="491"/>
                </a:lnTo>
                <a:lnTo>
                  <a:pt x="1018" y="439"/>
                </a:lnTo>
                <a:lnTo>
                  <a:pt x="1043" y="383"/>
                </a:lnTo>
                <a:lnTo>
                  <a:pt x="1061" y="322"/>
                </a:lnTo>
                <a:lnTo>
                  <a:pt x="1071" y="255"/>
                </a:lnTo>
                <a:lnTo>
                  <a:pt x="1070" y="185"/>
                </a:lnTo>
                <a:lnTo>
                  <a:pt x="1057" y="108"/>
                </a:lnTo>
                <a:lnTo>
                  <a:pt x="1055" y="104"/>
                </a:lnTo>
                <a:lnTo>
                  <a:pt x="1049" y="92"/>
                </a:lnTo>
                <a:lnTo>
                  <a:pt x="1037" y="76"/>
                </a:lnTo>
                <a:lnTo>
                  <a:pt x="1022" y="57"/>
                </a:lnTo>
                <a:lnTo>
                  <a:pt x="1002" y="37"/>
                </a:lnTo>
                <a:lnTo>
                  <a:pt x="979" y="20"/>
                </a:lnTo>
                <a:lnTo>
                  <a:pt x="951" y="7"/>
                </a:lnTo>
                <a:lnTo>
                  <a:pt x="919" y="0"/>
                </a:lnTo>
                <a:lnTo>
                  <a:pt x="924" y="12"/>
                </a:lnTo>
                <a:lnTo>
                  <a:pt x="934" y="44"/>
                </a:lnTo>
                <a:lnTo>
                  <a:pt x="947" y="94"/>
                </a:lnTo>
                <a:lnTo>
                  <a:pt x="958" y="159"/>
                </a:lnTo>
                <a:lnTo>
                  <a:pt x="961" y="238"/>
                </a:lnTo>
                <a:lnTo>
                  <a:pt x="953" y="324"/>
                </a:lnTo>
                <a:lnTo>
                  <a:pt x="928" y="418"/>
                </a:lnTo>
                <a:lnTo>
                  <a:pt x="884" y="516"/>
                </a:lnTo>
                <a:lnTo>
                  <a:pt x="883" y="518"/>
                </a:lnTo>
                <a:lnTo>
                  <a:pt x="879" y="521"/>
                </a:lnTo>
                <a:lnTo>
                  <a:pt x="872" y="526"/>
                </a:lnTo>
                <a:lnTo>
                  <a:pt x="862" y="534"/>
                </a:lnTo>
                <a:lnTo>
                  <a:pt x="851" y="541"/>
                </a:lnTo>
                <a:lnTo>
                  <a:pt x="837" y="550"/>
                </a:lnTo>
                <a:lnTo>
                  <a:pt x="819" y="559"/>
                </a:lnTo>
                <a:lnTo>
                  <a:pt x="800" y="567"/>
                </a:lnTo>
                <a:lnTo>
                  <a:pt x="778" y="575"/>
                </a:lnTo>
                <a:lnTo>
                  <a:pt x="754" y="582"/>
                </a:lnTo>
                <a:lnTo>
                  <a:pt x="727" y="588"/>
                </a:lnTo>
                <a:lnTo>
                  <a:pt x="697" y="592"/>
                </a:lnTo>
                <a:lnTo>
                  <a:pt x="666" y="593"/>
                </a:lnTo>
                <a:lnTo>
                  <a:pt x="631" y="592"/>
                </a:lnTo>
                <a:lnTo>
                  <a:pt x="593" y="589"/>
                </a:lnTo>
                <a:lnTo>
                  <a:pt x="555" y="581"/>
                </a:lnTo>
                <a:lnTo>
                  <a:pt x="555" y="677"/>
                </a:lnTo>
                <a:lnTo>
                  <a:pt x="24" y="623"/>
                </a:lnTo>
                <a:lnTo>
                  <a:pt x="6" y="5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62" name="Freeform 125"/>
          <p:cNvSpPr>
            <a:spLocks/>
          </p:cNvSpPr>
          <p:nvPr/>
        </p:nvSpPr>
        <p:spPr bwMode="auto">
          <a:xfrm>
            <a:off x="6718300" y="4110038"/>
            <a:ext cx="382588" cy="123825"/>
          </a:xfrm>
          <a:custGeom>
            <a:avLst/>
            <a:gdLst>
              <a:gd name="T0" fmla="*/ 2147483647 w 787"/>
              <a:gd name="T1" fmla="*/ 2147483647 h 253"/>
              <a:gd name="T2" fmla="*/ 2147483647 w 787"/>
              <a:gd name="T3" fmla="*/ 0 h 253"/>
              <a:gd name="T4" fmla="*/ 0 w 787"/>
              <a:gd name="T5" fmla="*/ 2147483647 h 253"/>
              <a:gd name="T6" fmla="*/ 2147483647 w 787"/>
              <a:gd name="T7" fmla="*/ 2147483647 h 253"/>
              <a:gd name="T8" fmla="*/ 2147483647 w 787"/>
              <a:gd name="T9" fmla="*/ 2147483647 h 25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87" h="253">
                <a:moveTo>
                  <a:pt x="787" y="91"/>
                </a:moveTo>
                <a:lnTo>
                  <a:pt x="12" y="0"/>
                </a:lnTo>
                <a:lnTo>
                  <a:pt x="0" y="91"/>
                </a:lnTo>
                <a:lnTo>
                  <a:pt x="764" y="253"/>
                </a:lnTo>
                <a:lnTo>
                  <a:pt x="787" y="9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63" name="Freeform 126"/>
          <p:cNvSpPr>
            <a:spLocks/>
          </p:cNvSpPr>
          <p:nvPr/>
        </p:nvSpPr>
        <p:spPr bwMode="auto">
          <a:xfrm>
            <a:off x="6908800" y="4149725"/>
            <a:ext cx="163513" cy="55563"/>
          </a:xfrm>
          <a:custGeom>
            <a:avLst/>
            <a:gdLst>
              <a:gd name="T0" fmla="*/ 2147483647 w 336"/>
              <a:gd name="T1" fmla="*/ 2147483647 h 115"/>
              <a:gd name="T2" fmla="*/ 2147483647 w 336"/>
              <a:gd name="T3" fmla="*/ 0 h 115"/>
              <a:gd name="T4" fmla="*/ 0 w 336"/>
              <a:gd name="T5" fmla="*/ 2147483647 h 115"/>
              <a:gd name="T6" fmla="*/ 2147483647 w 336"/>
              <a:gd name="T7" fmla="*/ 2147483647 h 115"/>
              <a:gd name="T8" fmla="*/ 2147483647 w 336"/>
              <a:gd name="T9" fmla="*/ 2147483647 h 1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36" h="115">
                <a:moveTo>
                  <a:pt x="336" y="50"/>
                </a:moveTo>
                <a:lnTo>
                  <a:pt x="4" y="0"/>
                </a:lnTo>
                <a:lnTo>
                  <a:pt x="0" y="48"/>
                </a:lnTo>
                <a:lnTo>
                  <a:pt x="327" y="115"/>
                </a:lnTo>
                <a:lnTo>
                  <a:pt x="336" y="5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64" name="Freeform 127"/>
          <p:cNvSpPr>
            <a:spLocks/>
          </p:cNvSpPr>
          <p:nvPr/>
        </p:nvSpPr>
        <p:spPr bwMode="auto">
          <a:xfrm>
            <a:off x="6743700" y="4121150"/>
            <a:ext cx="107950" cy="41275"/>
          </a:xfrm>
          <a:custGeom>
            <a:avLst/>
            <a:gdLst>
              <a:gd name="T0" fmla="*/ 2147483647 w 225"/>
              <a:gd name="T1" fmla="*/ 2147483647 h 85"/>
              <a:gd name="T2" fmla="*/ 0 w 225"/>
              <a:gd name="T3" fmla="*/ 0 h 85"/>
              <a:gd name="T4" fmla="*/ 2147483647 w 225"/>
              <a:gd name="T5" fmla="*/ 2147483647 h 85"/>
              <a:gd name="T6" fmla="*/ 2147483647 w 225"/>
              <a:gd name="T7" fmla="*/ 2147483647 h 85"/>
              <a:gd name="T8" fmla="*/ 2147483647 w 225"/>
              <a:gd name="T9" fmla="*/ 2147483647 h 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" h="85">
                <a:moveTo>
                  <a:pt x="225" y="39"/>
                </a:moveTo>
                <a:lnTo>
                  <a:pt x="0" y="0"/>
                </a:lnTo>
                <a:lnTo>
                  <a:pt x="3" y="41"/>
                </a:lnTo>
                <a:lnTo>
                  <a:pt x="218" y="85"/>
                </a:lnTo>
                <a:lnTo>
                  <a:pt x="225" y="3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65" name="Freeform 128"/>
          <p:cNvSpPr>
            <a:spLocks/>
          </p:cNvSpPr>
          <p:nvPr/>
        </p:nvSpPr>
        <p:spPr bwMode="auto">
          <a:xfrm>
            <a:off x="6469063" y="4162425"/>
            <a:ext cx="642937" cy="215900"/>
          </a:xfrm>
          <a:custGeom>
            <a:avLst/>
            <a:gdLst>
              <a:gd name="T0" fmla="*/ 0 w 1325"/>
              <a:gd name="T1" fmla="*/ 2147483647 h 439"/>
              <a:gd name="T2" fmla="*/ 2147483647 w 1325"/>
              <a:gd name="T3" fmla="*/ 2147483647 h 439"/>
              <a:gd name="T4" fmla="*/ 2147483647 w 1325"/>
              <a:gd name="T5" fmla="*/ 2147483647 h 439"/>
              <a:gd name="T6" fmla="*/ 2147483647 w 1325"/>
              <a:gd name="T7" fmla="*/ 2147483647 h 439"/>
              <a:gd name="T8" fmla="*/ 2147483647 w 1325"/>
              <a:gd name="T9" fmla="*/ 2147483647 h 439"/>
              <a:gd name="T10" fmla="*/ 2147483647 w 1325"/>
              <a:gd name="T11" fmla="*/ 2147483647 h 439"/>
              <a:gd name="T12" fmla="*/ 2147483647 w 1325"/>
              <a:gd name="T13" fmla="*/ 2147483647 h 439"/>
              <a:gd name="T14" fmla="*/ 2147483647 w 1325"/>
              <a:gd name="T15" fmla="*/ 2147483647 h 439"/>
              <a:gd name="T16" fmla="*/ 2147483647 w 1325"/>
              <a:gd name="T17" fmla="*/ 2147483647 h 439"/>
              <a:gd name="T18" fmla="*/ 2147483647 w 1325"/>
              <a:gd name="T19" fmla="*/ 2147483647 h 439"/>
              <a:gd name="T20" fmla="*/ 2147483647 w 1325"/>
              <a:gd name="T21" fmla="*/ 2147483647 h 439"/>
              <a:gd name="T22" fmla="*/ 2147483647 w 1325"/>
              <a:gd name="T23" fmla="*/ 2147483647 h 439"/>
              <a:gd name="T24" fmla="*/ 2147483647 w 1325"/>
              <a:gd name="T25" fmla="*/ 2147483647 h 439"/>
              <a:gd name="T26" fmla="*/ 2147483647 w 1325"/>
              <a:gd name="T27" fmla="*/ 2147483647 h 439"/>
              <a:gd name="T28" fmla="*/ 2147483647 w 1325"/>
              <a:gd name="T29" fmla="*/ 2147483647 h 439"/>
              <a:gd name="T30" fmla="*/ 2147483647 w 1325"/>
              <a:gd name="T31" fmla="*/ 2147483647 h 439"/>
              <a:gd name="T32" fmla="*/ 2147483647 w 1325"/>
              <a:gd name="T33" fmla="*/ 0 h 439"/>
              <a:gd name="T34" fmla="*/ 2147483647 w 1325"/>
              <a:gd name="T35" fmla="*/ 2147483647 h 439"/>
              <a:gd name="T36" fmla="*/ 2147483647 w 1325"/>
              <a:gd name="T37" fmla="*/ 2147483647 h 439"/>
              <a:gd name="T38" fmla="*/ 2147483647 w 1325"/>
              <a:gd name="T39" fmla="*/ 2147483647 h 439"/>
              <a:gd name="T40" fmla="*/ 2147483647 w 1325"/>
              <a:gd name="T41" fmla="*/ 2147483647 h 439"/>
              <a:gd name="T42" fmla="*/ 2147483647 w 1325"/>
              <a:gd name="T43" fmla="*/ 2147483647 h 439"/>
              <a:gd name="T44" fmla="*/ 2147483647 w 1325"/>
              <a:gd name="T45" fmla="*/ 2147483647 h 439"/>
              <a:gd name="T46" fmla="*/ 2147483647 w 1325"/>
              <a:gd name="T47" fmla="*/ 2147483647 h 439"/>
              <a:gd name="T48" fmla="*/ 2147483647 w 1325"/>
              <a:gd name="T49" fmla="*/ 2147483647 h 439"/>
              <a:gd name="T50" fmla="*/ 2147483647 w 1325"/>
              <a:gd name="T51" fmla="*/ 2147483647 h 439"/>
              <a:gd name="T52" fmla="*/ 2147483647 w 1325"/>
              <a:gd name="T53" fmla="*/ 2147483647 h 439"/>
              <a:gd name="T54" fmla="*/ 2147483647 w 1325"/>
              <a:gd name="T55" fmla="*/ 2147483647 h 439"/>
              <a:gd name="T56" fmla="*/ 2147483647 w 1325"/>
              <a:gd name="T57" fmla="*/ 2147483647 h 439"/>
              <a:gd name="T58" fmla="*/ 2147483647 w 1325"/>
              <a:gd name="T59" fmla="*/ 2147483647 h 439"/>
              <a:gd name="T60" fmla="*/ 2147483647 w 1325"/>
              <a:gd name="T61" fmla="*/ 2147483647 h 439"/>
              <a:gd name="T62" fmla="*/ 2147483647 w 1325"/>
              <a:gd name="T63" fmla="*/ 2147483647 h 439"/>
              <a:gd name="T64" fmla="*/ 2147483647 w 1325"/>
              <a:gd name="T65" fmla="*/ 2147483647 h 439"/>
              <a:gd name="T66" fmla="*/ 2147483647 w 1325"/>
              <a:gd name="T67" fmla="*/ 2147483647 h 439"/>
              <a:gd name="T68" fmla="*/ 0 w 1325"/>
              <a:gd name="T69" fmla="*/ 2147483647 h 43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325" h="439">
                <a:moveTo>
                  <a:pt x="0" y="132"/>
                </a:moveTo>
                <a:lnTo>
                  <a:pt x="3" y="132"/>
                </a:lnTo>
                <a:lnTo>
                  <a:pt x="10" y="130"/>
                </a:lnTo>
                <a:lnTo>
                  <a:pt x="24" y="128"/>
                </a:lnTo>
                <a:lnTo>
                  <a:pt x="42" y="125"/>
                </a:lnTo>
                <a:lnTo>
                  <a:pt x="62" y="121"/>
                </a:lnTo>
                <a:lnTo>
                  <a:pt x="86" y="116"/>
                </a:lnTo>
                <a:lnTo>
                  <a:pt x="113" y="109"/>
                </a:lnTo>
                <a:lnTo>
                  <a:pt x="141" y="102"/>
                </a:lnTo>
                <a:lnTo>
                  <a:pt x="170" y="94"/>
                </a:lnTo>
                <a:lnTo>
                  <a:pt x="199" y="85"/>
                </a:lnTo>
                <a:lnTo>
                  <a:pt x="228" y="74"/>
                </a:lnTo>
                <a:lnTo>
                  <a:pt x="257" y="62"/>
                </a:lnTo>
                <a:lnTo>
                  <a:pt x="285" y="48"/>
                </a:lnTo>
                <a:lnTo>
                  <a:pt x="309" y="34"/>
                </a:lnTo>
                <a:lnTo>
                  <a:pt x="333" y="18"/>
                </a:lnTo>
                <a:lnTo>
                  <a:pt x="352" y="0"/>
                </a:lnTo>
                <a:lnTo>
                  <a:pt x="1325" y="223"/>
                </a:lnTo>
                <a:lnTo>
                  <a:pt x="1323" y="225"/>
                </a:lnTo>
                <a:lnTo>
                  <a:pt x="1318" y="230"/>
                </a:lnTo>
                <a:lnTo>
                  <a:pt x="1309" y="239"/>
                </a:lnTo>
                <a:lnTo>
                  <a:pt x="1297" y="250"/>
                </a:lnTo>
                <a:lnTo>
                  <a:pt x="1282" y="263"/>
                </a:lnTo>
                <a:lnTo>
                  <a:pt x="1265" y="278"/>
                </a:lnTo>
                <a:lnTo>
                  <a:pt x="1247" y="295"/>
                </a:lnTo>
                <a:lnTo>
                  <a:pt x="1225" y="312"/>
                </a:lnTo>
                <a:lnTo>
                  <a:pt x="1202" y="331"/>
                </a:lnTo>
                <a:lnTo>
                  <a:pt x="1179" y="349"/>
                </a:lnTo>
                <a:lnTo>
                  <a:pt x="1154" y="367"/>
                </a:lnTo>
                <a:lnTo>
                  <a:pt x="1128" y="385"/>
                </a:lnTo>
                <a:lnTo>
                  <a:pt x="1102" y="401"/>
                </a:lnTo>
                <a:lnTo>
                  <a:pt x="1077" y="415"/>
                </a:lnTo>
                <a:lnTo>
                  <a:pt x="1051" y="428"/>
                </a:lnTo>
                <a:lnTo>
                  <a:pt x="1026" y="439"/>
                </a:lnTo>
                <a:lnTo>
                  <a:pt x="0" y="13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66" name="Freeform 129"/>
          <p:cNvSpPr>
            <a:spLocks/>
          </p:cNvSpPr>
          <p:nvPr/>
        </p:nvSpPr>
        <p:spPr bwMode="auto">
          <a:xfrm>
            <a:off x="7110413" y="4138613"/>
            <a:ext cx="228600" cy="103187"/>
          </a:xfrm>
          <a:custGeom>
            <a:avLst/>
            <a:gdLst>
              <a:gd name="T0" fmla="*/ 2147483647 w 472"/>
              <a:gd name="T1" fmla="*/ 2147483647 h 209"/>
              <a:gd name="T2" fmla="*/ 2147483647 w 472"/>
              <a:gd name="T3" fmla="*/ 2147483647 h 209"/>
              <a:gd name="T4" fmla="*/ 2147483647 w 472"/>
              <a:gd name="T5" fmla="*/ 0 h 209"/>
              <a:gd name="T6" fmla="*/ 2147483647 w 472"/>
              <a:gd name="T7" fmla="*/ 2147483647 h 209"/>
              <a:gd name="T8" fmla="*/ 0 w 472"/>
              <a:gd name="T9" fmla="*/ 2147483647 h 209"/>
              <a:gd name="T10" fmla="*/ 2147483647 w 472"/>
              <a:gd name="T11" fmla="*/ 2147483647 h 20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72" h="209">
                <a:moveTo>
                  <a:pt x="47" y="209"/>
                </a:moveTo>
                <a:lnTo>
                  <a:pt x="472" y="84"/>
                </a:lnTo>
                <a:lnTo>
                  <a:pt x="215" y="0"/>
                </a:lnTo>
                <a:lnTo>
                  <a:pt x="5" y="24"/>
                </a:lnTo>
                <a:lnTo>
                  <a:pt x="0" y="197"/>
                </a:lnTo>
                <a:lnTo>
                  <a:pt x="47" y="20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67" name="Freeform 130"/>
          <p:cNvSpPr>
            <a:spLocks/>
          </p:cNvSpPr>
          <p:nvPr/>
        </p:nvSpPr>
        <p:spPr bwMode="auto">
          <a:xfrm>
            <a:off x="6518275" y="3698875"/>
            <a:ext cx="122238" cy="490538"/>
          </a:xfrm>
          <a:custGeom>
            <a:avLst/>
            <a:gdLst>
              <a:gd name="T0" fmla="*/ 2147483647 w 251"/>
              <a:gd name="T1" fmla="*/ 2147483647 h 999"/>
              <a:gd name="T2" fmla="*/ 2147483647 w 251"/>
              <a:gd name="T3" fmla="*/ 2147483647 h 999"/>
              <a:gd name="T4" fmla="*/ 2147483647 w 251"/>
              <a:gd name="T5" fmla="*/ 2147483647 h 999"/>
              <a:gd name="T6" fmla="*/ 2147483647 w 251"/>
              <a:gd name="T7" fmla="*/ 2147483647 h 999"/>
              <a:gd name="T8" fmla="*/ 2147483647 w 251"/>
              <a:gd name="T9" fmla="*/ 2147483647 h 999"/>
              <a:gd name="T10" fmla="*/ 2147483647 w 251"/>
              <a:gd name="T11" fmla="*/ 2147483647 h 999"/>
              <a:gd name="T12" fmla="*/ 2147483647 w 251"/>
              <a:gd name="T13" fmla="*/ 2147483647 h 999"/>
              <a:gd name="T14" fmla="*/ 2147483647 w 251"/>
              <a:gd name="T15" fmla="*/ 2147483647 h 999"/>
              <a:gd name="T16" fmla="*/ 2147483647 w 251"/>
              <a:gd name="T17" fmla="*/ 2147483647 h 999"/>
              <a:gd name="T18" fmla="*/ 2147483647 w 251"/>
              <a:gd name="T19" fmla="*/ 0 h 999"/>
              <a:gd name="T20" fmla="*/ 2147483647 w 251"/>
              <a:gd name="T21" fmla="*/ 0 h 999"/>
              <a:gd name="T22" fmla="*/ 2147483647 w 251"/>
              <a:gd name="T23" fmla="*/ 2147483647 h 999"/>
              <a:gd name="T24" fmla="*/ 2147483647 w 251"/>
              <a:gd name="T25" fmla="*/ 2147483647 h 999"/>
              <a:gd name="T26" fmla="*/ 2147483647 w 251"/>
              <a:gd name="T27" fmla="*/ 2147483647 h 999"/>
              <a:gd name="T28" fmla="*/ 2147483647 w 251"/>
              <a:gd name="T29" fmla="*/ 2147483647 h 999"/>
              <a:gd name="T30" fmla="*/ 2147483647 w 251"/>
              <a:gd name="T31" fmla="*/ 2147483647 h 999"/>
              <a:gd name="T32" fmla="*/ 0 w 251"/>
              <a:gd name="T33" fmla="*/ 2147483647 h 999"/>
              <a:gd name="T34" fmla="*/ 0 w 251"/>
              <a:gd name="T35" fmla="*/ 2147483647 h 999"/>
              <a:gd name="T36" fmla="*/ 2147483647 w 251"/>
              <a:gd name="T37" fmla="*/ 2147483647 h 999"/>
              <a:gd name="T38" fmla="*/ 2147483647 w 251"/>
              <a:gd name="T39" fmla="*/ 2147483647 h 999"/>
              <a:gd name="T40" fmla="*/ 2147483647 w 251"/>
              <a:gd name="T41" fmla="*/ 2147483647 h 999"/>
              <a:gd name="T42" fmla="*/ 2147483647 w 251"/>
              <a:gd name="T43" fmla="*/ 2147483647 h 999"/>
              <a:gd name="T44" fmla="*/ 2147483647 w 251"/>
              <a:gd name="T45" fmla="*/ 2147483647 h 999"/>
              <a:gd name="T46" fmla="*/ 2147483647 w 251"/>
              <a:gd name="T47" fmla="*/ 2147483647 h 999"/>
              <a:gd name="T48" fmla="*/ 2147483647 w 251"/>
              <a:gd name="T49" fmla="*/ 2147483647 h 999"/>
              <a:gd name="T50" fmla="*/ 2147483647 w 251"/>
              <a:gd name="T51" fmla="*/ 2147483647 h 999"/>
              <a:gd name="T52" fmla="*/ 2147483647 w 251"/>
              <a:gd name="T53" fmla="*/ 2147483647 h 999"/>
              <a:gd name="T54" fmla="*/ 2147483647 w 251"/>
              <a:gd name="T55" fmla="*/ 2147483647 h 999"/>
              <a:gd name="T56" fmla="*/ 2147483647 w 251"/>
              <a:gd name="T57" fmla="*/ 2147483647 h 999"/>
              <a:gd name="T58" fmla="*/ 2147483647 w 251"/>
              <a:gd name="T59" fmla="*/ 2147483647 h 999"/>
              <a:gd name="T60" fmla="*/ 2147483647 w 251"/>
              <a:gd name="T61" fmla="*/ 2147483647 h 999"/>
              <a:gd name="T62" fmla="*/ 2147483647 w 251"/>
              <a:gd name="T63" fmla="*/ 2147483647 h 999"/>
              <a:gd name="T64" fmla="*/ 2147483647 w 251"/>
              <a:gd name="T65" fmla="*/ 2147483647 h 999"/>
              <a:gd name="T66" fmla="*/ 2147483647 w 251"/>
              <a:gd name="T67" fmla="*/ 2147483647 h 999"/>
              <a:gd name="T68" fmla="*/ 2147483647 w 251"/>
              <a:gd name="T69" fmla="*/ 2147483647 h 99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1" h="999">
                <a:moveTo>
                  <a:pt x="251" y="23"/>
                </a:moveTo>
                <a:lnTo>
                  <a:pt x="250" y="22"/>
                </a:lnTo>
                <a:lnTo>
                  <a:pt x="246" y="20"/>
                </a:lnTo>
                <a:lnTo>
                  <a:pt x="239" y="18"/>
                </a:lnTo>
                <a:lnTo>
                  <a:pt x="230" y="15"/>
                </a:lnTo>
                <a:lnTo>
                  <a:pt x="218" y="11"/>
                </a:lnTo>
                <a:lnTo>
                  <a:pt x="205" y="7"/>
                </a:lnTo>
                <a:lnTo>
                  <a:pt x="190" y="4"/>
                </a:lnTo>
                <a:lnTo>
                  <a:pt x="173" y="1"/>
                </a:lnTo>
                <a:lnTo>
                  <a:pt x="155" y="0"/>
                </a:lnTo>
                <a:lnTo>
                  <a:pt x="134" y="0"/>
                </a:lnTo>
                <a:lnTo>
                  <a:pt x="114" y="2"/>
                </a:lnTo>
                <a:lnTo>
                  <a:pt x="92" y="5"/>
                </a:lnTo>
                <a:lnTo>
                  <a:pt x="70" y="12"/>
                </a:lnTo>
                <a:lnTo>
                  <a:pt x="47" y="20"/>
                </a:lnTo>
                <a:lnTo>
                  <a:pt x="23" y="32"/>
                </a:lnTo>
                <a:lnTo>
                  <a:pt x="0" y="47"/>
                </a:lnTo>
                <a:lnTo>
                  <a:pt x="0" y="999"/>
                </a:lnTo>
                <a:lnTo>
                  <a:pt x="1" y="999"/>
                </a:lnTo>
                <a:lnTo>
                  <a:pt x="6" y="999"/>
                </a:lnTo>
                <a:lnTo>
                  <a:pt x="14" y="998"/>
                </a:lnTo>
                <a:lnTo>
                  <a:pt x="23" y="997"/>
                </a:lnTo>
                <a:lnTo>
                  <a:pt x="35" y="995"/>
                </a:lnTo>
                <a:lnTo>
                  <a:pt x="49" y="993"/>
                </a:lnTo>
                <a:lnTo>
                  <a:pt x="65" y="990"/>
                </a:lnTo>
                <a:lnTo>
                  <a:pt x="83" y="985"/>
                </a:lnTo>
                <a:lnTo>
                  <a:pt x="102" y="980"/>
                </a:lnTo>
                <a:lnTo>
                  <a:pt x="121" y="973"/>
                </a:lnTo>
                <a:lnTo>
                  <a:pt x="143" y="966"/>
                </a:lnTo>
                <a:lnTo>
                  <a:pt x="164" y="956"/>
                </a:lnTo>
                <a:lnTo>
                  <a:pt x="186" y="945"/>
                </a:lnTo>
                <a:lnTo>
                  <a:pt x="208" y="934"/>
                </a:lnTo>
                <a:lnTo>
                  <a:pt x="230" y="919"/>
                </a:lnTo>
                <a:lnTo>
                  <a:pt x="251" y="903"/>
                </a:lnTo>
                <a:lnTo>
                  <a:pt x="251" y="2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68" name="Freeform 131"/>
          <p:cNvSpPr>
            <a:spLocks/>
          </p:cNvSpPr>
          <p:nvPr/>
        </p:nvSpPr>
        <p:spPr bwMode="auto">
          <a:xfrm>
            <a:off x="6521450" y="3703638"/>
            <a:ext cx="104775" cy="412750"/>
          </a:xfrm>
          <a:custGeom>
            <a:avLst/>
            <a:gdLst>
              <a:gd name="T0" fmla="*/ 2147483647 w 215"/>
              <a:gd name="T1" fmla="*/ 2147483647 h 843"/>
              <a:gd name="T2" fmla="*/ 2147483647 w 215"/>
              <a:gd name="T3" fmla="*/ 2147483647 h 843"/>
              <a:gd name="T4" fmla="*/ 2147483647 w 215"/>
              <a:gd name="T5" fmla="*/ 2147483647 h 843"/>
              <a:gd name="T6" fmla="*/ 2147483647 w 215"/>
              <a:gd name="T7" fmla="*/ 2147483647 h 843"/>
              <a:gd name="T8" fmla="*/ 2147483647 w 215"/>
              <a:gd name="T9" fmla="*/ 2147483647 h 843"/>
              <a:gd name="T10" fmla="*/ 2147483647 w 215"/>
              <a:gd name="T11" fmla="*/ 2147483647 h 843"/>
              <a:gd name="T12" fmla="*/ 2147483647 w 215"/>
              <a:gd name="T13" fmla="*/ 2147483647 h 843"/>
              <a:gd name="T14" fmla="*/ 2147483647 w 215"/>
              <a:gd name="T15" fmla="*/ 2147483647 h 843"/>
              <a:gd name="T16" fmla="*/ 2147483647 w 215"/>
              <a:gd name="T17" fmla="*/ 2147483647 h 843"/>
              <a:gd name="T18" fmla="*/ 2147483647 w 215"/>
              <a:gd name="T19" fmla="*/ 0 h 843"/>
              <a:gd name="T20" fmla="*/ 2147483647 w 215"/>
              <a:gd name="T21" fmla="*/ 0 h 843"/>
              <a:gd name="T22" fmla="*/ 2147483647 w 215"/>
              <a:gd name="T23" fmla="*/ 2147483647 h 843"/>
              <a:gd name="T24" fmla="*/ 2147483647 w 215"/>
              <a:gd name="T25" fmla="*/ 2147483647 h 843"/>
              <a:gd name="T26" fmla="*/ 2147483647 w 215"/>
              <a:gd name="T27" fmla="*/ 2147483647 h 843"/>
              <a:gd name="T28" fmla="*/ 2147483647 w 215"/>
              <a:gd name="T29" fmla="*/ 2147483647 h 843"/>
              <a:gd name="T30" fmla="*/ 2147483647 w 215"/>
              <a:gd name="T31" fmla="*/ 2147483647 h 843"/>
              <a:gd name="T32" fmla="*/ 0 w 215"/>
              <a:gd name="T33" fmla="*/ 2147483647 h 843"/>
              <a:gd name="T34" fmla="*/ 0 w 215"/>
              <a:gd name="T35" fmla="*/ 2147483647 h 843"/>
              <a:gd name="T36" fmla="*/ 2147483647 w 215"/>
              <a:gd name="T37" fmla="*/ 2147483647 h 843"/>
              <a:gd name="T38" fmla="*/ 2147483647 w 215"/>
              <a:gd name="T39" fmla="*/ 2147483647 h 843"/>
              <a:gd name="T40" fmla="*/ 2147483647 w 215"/>
              <a:gd name="T41" fmla="*/ 2147483647 h 843"/>
              <a:gd name="T42" fmla="*/ 2147483647 w 215"/>
              <a:gd name="T43" fmla="*/ 2147483647 h 843"/>
              <a:gd name="T44" fmla="*/ 2147483647 w 215"/>
              <a:gd name="T45" fmla="*/ 2147483647 h 843"/>
              <a:gd name="T46" fmla="*/ 2147483647 w 215"/>
              <a:gd name="T47" fmla="*/ 2147483647 h 843"/>
              <a:gd name="T48" fmla="*/ 2147483647 w 215"/>
              <a:gd name="T49" fmla="*/ 2147483647 h 843"/>
              <a:gd name="T50" fmla="*/ 2147483647 w 215"/>
              <a:gd name="T51" fmla="*/ 2147483647 h 843"/>
              <a:gd name="T52" fmla="*/ 2147483647 w 215"/>
              <a:gd name="T53" fmla="*/ 2147483647 h 843"/>
              <a:gd name="T54" fmla="*/ 2147483647 w 215"/>
              <a:gd name="T55" fmla="*/ 2147483647 h 843"/>
              <a:gd name="T56" fmla="*/ 2147483647 w 215"/>
              <a:gd name="T57" fmla="*/ 2147483647 h 843"/>
              <a:gd name="T58" fmla="*/ 2147483647 w 215"/>
              <a:gd name="T59" fmla="*/ 2147483647 h 843"/>
              <a:gd name="T60" fmla="*/ 2147483647 w 215"/>
              <a:gd name="T61" fmla="*/ 2147483647 h 843"/>
              <a:gd name="T62" fmla="*/ 2147483647 w 215"/>
              <a:gd name="T63" fmla="*/ 2147483647 h 843"/>
              <a:gd name="T64" fmla="*/ 2147483647 w 215"/>
              <a:gd name="T65" fmla="*/ 2147483647 h 843"/>
              <a:gd name="T66" fmla="*/ 2147483647 w 215"/>
              <a:gd name="T67" fmla="*/ 2147483647 h 843"/>
              <a:gd name="T68" fmla="*/ 2147483647 w 215"/>
              <a:gd name="T69" fmla="*/ 2147483647 h 84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15" h="843">
                <a:moveTo>
                  <a:pt x="215" y="20"/>
                </a:moveTo>
                <a:lnTo>
                  <a:pt x="214" y="19"/>
                </a:lnTo>
                <a:lnTo>
                  <a:pt x="211" y="18"/>
                </a:lnTo>
                <a:lnTo>
                  <a:pt x="205" y="15"/>
                </a:lnTo>
                <a:lnTo>
                  <a:pt x="197" y="12"/>
                </a:lnTo>
                <a:lnTo>
                  <a:pt x="187" y="9"/>
                </a:lnTo>
                <a:lnTo>
                  <a:pt x="176" y="6"/>
                </a:lnTo>
                <a:lnTo>
                  <a:pt x="163" y="4"/>
                </a:lnTo>
                <a:lnTo>
                  <a:pt x="149" y="1"/>
                </a:lnTo>
                <a:lnTo>
                  <a:pt x="133" y="0"/>
                </a:lnTo>
                <a:lnTo>
                  <a:pt x="115" y="0"/>
                </a:lnTo>
                <a:lnTo>
                  <a:pt x="98" y="1"/>
                </a:lnTo>
                <a:lnTo>
                  <a:pt x="79" y="5"/>
                </a:lnTo>
                <a:lnTo>
                  <a:pt x="60" y="10"/>
                </a:lnTo>
                <a:lnTo>
                  <a:pt x="40" y="18"/>
                </a:lnTo>
                <a:lnTo>
                  <a:pt x="21" y="27"/>
                </a:lnTo>
                <a:lnTo>
                  <a:pt x="0" y="40"/>
                </a:lnTo>
                <a:lnTo>
                  <a:pt x="0" y="843"/>
                </a:lnTo>
                <a:lnTo>
                  <a:pt x="1" y="843"/>
                </a:lnTo>
                <a:lnTo>
                  <a:pt x="6" y="843"/>
                </a:lnTo>
                <a:lnTo>
                  <a:pt x="12" y="842"/>
                </a:lnTo>
                <a:lnTo>
                  <a:pt x="21" y="841"/>
                </a:lnTo>
                <a:lnTo>
                  <a:pt x="30" y="840"/>
                </a:lnTo>
                <a:lnTo>
                  <a:pt x="43" y="838"/>
                </a:lnTo>
                <a:lnTo>
                  <a:pt x="56" y="835"/>
                </a:lnTo>
                <a:lnTo>
                  <a:pt x="71" y="831"/>
                </a:lnTo>
                <a:lnTo>
                  <a:pt x="87" y="826"/>
                </a:lnTo>
                <a:lnTo>
                  <a:pt x="105" y="821"/>
                </a:lnTo>
                <a:lnTo>
                  <a:pt x="123" y="814"/>
                </a:lnTo>
                <a:lnTo>
                  <a:pt x="141" y="806"/>
                </a:lnTo>
                <a:lnTo>
                  <a:pt x="159" y="797"/>
                </a:lnTo>
                <a:lnTo>
                  <a:pt x="179" y="786"/>
                </a:lnTo>
                <a:lnTo>
                  <a:pt x="197" y="774"/>
                </a:lnTo>
                <a:lnTo>
                  <a:pt x="215" y="760"/>
                </a:lnTo>
                <a:lnTo>
                  <a:pt x="215" y="2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69" name="Freeform 132"/>
          <p:cNvSpPr>
            <a:spLocks/>
          </p:cNvSpPr>
          <p:nvPr/>
        </p:nvSpPr>
        <p:spPr bwMode="auto">
          <a:xfrm>
            <a:off x="6524625" y="3708400"/>
            <a:ext cx="87313" cy="334963"/>
          </a:xfrm>
          <a:custGeom>
            <a:avLst/>
            <a:gdLst>
              <a:gd name="T0" fmla="*/ 2147483647 w 180"/>
              <a:gd name="T1" fmla="*/ 2147483647 h 685"/>
              <a:gd name="T2" fmla="*/ 2147483647 w 180"/>
              <a:gd name="T3" fmla="*/ 2147483647 h 685"/>
              <a:gd name="T4" fmla="*/ 2147483647 w 180"/>
              <a:gd name="T5" fmla="*/ 2147483647 h 685"/>
              <a:gd name="T6" fmla="*/ 2147483647 w 180"/>
              <a:gd name="T7" fmla="*/ 2147483647 h 685"/>
              <a:gd name="T8" fmla="*/ 2147483647 w 180"/>
              <a:gd name="T9" fmla="*/ 2147483647 h 685"/>
              <a:gd name="T10" fmla="*/ 2147483647 w 180"/>
              <a:gd name="T11" fmla="*/ 2147483647 h 685"/>
              <a:gd name="T12" fmla="*/ 2147483647 w 180"/>
              <a:gd name="T13" fmla="*/ 2147483647 h 685"/>
              <a:gd name="T14" fmla="*/ 2147483647 w 180"/>
              <a:gd name="T15" fmla="*/ 2147483647 h 685"/>
              <a:gd name="T16" fmla="*/ 2147483647 w 180"/>
              <a:gd name="T17" fmla="*/ 0 h 685"/>
              <a:gd name="T18" fmla="*/ 2147483647 w 180"/>
              <a:gd name="T19" fmla="*/ 0 h 685"/>
              <a:gd name="T20" fmla="*/ 2147483647 w 180"/>
              <a:gd name="T21" fmla="*/ 0 h 685"/>
              <a:gd name="T22" fmla="*/ 2147483647 w 180"/>
              <a:gd name="T23" fmla="*/ 2147483647 h 685"/>
              <a:gd name="T24" fmla="*/ 2147483647 w 180"/>
              <a:gd name="T25" fmla="*/ 2147483647 h 685"/>
              <a:gd name="T26" fmla="*/ 2147483647 w 180"/>
              <a:gd name="T27" fmla="*/ 2147483647 h 685"/>
              <a:gd name="T28" fmla="*/ 2147483647 w 180"/>
              <a:gd name="T29" fmla="*/ 2147483647 h 685"/>
              <a:gd name="T30" fmla="*/ 2147483647 w 180"/>
              <a:gd name="T31" fmla="*/ 2147483647 h 685"/>
              <a:gd name="T32" fmla="*/ 0 w 180"/>
              <a:gd name="T33" fmla="*/ 2147483647 h 685"/>
              <a:gd name="T34" fmla="*/ 0 w 180"/>
              <a:gd name="T35" fmla="*/ 2147483647 h 685"/>
              <a:gd name="T36" fmla="*/ 2147483647 w 180"/>
              <a:gd name="T37" fmla="*/ 2147483647 h 685"/>
              <a:gd name="T38" fmla="*/ 2147483647 w 180"/>
              <a:gd name="T39" fmla="*/ 2147483647 h 685"/>
              <a:gd name="T40" fmla="*/ 2147483647 w 180"/>
              <a:gd name="T41" fmla="*/ 2147483647 h 685"/>
              <a:gd name="T42" fmla="*/ 2147483647 w 180"/>
              <a:gd name="T43" fmla="*/ 2147483647 h 685"/>
              <a:gd name="T44" fmla="*/ 2147483647 w 180"/>
              <a:gd name="T45" fmla="*/ 2147483647 h 685"/>
              <a:gd name="T46" fmla="*/ 2147483647 w 180"/>
              <a:gd name="T47" fmla="*/ 2147483647 h 685"/>
              <a:gd name="T48" fmla="*/ 2147483647 w 180"/>
              <a:gd name="T49" fmla="*/ 2147483647 h 685"/>
              <a:gd name="T50" fmla="*/ 2147483647 w 180"/>
              <a:gd name="T51" fmla="*/ 2147483647 h 685"/>
              <a:gd name="T52" fmla="*/ 2147483647 w 180"/>
              <a:gd name="T53" fmla="*/ 2147483647 h 685"/>
              <a:gd name="T54" fmla="*/ 2147483647 w 180"/>
              <a:gd name="T55" fmla="*/ 2147483647 h 685"/>
              <a:gd name="T56" fmla="*/ 2147483647 w 180"/>
              <a:gd name="T57" fmla="*/ 2147483647 h 685"/>
              <a:gd name="T58" fmla="*/ 2147483647 w 180"/>
              <a:gd name="T59" fmla="*/ 2147483647 h 685"/>
              <a:gd name="T60" fmla="*/ 2147483647 w 180"/>
              <a:gd name="T61" fmla="*/ 2147483647 h 685"/>
              <a:gd name="T62" fmla="*/ 2147483647 w 180"/>
              <a:gd name="T63" fmla="*/ 2147483647 h 685"/>
              <a:gd name="T64" fmla="*/ 2147483647 w 180"/>
              <a:gd name="T65" fmla="*/ 2147483647 h 685"/>
              <a:gd name="T66" fmla="*/ 2147483647 w 180"/>
              <a:gd name="T67" fmla="*/ 2147483647 h 685"/>
              <a:gd name="T68" fmla="*/ 2147483647 w 180"/>
              <a:gd name="T69" fmla="*/ 2147483647 h 6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80" h="685">
                <a:moveTo>
                  <a:pt x="180" y="16"/>
                </a:moveTo>
                <a:lnTo>
                  <a:pt x="179" y="16"/>
                </a:lnTo>
                <a:lnTo>
                  <a:pt x="176" y="14"/>
                </a:lnTo>
                <a:lnTo>
                  <a:pt x="172" y="12"/>
                </a:lnTo>
                <a:lnTo>
                  <a:pt x="165" y="10"/>
                </a:lnTo>
                <a:lnTo>
                  <a:pt x="157" y="8"/>
                </a:lnTo>
                <a:lnTo>
                  <a:pt x="147" y="4"/>
                </a:lnTo>
                <a:lnTo>
                  <a:pt x="136" y="2"/>
                </a:lnTo>
                <a:lnTo>
                  <a:pt x="125" y="0"/>
                </a:lnTo>
                <a:lnTo>
                  <a:pt x="111" y="0"/>
                </a:lnTo>
                <a:lnTo>
                  <a:pt x="97" y="0"/>
                </a:lnTo>
                <a:lnTo>
                  <a:pt x="81" y="1"/>
                </a:lnTo>
                <a:lnTo>
                  <a:pt x="66" y="3"/>
                </a:lnTo>
                <a:lnTo>
                  <a:pt x="50" y="8"/>
                </a:lnTo>
                <a:lnTo>
                  <a:pt x="33" y="14"/>
                </a:lnTo>
                <a:lnTo>
                  <a:pt x="17" y="23"/>
                </a:lnTo>
                <a:lnTo>
                  <a:pt x="0" y="33"/>
                </a:lnTo>
                <a:lnTo>
                  <a:pt x="0" y="685"/>
                </a:lnTo>
                <a:lnTo>
                  <a:pt x="1" y="685"/>
                </a:lnTo>
                <a:lnTo>
                  <a:pt x="4" y="685"/>
                </a:lnTo>
                <a:lnTo>
                  <a:pt x="9" y="684"/>
                </a:lnTo>
                <a:lnTo>
                  <a:pt x="17" y="683"/>
                </a:lnTo>
                <a:lnTo>
                  <a:pt x="26" y="682"/>
                </a:lnTo>
                <a:lnTo>
                  <a:pt x="35" y="681"/>
                </a:lnTo>
                <a:lnTo>
                  <a:pt x="47" y="678"/>
                </a:lnTo>
                <a:lnTo>
                  <a:pt x="60" y="676"/>
                </a:lnTo>
                <a:lnTo>
                  <a:pt x="73" y="671"/>
                </a:lnTo>
                <a:lnTo>
                  <a:pt x="87" y="667"/>
                </a:lnTo>
                <a:lnTo>
                  <a:pt x="102" y="662"/>
                </a:lnTo>
                <a:lnTo>
                  <a:pt x="118" y="655"/>
                </a:lnTo>
                <a:lnTo>
                  <a:pt x="133" y="648"/>
                </a:lnTo>
                <a:lnTo>
                  <a:pt x="149" y="639"/>
                </a:lnTo>
                <a:lnTo>
                  <a:pt x="165" y="628"/>
                </a:lnTo>
                <a:lnTo>
                  <a:pt x="180" y="617"/>
                </a:lnTo>
                <a:lnTo>
                  <a:pt x="180" y="1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70" name="Freeform 133"/>
          <p:cNvSpPr>
            <a:spLocks/>
          </p:cNvSpPr>
          <p:nvPr/>
        </p:nvSpPr>
        <p:spPr bwMode="auto">
          <a:xfrm>
            <a:off x="6527800" y="3711575"/>
            <a:ext cx="71438" cy="260350"/>
          </a:xfrm>
          <a:custGeom>
            <a:avLst/>
            <a:gdLst>
              <a:gd name="T0" fmla="*/ 2147483647 w 146"/>
              <a:gd name="T1" fmla="*/ 2147483647 h 530"/>
              <a:gd name="T2" fmla="*/ 2147483647 w 146"/>
              <a:gd name="T3" fmla="*/ 2147483647 h 530"/>
              <a:gd name="T4" fmla="*/ 2147483647 w 146"/>
              <a:gd name="T5" fmla="*/ 2147483647 h 530"/>
              <a:gd name="T6" fmla="*/ 2147483647 w 146"/>
              <a:gd name="T7" fmla="*/ 2147483647 h 530"/>
              <a:gd name="T8" fmla="*/ 2147483647 w 146"/>
              <a:gd name="T9" fmla="*/ 2147483647 h 530"/>
              <a:gd name="T10" fmla="*/ 2147483647 w 146"/>
              <a:gd name="T11" fmla="*/ 0 h 530"/>
              <a:gd name="T12" fmla="*/ 2147483647 w 146"/>
              <a:gd name="T13" fmla="*/ 2147483647 h 530"/>
              <a:gd name="T14" fmla="*/ 2147483647 w 146"/>
              <a:gd name="T15" fmla="*/ 2147483647 h 530"/>
              <a:gd name="T16" fmla="*/ 0 w 146"/>
              <a:gd name="T17" fmla="*/ 2147483647 h 530"/>
              <a:gd name="T18" fmla="*/ 0 w 146"/>
              <a:gd name="T19" fmla="*/ 2147483647 h 530"/>
              <a:gd name="T20" fmla="*/ 2147483647 w 146"/>
              <a:gd name="T21" fmla="*/ 2147483647 h 530"/>
              <a:gd name="T22" fmla="*/ 2147483647 w 146"/>
              <a:gd name="T23" fmla="*/ 2147483647 h 530"/>
              <a:gd name="T24" fmla="*/ 2147483647 w 146"/>
              <a:gd name="T25" fmla="*/ 2147483647 h 530"/>
              <a:gd name="T26" fmla="*/ 2147483647 w 146"/>
              <a:gd name="T27" fmla="*/ 2147483647 h 530"/>
              <a:gd name="T28" fmla="*/ 2147483647 w 146"/>
              <a:gd name="T29" fmla="*/ 2147483647 h 530"/>
              <a:gd name="T30" fmla="*/ 2147483647 w 146"/>
              <a:gd name="T31" fmla="*/ 2147483647 h 530"/>
              <a:gd name="T32" fmla="*/ 2147483647 w 146"/>
              <a:gd name="T33" fmla="*/ 2147483647 h 530"/>
              <a:gd name="T34" fmla="*/ 2147483647 w 146"/>
              <a:gd name="T35" fmla="*/ 2147483647 h 530"/>
              <a:gd name="T36" fmla="*/ 2147483647 w 146"/>
              <a:gd name="T37" fmla="*/ 2147483647 h 53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46" h="530">
                <a:moveTo>
                  <a:pt x="146" y="14"/>
                </a:moveTo>
                <a:lnTo>
                  <a:pt x="143" y="12"/>
                </a:lnTo>
                <a:lnTo>
                  <a:pt x="134" y="8"/>
                </a:lnTo>
                <a:lnTo>
                  <a:pt x="120" y="4"/>
                </a:lnTo>
                <a:lnTo>
                  <a:pt x="101" y="1"/>
                </a:lnTo>
                <a:lnTo>
                  <a:pt x="79" y="0"/>
                </a:lnTo>
                <a:lnTo>
                  <a:pt x="54" y="3"/>
                </a:lnTo>
                <a:lnTo>
                  <a:pt x="27" y="11"/>
                </a:lnTo>
                <a:lnTo>
                  <a:pt x="0" y="27"/>
                </a:lnTo>
                <a:lnTo>
                  <a:pt x="0" y="530"/>
                </a:lnTo>
                <a:lnTo>
                  <a:pt x="3" y="530"/>
                </a:lnTo>
                <a:lnTo>
                  <a:pt x="14" y="529"/>
                </a:lnTo>
                <a:lnTo>
                  <a:pt x="29" y="526"/>
                </a:lnTo>
                <a:lnTo>
                  <a:pt x="49" y="521"/>
                </a:lnTo>
                <a:lnTo>
                  <a:pt x="71" y="514"/>
                </a:lnTo>
                <a:lnTo>
                  <a:pt x="96" y="505"/>
                </a:lnTo>
                <a:lnTo>
                  <a:pt x="121" y="492"/>
                </a:lnTo>
                <a:lnTo>
                  <a:pt x="146" y="475"/>
                </a:lnTo>
                <a:lnTo>
                  <a:pt x="146" y="1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71" name="Freeform 134"/>
          <p:cNvSpPr>
            <a:spLocks/>
          </p:cNvSpPr>
          <p:nvPr/>
        </p:nvSpPr>
        <p:spPr bwMode="auto">
          <a:xfrm>
            <a:off x="6532563" y="3714750"/>
            <a:ext cx="52387" cy="184150"/>
          </a:xfrm>
          <a:custGeom>
            <a:avLst/>
            <a:gdLst>
              <a:gd name="T0" fmla="*/ 2147483647 w 109"/>
              <a:gd name="T1" fmla="*/ 2147483647 h 373"/>
              <a:gd name="T2" fmla="*/ 2147483647 w 109"/>
              <a:gd name="T3" fmla="*/ 2147483647 h 373"/>
              <a:gd name="T4" fmla="*/ 2147483647 w 109"/>
              <a:gd name="T5" fmla="*/ 2147483647 h 373"/>
              <a:gd name="T6" fmla="*/ 2147483647 w 109"/>
              <a:gd name="T7" fmla="*/ 2147483647 h 373"/>
              <a:gd name="T8" fmla="*/ 2147483647 w 109"/>
              <a:gd name="T9" fmla="*/ 0 h 373"/>
              <a:gd name="T10" fmla="*/ 2147483647 w 109"/>
              <a:gd name="T11" fmla="*/ 0 h 373"/>
              <a:gd name="T12" fmla="*/ 2147483647 w 109"/>
              <a:gd name="T13" fmla="*/ 2147483647 h 373"/>
              <a:gd name="T14" fmla="*/ 2147483647 w 109"/>
              <a:gd name="T15" fmla="*/ 2147483647 h 373"/>
              <a:gd name="T16" fmla="*/ 0 w 109"/>
              <a:gd name="T17" fmla="*/ 2147483647 h 373"/>
              <a:gd name="T18" fmla="*/ 0 w 109"/>
              <a:gd name="T19" fmla="*/ 2147483647 h 373"/>
              <a:gd name="T20" fmla="*/ 2147483647 w 109"/>
              <a:gd name="T21" fmla="*/ 2147483647 h 373"/>
              <a:gd name="T22" fmla="*/ 2147483647 w 109"/>
              <a:gd name="T23" fmla="*/ 2147483647 h 373"/>
              <a:gd name="T24" fmla="*/ 2147483647 w 109"/>
              <a:gd name="T25" fmla="*/ 2147483647 h 373"/>
              <a:gd name="T26" fmla="*/ 2147483647 w 109"/>
              <a:gd name="T27" fmla="*/ 2147483647 h 373"/>
              <a:gd name="T28" fmla="*/ 2147483647 w 109"/>
              <a:gd name="T29" fmla="*/ 2147483647 h 373"/>
              <a:gd name="T30" fmla="*/ 2147483647 w 109"/>
              <a:gd name="T31" fmla="*/ 2147483647 h 373"/>
              <a:gd name="T32" fmla="*/ 2147483647 w 109"/>
              <a:gd name="T33" fmla="*/ 2147483647 h 373"/>
              <a:gd name="T34" fmla="*/ 2147483647 w 109"/>
              <a:gd name="T35" fmla="*/ 2147483647 h 373"/>
              <a:gd name="T36" fmla="*/ 2147483647 w 109"/>
              <a:gd name="T37" fmla="*/ 2147483647 h 373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9" h="373">
                <a:moveTo>
                  <a:pt x="109" y="10"/>
                </a:moveTo>
                <a:lnTo>
                  <a:pt x="107" y="9"/>
                </a:lnTo>
                <a:lnTo>
                  <a:pt x="100" y="6"/>
                </a:lnTo>
                <a:lnTo>
                  <a:pt x="89" y="2"/>
                </a:lnTo>
                <a:lnTo>
                  <a:pt x="75" y="0"/>
                </a:lnTo>
                <a:lnTo>
                  <a:pt x="59" y="0"/>
                </a:lnTo>
                <a:lnTo>
                  <a:pt x="39" y="2"/>
                </a:lnTo>
                <a:lnTo>
                  <a:pt x="20" y="9"/>
                </a:lnTo>
                <a:lnTo>
                  <a:pt x="0" y="21"/>
                </a:lnTo>
                <a:lnTo>
                  <a:pt x="0" y="373"/>
                </a:lnTo>
                <a:lnTo>
                  <a:pt x="2" y="373"/>
                </a:lnTo>
                <a:lnTo>
                  <a:pt x="9" y="372"/>
                </a:lnTo>
                <a:lnTo>
                  <a:pt x="21" y="369"/>
                </a:lnTo>
                <a:lnTo>
                  <a:pt x="36" y="366"/>
                </a:lnTo>
                <a:lnTo>
                  <a:pt x="53" y="362"/>
                </a:lnTo>
                <a:lnTo>
                  <a:pt x="72" y="354"/>
                </a:lnTo>
                <a:lnTo>
                  <a:pt x="90" y="343"/>
                </a:lnTo>
                <a:lnTo>
                  <a:pt x="109" y="331"/>
                </a:lnTo>
                <a:lnTo>
                  <a:pt x="109" y="1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72" name="Freeform 135"/>
          <p:cNvSpPr>
            <a:spLocks/>
          </p:cNvSpPr>
          <p:nvPr/>
        </p:nvSpPr>
        <p:spPr bwMode="auto">
          <a:xfrm>
            <a:off x="6535738" y="3719513"/>
            <a:ext cx="34925" cy="106362"/>
          </a:xfrm>
          <a:custGeom>
            <a:avLst/>
            <a:gdLst>
              <a:gd name="T0" fmla="*/ 2147483647 w 75"/>
              <a:gd name="T1" fmla="*/ 2147483647 h 216"/>
              <a:gd name="T2" fmla="*/ 2147483647 w 75"/>
              <a:gd name="T3" fmla="*/ 2147483647 h 216"/>
              <a:gd name="T4" fmla="*/ 2147483647 w 75"/>
              <a:gd name="T5" fmla="*/ 2147483647 h 216"/>
              <a:gd name="T6" fmla="*/ 2147483647 w 75"/>
              <a:gd name="T7" fmla="*/ 2147483647 h 216"/>
              <a:gd name="T8" fmla="*/ 2147483647 w 75"/>
              <a:gd name="T9" fmla="*/ 0 h 216"/>
              <a:gd name="T10" fmla="*/ 2147483647 w 75"/>
              <a:gd name="T11" fmla="*/ 0 h 216"/>
              <a:gd name="T12" fmla="*/ 2147483647 w 75"/>
              <a:gd name="T13" fmla="*/ 2147483647 h 216"/>
              <a:gd name="T14" fmla="*/ 2147483647 w 75"/>
              <a:gd name="T15" fmla="*/ 2147483647 h 216"/>
              <a:gd name="T16" fmla="*/ 0 w 75"/>
              <a:gd name="T17" fmla="*/ 2147483647 h 216"/>
              <a:gd name="T18" fmla="*/ 0 w 75"/>
              <a:gd name="T19" fmla="*/ 2147483647 h 216"/>
              <a:gd name="T20" fmla="*/ 2147483647 w 75"/>
              <a:gd name="T21" fmla="*/ 2147483647 h 216"/>
              <a:gd name="T22" fmla="*/ 2147483647 w 75"/>
              <a:gd name="T23" fmla="*/ 2147483647 h 216"/>
              <a:gd name="T24" fmla="*/ 2147483647 w 75"/>
              <a:gd name="T25" fmla="*/ 2147483647 h 216"/>
              <a:gd name="T26" fmla="*/ 2147483647 w 75"/>
              <a:gd name="T27" fmla="*/ 2147483647 h 216"/>
              <a:gd name="T28" fmla="*/ 2147483647 w 75"/>
              <a:gd name="T29" fmla="*/ 2147483647 h 216"/>
              <a:gd name="T30" fmla="*/ 2147483647 w 75"/>
              <a:gd name="T31" fmla="*/ 2147483647 h 216"/>
              <a:gd name="T32" fmla="*/ 2147483647 w 75"/>
              <a:gd name="T33" fmla="*/ 2147483647 h 216"/>
              <a:gd name="T34" fmla="*/ 2147483647 w 75"/>
              <a:gd name="T35" fmla="*/ 2147483647 h 216"/>
              <a:gd name="T36" fmla="*/ 2147483647 w 75"/>
              <a:gd name="T37" fmla="*/ 2147483647 h 21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5" h="216">
                <a:moveTo>
                  <a:pt x="75" y="6"/>
                </a:moveTo>
                <a:lnTo>
                  <a:pt x="73" y="5"/>
                </a:lnTo>
                <a:lnTo>
                  <a:pt x="69" y="4"/>
                </a:lnTo>
                <a:lnTo>
                  <a:pt x="61" y="2"/>
                </a:lnTo>
                <a:lnTo>
                  <a:pt x="52" y="0"/>
                </a:lnTo>
                <a:lnTo>
                  <a:pt x="41" y="0"/>
                </a:lnTo>
                <a:lnTo>
                  <a:pt x="28" y="1"/>
                </a:lnTo>
                <a:lnTo>
                  <a:pt x="14" y="6"/>
                </a:lnTo>
                <a:lnTo>
                  <a:pt x="0" y="14"/>
                </a:lnTo>
                <a:lnTo>
                  <a:pt x="0" y="216"/>
                </a:lnTo>
                <a:lnTo>
                  <a:pt x="2" y="216"/>
                </a:lnTo>
                <a:lnTo>
                  <a:pt x="7" y="215"/>
                </a:lnTo>
                <a:lnTo>
                  <a:pt x="15" y="214"/>
                </a:lnTo>
                <a:lnTo>
                  <a:pt x="25" y="211"/>
                </a:lnTo>
                <a:lnTo>
                  <a:pt x="37" y="208"/>
                </a:lnTo>
                <a:lnTo>
                  <a:pt x="50" y="203"/>
                </a:lnTo>
                <a:lnTo>
                  <a:pt x="63" y="195"/>
                </a:lnTo>
                <a:lnTo>
                  <a:pt x="75" y="187"/>
                </a:lnTo>
                <a:lnTo>
                  <a:pt x="75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73" name="Freeform 136"/>
          <p:cNvSpPr>
            <a:spLocks/>
          </p:cNvSpPr>
          <p:nvPr/>
        </p:nvSpPr>
        <p:spPr bwMode="auto">
          <a:xfrm>
            <a:off x="6973888" y="4022725"/>
            <a:ext cx="53975" cy="55563"/>
          </a:xfrm>
          <a:custGeom>
            <a:avLst/>
            <a:gdLst>
              <a:gd name="T0" fmla="*/ 2147483647 w 110"/>
              <a:gd name="T1" fmla="*/ 2147483647 h 111"/>
              <a:gd name="T2" fmla="*/ 2147483647 w 110"/>
              <a:gd name="T3" fmla="*/ 2147483647 h 111"/>
              <a:gd name="T4" fmla="*/ 2147483647 w 110"/>
              <a:gd name="T5" fmla="*/ 2147483647 h 111"/>
              <a:gd name="T6" fmla="*/ 2147483647 w 110"/>
              <a:gd name="T7" fmla="*/ 2147483647 h 111"/>
              <a:gd name="T8" fmla="*/ 2147483647 w 110"/>
              <a:gd name="T9" fmla="*/ 2147483647 h 111"/>
              <a:gd name="T10" fmla="*/ 2147483647 w 110"/>
              <a:gd name="T11" fmla="*/ 2147483647 h 111"/>
              <a:gd name="T12" fmla="*/ 2147483647 w 110"/>
              <a:gd name="T13" fmla="*/ 2147483647 h 111"/>
              <a:gd name="T14" fmla="*/ 2147483647 w 110"/>
              <a:gd name="T15" fmla="*/ 2147483647 h 111"/>
              <a:gd name="T16" fmla="*/ 2147483647 w 110"/>
              <a:gd name="T17" fmla="*/ 2147483647 h 111"/>
              <a:gd name="T18" fmla="*/ 2147483647 w 110"/>
              <a:gd name="T19" fmla="*/ 2147483647 h 111"/>
              <a:gd name="T20" fmla="*/ 2147483647 w 110"/>
              <a:gd name="T21" fmla="*/ 2147483647 h 111"/>
              <a:gd name="T22" fmla="*/ 2147483647 w 110"/>
              <a:gd name="T23" fmla="*/ 2147483647 h 111"/>
              <a:gd name="T24" fmla="*/ 2147483647 w 110"/>
              <a:gd name="T25" fmla="*/ 2147483647 h 111"/>
              <a:gd name="T26" fmla="*/ 2147483647 w 110"/>
              <a:gd name="T27" fmla="*/ 2147483647 h 111"/>
              <a:gd name="T28" fmla="*/ 2147483647 w 110"/>
              <a:gd name="T29" fmla="*/ 2147483647 h 111"/>
              <a:gd name="T30" fmla="*/ 2147483647 w 110"/>
              <a:gd name="T31" fmla="*/ 2147483647 h 111"/>
              <a:gd name="T32" fmla="*/ 2147483647 w 110"/>
              <a:gd name="T33" fmla="*/ 0 h 111"/>
              <a:gd name="T34" fmla="*/ 2147483647 w 110"/>
              <a:gd name="T35" fmla="*/ 2147483647 h 111"/>
              <a:gd name="T36" fmla="*/ 2147483647 w 110"/>
              <a:gd name="T37" fmla="*/ 2147483647 h 111"/>
              <a:gd name="T38" fmla="*/ 2147483647 w 110"/>
              <a:gd name="T39" fmla="*/ 2147483647 h 111"/>
              <a:gd name="T40" fmla="*/ 2147483647 w 110"/>
              <a:gd name="T41" fmla="*/ 2147483647 h 111"/>
              <a:gd name="T42" fmla="*/ 2147483647 w 110"/>
              <a:gd name="T43" fmla="*/ 2147483647 h 111"/>
              <a:gd name="T44" fmla="*/ 2147483647 w 110"/>
              <a:gd name="T45" fmla="*/ 2147483647 h 111"/>
              <a:gd name="T46" fmla="*/ 2147483647 w 110"/>
              <a:gd name="T47" fmla="*/ 2147483647 h 111"/>
              <a:gd name="T48" fmla="*/ 0 w 110"/>
              <a:gd name="T49" fmla="*/ 2147483647 h 111"/>
              <a:gd name="T50" fmla="*/ 2147483647 w 110"/>
              <a:gd name="T51" fmla="*/ 2147483647 h 111"/>
              <a:gd name="T52" fmla="*/ 2147483647 w 110"/>
              <a:gd name="T53" fmla="*/ 2147483647 h 111"/>
              <a:gd name="T54" fmla="*/ 2147483647 w 110"/>
              <a:gd name="T55" fmla="*/ 2147483647 h 111"/>
              <a:gd name="T56" fmla="*/ 2147483647 w 110"/>
              <a:gd name="T57" fmla="*/ 2147483647 h 111"/>
              <a:gd name="T58" fmla="*/ 2147483647 w 110"/>
              <a:gd name="T59" fmla="*/ 2147483647 h 111"/>
              <a:gd name="T60" fmla="*/ 2147483647 w 110"/>
              <a:gd name="T61" fmla="*/ 2147483647 h 111"/>
              <a:gd name="T62" fmla="*/ 2147483647 w 110"/>
              <a:gd name="T63" fmla="*/ 2147483647 h 111"/>
              <a:gd name="T64" fmla="*/ 2147483647 w 110"/>
              <a:gd name="T65" fmla="*/ 2147483647 h 111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110" h="111">
                <a:moveTo>
                  <a:pt x="55" y="111"/>
                </a:moveTo>
                <a:lnTo>
                  <a:pt x="66" y="110"/>
                </a:lnTo>
                <a:lnTo>
                  <a:pt x="76" y="106"/>
                </a:lnTo>
                <a:lnTo>
                  <a:pt x="85" y="101"/>
                </a:lnTo>
                <a:lnTo>
                  <a:pt x="94" y="94"/>
                </a:lnTo>
                <a:lnTo>
                  <a:pt x="100" y="86"/>
                </a:lnTo>
                <a:lnTo>
                  <a:pt x="106" y="77"/>
                </a:lnTo>
                <a:lnTo>
                  <a:pt x="109" y="66"/>
                </a:lnTo>
                <a:lnTo>
                  <a:pt x="110" y="56"/>
                </a:lnTo>
                <a:lnTo>
                  <a:pt x="109" y="44"/>
                </a:lnTo>
                <a:lnTo>
                  <a:pt x="106" y="34"/>
                </a:lnTo>
                <a:lnTo>
                  <a:pt x="100" y="24"/>
                </a:lnTo>
                <a:lnTo>
                  <a:pt x="94" y="17"/>
                </a:lnTo>
                <a:lnTo>
                  <a:pt x="85" y="9"/>
                </a:lnTo>
                <a:lnTo>
                  <a:pt x="76" y="5"/>
                </a:lnTo>
                <a:lnTo>
                  <a:pt x="66" y="2"/>
                </a:lnTo>
                <a:lnTo>
                  <a:pt x="55" y="0"/>
                </a:lnTo>
                <a:lnTo>
                  <a:pt x="44" y="2"/>
                </a:lnTo>
                <a:lnTo>
                  <a:pt x="33" y="5"/>
                </a:lnTo>
                <a:lnTo>
                  <a:pt x="25" y="9"/>
                </a:lnTo>
                <a:lnTo>
                  <a:pt x="16" y="17"/>
                </a:lnTo>
                <a:lnTo>
                  <a:pt x="10" y="24"/>
                </a:lnTo>
                <a:lnTo>
                  <a:pt x="4" y="34"/>
                </a:lnTo>
                <a:lnTo>
                  <a:pt x="1" y="44"/>
                </a:lnTo>
                <a:lnTo>
                  <a:pt x="0" y="56"/>
                </a:lnTo>
                <a:lnTo>
                  <a:pt x="1" y="66"/>
                </a:lnTo>
                <a:lnTo>
                  <a:pt x="4" y="77"/>
                </a:lnTo>
                <a:lnTo>
                  <a:pt x="10" y="86"/>
                </a:lnTo>
                <a:lnTo>
                  <a:pt x="16" y="94"/>
                </a:lnTo>
                <a:lnTo>
                  <a:pt x="25" y="101"/>
                </a:lnTo>
                <a:lnTo>
                  <a:pt x="33" y="106"/>
                </a:lnTo>
                <a:lnTo>
                  <a:pt x="44" y="110"/>
                </a:lnTo>
                <a:lnTo>
                  <a:pt x="55" y="1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74" name="Freeform 137"/>
          <p:cNvSpPr>
            <a:spLocks/>
          </p:cNvSpPr>
          <p:nvPr/>
        </p:nvSpPr>
        <p:spPr bwMode="auto">
          <a:xfrm>
            <a:off x="6810375" y="4024313"/>
            <a:ext cx="26988" cy="26987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0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55">
                <a:moveTo>
                  <a:pt x="27" y="55"/>
                </a:moveTo>
                <a:lnTo>
                  <a:pt x="38" y="53"/>
                </a:lnTo>
                <a:lnTo>
                  <a:pt x="48" y="46"/>
                </a:lnTo>
                <a:lnTo>
                  <a:pt x="53" y="37"/>
                </a:lnTo>
                <a:lnTo>
                  <a:pt x="55" y="27"/>
                </a:lnTo>
                <a:lnTo>
                  <a:pt x="53" y="16"/>
                </a:lnTo>
                <a:lnTo>
                  <a:pt x="48" y="7"/>
                </a:lnTo>
                <a:lnTo>
                  <a:pt x="38" y="2"/>
                </a:lnTo>
                <a:lnTo>
                  <a:pt x="27" y="0"/>
                </a:lnTo>
                <a:lnTo>
                  <a:pt x="16" y="2"/>
                </a:lnTo>
                <a:lnTo>
                  <a:pt x="8" y="7"/>
                </a:lnTo>
                <a:lnTo>
                  <a:pt x="2" y="16"/>
                </a:lnTo>
                <a:lnTo>
                  <a:pt x="0" y="27"/>
                </a:lnTo>
                <a:lnTo>
                  <a:pt x="2" y="37"/>
                </a:lnTo>
                <a:lnTo>
                  <a:pt x="8" y="46"/>
                </a:lnTo>
                <a:lnTo>
                  <a:pt x="16" y="53"/>
                </a:lnTo>
                <a:lnTo>
                  <a:pt x="27" y="5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75" name="Freeform 138"/>
          <p:cNvSpPr>
            <a:spLocks/>
          </p:cNvSpPr>
          <p:nvPr/>
        </p:nvSpPr>
        <p:spPr bwMode="auto">
          <a:xfrm>
            <a:off x="6856413" y="4025900"/>
            <a:ext cx="26987" cy="26988"/>
          </a:xfrm>
          <a:custGeom>
            <a:avLst/>
            <a:gdLst>
              <a:gd name="T0" fmla="*/ 2147483647 w 55"/>
              <a:gd name="T1" fmla="*/ 2147483647 h 55"/>
              <a:gd name="T2" fmla="*/ 2147483647 w 55"/>
              <a:gd name="T3" fmla="*/ 2147483647 h 55"/>
              <a:gd name="T4" fmla="*/ 2147483647 w 55"/>
              <a:gd name="T5" fmla="*/ 2147483647 h 55"/>
              <a:gd name="T6" fmla="*/ 2147483647 w 55"/>
              <a:gd name="T7" fmla="*/ 2147483647 h 55"/>
              <a:gd name="T8" fmla="*/ 2147483647 w 55"/>
              <a:gd name="T9" fmla="*/ 2147483647 h 55"/>
              <a:gd name="T10" fmla="*/ 2147483647 w 55"/>
              <a:gd name="T11" fmla="*/ 2147483647 h 55"/>
              <a:gd name="T12" fmla="*/ 2147483647 w 55"/>
              <a:gd name="T13" fmla="*/ 2147483647 h 55"/>
              <a:gd name="T14" fmla="*/ 2147483647 w 55"/>
              <a:gd name="T15" fmla="*/ 2147483647 h 55"/>
              <a:gd name="T16" fmla="*/ 2147483647 w 55"/>
              <a:gd name="T17" fmla="*/ 0 h 55"/>
              <a:gd name="T18" fmla="*/ 2147483647 w 55"/>
              <a:gd name="T19" fmla="*/ 2147483647 h 55"/>
              <a:gd name="T20" fmla="*/ 2147483647 w 55"/>
              <a:gd name="T21" fmla="*/ 2147483647 h 55"/>
              <a:gd name="T22" fmla="*/ 2147483647 w 55"/>
              <a:gd name="T23" fmla="*/ 2147483647 h 55"/>
              <a:gd name="T24" fmla="*/ 0 w 55"/>
              <a:gd name="T25" fmla="*/ 2147483647 h 55"/>
              <a:gd name="T26" fmla="*/ 2147483647 w 55"/>
              <a:gd name="T27" fmla="*/ 2147483647 h 55"/>
              <a:gd name="T28" fmla="*/ 2147483647 w 55"/>
              <a:gd name="T29" fmla="*/ 2147483647 h 55"/>
              <a:gd name="T30" fmla="*/ 2147483647 w 55"/>
              <a:gd name="T31" fmla="*/ 2147483647 h 55"/>
              <a:gd name="T32" fmla="*/ 2147483647 w 55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55" h="55">
                <a:moveTo>
                  <a:pt x="28" y="55"/>
                </a:moveTo>
                <a:lnTo>
                  <a:pt x="39" y="53"/>
                </a:lnTo>
                <a:lnTo>
                  <a:pt x="47" y="47"/>
                </a:lnTo>
                <a:lnTo>
                  <a:pt x="53" y="39"/>
                </a:lnTo>
                <a:lnTo>
                  <a:pt x="55" y="28"/>
                </a:lnTo>
                <a:lnTo>
                  <a:pt x="53" y="17"/>
                </a:lnTo>
                <a:lnTo>
                  <a:pt x="47" y="8"/>
                </a:lnTo>
                <a:lnTo>
                  <a:pt x="39" y="2"/>
                </a:lnTo>
                <a:lnTo>
                  <a:pt x="28" y="0"/>
                </a:lnTo>
                <a:lnTo>
                  <a:pt x="17" y="2"/>
                </a:lnTo>
                <a:lnTo>
                  <a:pt x="9" y="8"/>
                </a:lnTo>
                <a:lnTo>
                  <a:pt x="2" y="17"/>
                </a:lnTo>
                <a:lnTo>
                  <a:pt x="0" y="28"/>
                </a:lnTo>
                <a:lnTo>
                  <a:pt x="2" y="39"/>
                </a:lnTo>
                <a:lnTo>
                  <a:pt x="9" y="47"/>
                </a:lnTo>
                <a:lnTo>
                  <a:pt x="17" y="53"/>
                </a:lnTo>
                <a:lnTo>
                  <a:pt x="28" y="5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76" name="Freeform 139"/>
          <p:cNvSpPr>
            <a:spLocks/>
          </p:cNvSpPr>
          <p:nvPr/>
        </p:nvSpPr>
        <p:spPr bwMode="auto">
          <a:xfrm>
            <a:off x="6677025" y="3656013"/>
            <a:ext cx="76200" cy="368300"/>
          </a:xfrm>
          <a:custGeom>
            <a:avLst/>
            <a:gdLst>
              <a:gd name="T0" fmla="*/ 2147483647 w 156"/>
              <a:gd name="T1" fmla="*/ 2147483647 h 752"/>
              <a:gd name="T2" fmla="*/ 2147483647 w 156"/>
              <a:gd name="T3" fmla="*/ 2147483647 h 752"/>
              <a:gd name="T4" fmla="*/ 2147483647 w 156"/>
              <a:gd name="T5" fmla="*/ 2147483647 h 752"/>
              <a:gd name="T6" fmla="*/ 2147483647 w 156"/>
              <a:gd name="T7" fmla="*/ 2147483647 h 752"/>
              <a:gd name="T8" fmla="*/ 2147483647 w 156"/>
              <a:gd name="T9" fmla="*/ 2147483647 h 752"/>
              <a:gd name="T10" fmla="*/ 0 w 156"/>
              <a:gd name="T11" fmla="*/ 2147483647 h 752"/>
              <a:gd name="T12" fmla="*/ 2147483647 w 156"/>
              <a:gd name="T13" fmla="*/ 2147483647 h 752"/>
              <a:gd name="T14" fmla="*/ 2147483647 w 156"/>
              <a:gd name="T15" fmla="*/ 2147483647 h 752"/>
              <a:gd name="T16" fmla="*/ 2147483647 w 156"/>
              <a:gd name="T17" fmla="*/ 2147483647 h 752"/>
              <a:gd name="T18" fmla="*/ 2147483647 w 156"/>
              <a:gd name="T19" fmla="*/ 2147483647 h 752"/>
              <a:gd name="T20" fmla="*/ 2147483647 w 156"/>
              <a:gd name="T21" fmla="*/ 2147483647 h 752"/>
              <a:gd name="T22" fmla="*/ 2147483647 w 156"/>
              <a:gd name="T23" fmla="*/ 2147483647 h 752"/>
              <a:gd name="T24" fmla="*/ 2147483647 w 156"/>
              <a:gd name="T25" fmla="*/ 2147483647 h 752"/>
              <a:gd name="T26" fmla="*/ 2147483647 w 156"/>
              <a:gd name="T27" fmla="*/ 2147483647 h 752"/>
              <a:gd name="T28" fmla="*/ 2147483647 w 156"/>
              <a:gd name="T29" fmla="*/ 2147483647 h 752"/>
              <a:gd name="T30" fmla="*/ 2147483647 w 156"/>
              <a:gd name="T31" fmla="*/ 2147483647 h 752"/>
              <a:gd name="T32" fmla="*/ 2147483647 w 156"/>
              <a:gd name="T33" fmla="*/ 2147483647 h 752"/>
              <a:gd name="T34" fmla="*/ 2147483647 w 156"/>
              <a:gd name="T35" fmla="*/ 2147483647 h 752"/>
              <a:gd name="T36" fmla="*/ 2147483647 w 156"/>
              <a:gd name="T37" fmla="*/ 2147483647 h 752"/>
              <a:gd name="T38" fmla="*/ 2147483647 w 156"/>
              <a:gd name="T39" fmla="*/ 2147483647 h 752"/>
              <a:gd name="T40" fmla="*/ 2147483647 w 156"/>
              <a:gd name="T41" fmla="*/ 2147483647 h 752"/>
              <a:gd name="T42" fmla="*/ 2147483647 w 156"/>
              <a:gd name="T43" fmla="*/ 0 h 752"/>
              <a:gd name="T44" fmla="*/ 2147483647 w 156"/>
              <a:gd name="T45" fmla="*/ 0 h 752"/>
              <a:gd name="T46" fmla="*/ 2147483647 w 156"/>
              <a:gd name="T47" fmla="*/ 2147483647 h 752"/>
              <a:gd name="T48" fmla="*/ 2147483647 w 156"/>
              <a:gd name="T49" fmla="*/ 2147483647 h 752"/>
              <a:gd name="T50" fmla="*/ 2147483647 w 156"/>
              <a:gd name="T51" fmla="*/ 2147483647 h 75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56" h="752">
                <a:moveTo>
                  <a:pt x="48" y="15"/>
                </a:moveTo>
                <a:lnTo>
                  <a:pt x="44" y="30"/>
                </a:lnTo>
                <a:lnTo>
                  <a:pt x="33" y="73"/>
                </a:lnTo>
                <a:lnTo>
                  <a:pt x="19" y="140"/>
                </a:lnTo>
                <a:lnTo>
                  <a:pt x="7" y="229"/>
                </a:lnTo>
                <a:lnTo>
                  <a:pt x="0" y="337"/>
                </a:lnTo>
                <a:lnTo>
                  <a:pt x="1" y="462"/>
                </a:lnTo>
                <a:lnTo>
                  <a:pt x="14" y="602"/>
                </a:lnTo>
                <a:lnTo>
                  <a:pt x="43" y="752"/>
                </a:lnTo>
                <a:lnTo>
                  <a:pt x="150" y="746"/>
                </a:lnTo>
                <a:lnTo>
                  <a:pt x="146" y="724"/>
                </a:lnTo>
                <a:lnTo>
                  <a:pt x="135" y="663"/>
                </a:lnTo>
                <a:lnTo>
                  <a:pt x="123" y="574"/>
                </a:lnTo>
                <a:lnTo>
                  <a:pt x="111" y="463"/>
                </a:lnTo>
                <a:lnTo>
                  <a:pt x="104" y="342"/>
                </a:lnTo>
                <a:lnTo>
                  <a:pt x="107" y="220"/>
                </a:lnTo>
                <a:lnTo>
                  <a:pt x="124" y="106"/>
                </a:lnTo>
                <a:lnTo>
                  <a:pt x="156" y="9"/>
                </a:lnTo>
                <a:lnTo>
                  <a:pt x="156" y="8"/>
                </a:lnTo>
                <a:lnTo>
                  <a:pt x="156" y="6"/>
                </a:lnTo>
                <a:lnTo>
                  <a:pt x="154" y="4"/>
                </a:lnTo>
                <a:lnTo>
                  <a:pt x="147" y="0"/>
                </a:lnTo>
                <a:lnTo>
                  <a:pt x="134" y="0"/>
                </a:lnTo>
                <a:lnTo>
                  <a:pt x="115" y="1"/>
                </a:lnTo>
                <a:lnTo>
                  <a:pt x="87" y="7"/>
                </a:lnTo>
                <a:lnTo>
                  <a:pt x="48" y="1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77" name="Freeform 140"/>
          <p:cNvSpPr>
            <a:spLocks/>
          </p:cNvSpPr>
          <p:nvPr/>
        </p:nvSpPr>
        <p:spPr bwMode="auto">
          <a:xfrm>
            <a:off x="7067550" y="3609975"/>
            <a:ext cx="103188" cy="411163"/>
          </a:xfrm>
          <a:custGeom>
            <a:avLst/>
            <a:gdLst>
              <a:gd name="T0" fmla="*/ 2147483647 w 212"/>
              <a:gd name="T1" fmla="*/ 2147483647 h 839"/>
              <a:gd name="T2" fmla="*/ 2147483647 w 212"/>
              <a:gd name="T3" fmla="*/ 2147483647 h 839"/>
              <a:gd name="T4" fmla="*/ 2147483647 w 212"/>
              <a:gd name="T5" fmla="*/ 2147483647 h 839"/>
              <a:gd name="T6" fmla="*/ 2147483647 w 212"/>
              <a:gd name="T7" fmla="*/ 2147483647 h 839"/>
              <a:gd name="T8" fmla="*/ 2147483647 w 212"/>
              <a:gd name="T9" fmla="*/ 2147483647 h 839"/>
              <a:gd name="T10" fmla="*/ 2147483647 w 212"/>
              <a:gd name="T11" fmla="*/ 2147483647 h 839"/>
              <a:gd name="T12" fmla="*/ 2147483647 w 212"/>
              <a:gd name="T13" fmla="*/ 2147483647 h 839"/>
              <a:gd name="T14" fmla="*/ 2147483647 w 212"/>
              <a:gd name="T15" fmla="*/ 2147483647 h 839"/>
              <a:gd name="T16" fmla="*/ 2147483647 w 212"/>
              <a:gd name="T17" fmla="*/ 2147483647 h 839"/>
              <a:gd name="T18" fmla="*/ 2147483647 w 212"/>
              <a:gd name="T19" fmla="*/ 2147483647 h 839"/>
              <a:gd name="T20" fmla="*/ 2147483647 w 212"/>
              <a:gd name="T21" fmla="*/ 2147483647 h 839"/>
              <a:gd name="T22" fmla="*/ 2147483647 w 212"/>
              <a:gd name="T23" fmla="*/ 2147483647 h 839"/>
              <a:gd name="T24" fmla="*/ 2147483647 w 212"/>
              <a:gd name="T25" fmla="*/ 2147483647 h 839"/>
              <a:gd name="T26" fmla="*/ 2147483647 w 212"/>
              <a:gd name="T27" fmla="*/ 2147483647 h 839"/>
              <a:gd name="T28" fmla="*/ 0 w 212"/>
              <a:gd name="T29" fmla="*/ 2147483647 h 839"/>
              <a:gd name="T30" fmla="*/ 2147483647 w 212"/>
              <a:gd name="T31" fmla="*/ 2147483647 h 839"/>
              <a:gd name="T32" fmla="*/ 2147483647 w 212"/>
              <a:gd name="T33" fmla="*/ 2147483647 h 839"/>
              <a:gd name="T34" fmla="*/ 2147483647 w 212"/>
              <a:gd name="T35" fmla="*/ 0 h 839"/>
              <a:gd name="T36" fmla="*/ 2147483647 w 212"/>
              <a:gd name="T37" fmla="*/ 2147483647 h 839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12" h="839">
                <a:moveTo>
                  <a:pt x="212" y="6"/>
                </a:moveTo>
                <a:lnTo>
                  <a:pt x="206" y="11"/>
                </a:lnTo>
                <a:lnTo>
                  <a:pt x="192" y="33"/>
                </a:lnTo>
                <a:lnTo>
                  <a:pt x="174" y="77"/>
                </a:lnTo>
                <a:lnTo>
                  <a:pt x="156" y="148"/>
                </a:lnTo>
                <a:lnTo>
                  <a:pt x="141" y="254"/>
                </a:lnTo>
                <a:lnTo>
                  <a:pt x="133" y="401"/>
                </a:lnTo>
                <a:lnTo>
                  <a:pt x="137" y="593"/>
                </a:lnTo>
                <a:lnTo>
                  <a:pt x="158" y="839"/>
                </a:lnTo>
                <a:lnTo>
                  <a:pt x="38" y="839"/>
                </a:lnTo>
                <a:lnTo>
                  <a:pt x="34" y="814"/>
                </a:lnTo>
                <a:lnTo>
                  <a:pt x="24" y="746"/>
                </a:lnTo>
                <a:lnTo>
                  <a:pt x="12" y="645"/>
                </a:lnTo>
                <a:lnTo>
                  <a:pt x="3" y="521"/>
                </a:lnTo>
                <a:lnTo>
                  <a:pt x="0" y="384"/>
                </a:lnTo>
                <a:lnTo>
                  <a:pt x="6" y="244"/>
                </a:lnTo>
                <a:lnTo>
                  <a:pt x="29" y="114"/>
                </a:lnTo>
                <a:lnTo>
                  <a:pt x="68" y="0"/>
                </a:lnTo>
                <a:lnTo>
                  <a:pt x="212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78" name="Freeform 141"/>
          <p:cNvSpPr>
            <a:spLocks/>
          </p:cNvSpPr>
          <p:nvPr/>
        </p:nvSpPr>
        <p:spPr bwMode="auto">
          <a:xfrm>
            <a:off x="6680200" y="3678238"/>
            <a:ext cx="66675" cy="322262"/>
          </a:xfrm>
          <a:custGeom>
            <a:avLst/>
            <a:gdLst>
              <a:gd name="T0" fmla="*/ 2147483647 w 137"/>
              <a:gd name="T1" fmla="*/ 2147483647 h 656"/>
              <a:gd name="T2" fmla="*/ 2147483647 w 137"/>
              <a:gd name="T3" fmla="*/ 2147483647 h 656"/>
              <a:gd name="T4" fmla="*/ 2147483647 w 137"/>
              <a:gd name="T5" fmla="*/ 2147483647 h 656"/>
              <a:gd name="T6" fmla="*/ 2147483647 w 137"/>
              <a:gd name="T7" fmla="*/ 2147483647 h 656"/>
              <a:gd name="T8" fmla="*/ 2147483647 w 137"/>
              <a:gd name="T9" fmla="*/ 2147483647 h 656"/>
              <a:gd name="T10" fmla="*/ 0 w 137"/>
              <a:gd name="T11" fmla="*/ 2147483647 h 656"/>
              <a:gd name="T12" fmla="*/ 2147483647 w 137"/>
              <a:gd name="T13" fmla="*/ 2147483647 h 656"/>
              <a:gd name="T14" fmla="*/ 2147483647 w 137"/>
              <a:gd name="T15" fmla="*/ 2147483647 h 656"/>
              <a:gd name="T16" fmla="*/ 2147483647 w 137"/>
              <a:gd name="T17" fmla="*/ 2147483647 h 656"/>
              <a:gd name="T18" fmla="*/ 2147483647 w 137"/>
              <a:gd name="T19" fmla="*/ 2147483647 h 656"/>
              <a:gd name="T20" fmla="*/ 2147483647 w 137"/>
              <a:gd name="T21" fmla="*/ 2147483647 h 656"/>
              <a:gd name="T22" fmla="*/ 2147483647 w 137"/>
              <a:gd name="T23" fmla="*/ 2147483647 h 656"/>
              <a:gd name="T24" fmla="*/ 2147483647 w 137"/>
              <a:gd name="T25" fmla="*/ 2147483647 h 656"/>
              <a:gd name="T26" fmla="*/ 2147483647 w 137"/>
              <a:gd name="T27" fmla="*/ 2147483647 h 656"/>
              <a:gd name="T28" fmla="*/ 2147483647 w 137"/>
              <a:gd name="T29" fmla="*/ 2147483647 h 656"/>
              <a:gd name="T30" fmla="*/ 2147483647 w 137"/>
              <a:gd name="T31" fmla="*/ 2147483647 h 656"/>
              <a:gd name="T32" fmla="*/ 2147483647 w 137"/>
              <a:gd name="T33" fmla="*/ 2147483647 h 656"/>
              <a:gd name="T34" fmla="*/ 2147483647 w 137"/>
              <a:gd name="T35" fmla="*/ 2147483647 h 656"/>
              <a:gd name="T36" fmla="*/ 2147483647 w 137"/>
              <a:gd name="T37" fmla="*/ 2147483647 h 656"/>
              <a:gd name="T38" fmla="*/ 2147483647 w 137"/>
              <a:gd name="T39" fmla="*/ 2147483647 h 656"/>
              <a:gd name="T40" fmla="*/ 2147483647 w 137"/>
              <a:gd name="T41" fmla="*/ 2147483647 h 656"/>
              <a:gd name="T42" fmla="*/ 2147483647 w 137"/>
              <a:gd name="T43" fmla="*/ 0 h 656"/>
              <a:gd name="T44" fmla="*/ 2147483647 w 137"/>
              <a:gd name="T45" fmla="*/ 0 h 656"/>
              <a:gd name="T46" fmla="*/ 2147483647 w 137"/>
              <a:gd name="T47" fmla="*/ 2147483647 h 656"/>
              <a:gd name="T48" fmla="*/ 2147483647 w 137"/>
              <a:gd name="T49" fmla="*/ 2147483647 h 656"/>
              <a:gd name="T50" fmla="*/ 2147483647 w 137"/>
              <a:gd name="T51" fmla="*/ 2147483647 h 65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37" h="656">
                <a:moveTo>
                  <a:pt x="43" y="12"/>
                </a:moveTo>
                <a:lnTo>
                  <a:pt x="39" y="25"/>
                </a:lnTo>
                <a:lnTo>
                  <a:pt x="30" y="62"/>
                </a:lnTo>
                <a:lnTo>
                  <a:pt x="19" y="122"/>
                </a:lnTo>
                <a:lnTo>
                  <a:pt x="7" y="199"/>
                </a:lnTo>
                <a:lnTo>
                  <a:pt x="0" y="294"/>
                </a:lnTo>
                <a:lnTo>
                  <a:pt x="1" y="403"/>
                </a:lnTo>
                <a:lnTo>
                  <a:pt x="12" y="524"/>
                </a:lnTo>
                <a:lnTo>
                  <a:pt x="38" y="656"/>
                </a:lnTo>
                <a:lnTo>
                  <a:pt x="132" y="650"/>
                </a:lnTo>
                <a:lnTo>
                  <a:pt x="127" y="631"/>
                </a:lnTo>
                <a:lnTo>
                  <a:pt x="119" y="578"/>
                </a:lnTo>
                <a:lnTo>
                  <a:pt x="107" y="499"/>
                </a:lnTo>
                <a:lnTo>
                  <a:pt x="97" y="403"/>
                </a:lnTo>
                <a:lnTo>
                  <a:pt x="92" y="297"/>
                </a:lnTo>
                <a:lnTo>
                  <a:pt x="94" y="192"/>
                </a:lnTo>
                <a:lnTo>
                  <a:pt x="108" y="91"/>
                </a:lnTo>
                <a:lnTo>
                  <a:pt x="137" y="7"/>
                </a:lnTo>
                <a:lnTo>
                  <a:pt x="137" y="6"/>
                </a:lnTo>
                <a:lnTo>
                  <a:pt x="137" y="4"/>
                </a:lnTo>
                <a:lnTo>
                  <a:pt x="135" y="2"/>
                </a:lnTo>
                <a:lnTo>
                  <a:pt x="129" y="0"/>
                </a:lnTo>
                <a:lnTo>
                  <a:pt x="119" y="0"/>
                </a:lnTo>
                <a:lnTo>
                  <a:pt x="101" y="1"/>
                </a:lnTo>
                <a:lnTo>
                  <a:pt x="77" y="5"/>
                </a:lnTo>
                <a:lnTo>
                  <a:pt x="43" y="1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79" name="Freeform 142"/>
          <p:cNvSpPr>
            <a:spLocks/>
          </p:cNvSpPr>
          <p:nvPr/>
        </p:nvSpPr>
        <p:spPr bwMode="auto">
          <a:xfrm>
            <a:off x="6683375" y="3700463"/>
            <a:ext cx="55563" cy="273050"/>
          </a:xfrm>
          <a:custGeom>
            <a:avLst/>
            <a:gdLst>
              <a:gd name="T0" fmla="*/ 2147483647 w 116"/>
              <a:gd name="T1" fmla="*/ 2147483647 h 560"/>
              <a:gd name="T2" fmla="*/ 2147483647 w 116"/>
              <a:gd name="T3" fmla="*/ 2147483647 h 560"/>
              <a:gd name="T4" fmla="*/ 2147483647 w 116"/>
              <a:gd name="T5" fmla="*/ 2147483647 h 560"/>
              <a:gd name="T6" fmla="*/ 2147483647 w 116"/>
              <a:gd name="T7" fmla="*/ 2147483647 h 560"/>
              <a:gd name="T8" fmla="*/ 2147483647 w 116"/>
              <a:gd name="T9" fmla="*/ 2147483647 h 560"/>
              <a:gd name="T10" fmla="*/ 0 w 116"/>
              <a:gd name="T11" fmla="*/ 2147483647 h 560"/>
              <a:gd name="T12" fmla="*/ 2147483647 w 116"/>
              <a:gd name="T13" fmla="*/ 2147483647 h 560"/>
              <a:gd name="T14" fmla="*/ 2147483647 w 116"/>
              <a:gd name="T15" fmla="*/ 2147483647 h 560"/>
              <a:gd name="T16" fmla="*/ 2147483647 w 116"/>
              <a:gd name="T17" fmla="*/ 2147483647 h 560"/>
              <a:gd name="T18" fmla="*/ 2147483647 w 116"/>
              <a:gd name="T19" fmla="*/ 2147483647 h 560"/>
              <a:gd name="T20" fmla="*/ 2147483647 w 116"/>
              <a:gd name="T21" fmla="*/ 2147483647 h 560"/>
              <a:gd name="T22" fmla="*/ 2147483647 w 116"/>
              <a:gd name="T23" fmla="*/ 2147483647 h 560"/>
              <a:gd name="T24" fmla="*/ 2147483647 w 116"/>
              <a:gd name="T25" fmla="*/ 2147483647 h 560"/>
              <a:gd name="T26" fmla="*/ 2147483647 w 116"/>
              <a:gd name="T27" fmla="*/ 2147483647 h 560"/>
              <a:gd name="T28" fmla="*/ 2147483647 w 116"/>
              <a:gd name="T29" fmla="*/ 2147483647 h 560"/>
              <a:gd name="T30" fmla="*/ 2147483647 w 116"/>
              <a:gd name="T31" fmla="*/ 2147483647 h 560"/>
              <a:gd name="T32" fmla="*/ 2147483647 w 116"/>
              <a:gd name="T33" fmla="*/ 2147483647 h 560"/>
              <a:gd name="T34" fmla="*/ 2147483647 w 116"/>
              <a:gd name="T35" fmla="*/ 2147483647 h 560"/>
              <a:gd name="T36" fmla="*/ 2147483647 w 116"/>
              <a:gd name="T37" fmla="*/ 2147483647 h 560"/>
              <a:gd name="T38" fmla="*/ 2147483647 w 116"/>
              <a:gd name="T39" fmla="*/ 2147483647 h 560"/>
              <a:gd name="T40" fmla="*/ 2147483647 w 116"/>
              <a:gd name="T41" fmla="*/ 2147483647 h 560"/>
              <a:gd name="T42" fmla="*/ 2147483647 w 116"/>
              <a:gd name="T43" fmla="*/ 0 h 560"/>
              <a:gd name="T44" fmla="*/ 2147483647 w 116"/>
              <a:gd name="T45" fmla="*/ 0 h 560"/>
              <a:gd name="T46" fmla="*/ 2147483647 w 116"/>
              <a:gd name="T47" fmla="*/ 2147483647 h 560"/>
              <a:gd name="T48" fmla="*/ 2147483647 w 116"/>
              <a:gd name="T49" fmla="*/ 2147483647 h 560"/>
              <a:gd name="T50" fmla="*/ 2147483647 w 116"/>
              <a:gd name="T51" fmla="*/ 2147483647 h 56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116" h="560">
                <a:moveTo>
                  <a:pt x="36" y="11"/>
                </a:moveTo>
                <a:lnTo>
                  <a:pt x="33" y="21"/>
                </a:lnTo>
                <a:lnTo>
                  <a:pt x="24" y="53"/>
                </a:lnTo>
                <a:lnTo>
                  <a:pt x="15" y="103"/>
                </a:lnTo>
                <a:lnTo>
                  <a:pt x="5" y="169"/>
                </a:lnTo>
                <a:lnTo>
                  <a:pt x="0" y="250"/>
                </a:lnTo>
                <a:lnTo>
                  <a:pt x="1" y="344"/>
                </a:lnTo>
                <a:lnTo>
                  <a:pt x="10" y="448"/>
                </a:lnTo>
                <a:lnTo>
                  <a:pt x="32" y="560"/>
                </a:lnTo>
                <a:lnTo>
                  <a:pt x="112" y="555"/>
                </a:lnTo>
                <a:lnTo>
                  <a:pt x="108" y="538"/>
                </a:lnTo>
                <a:lnTo>
                  <a:pt x="101" y="493"/>
                </a:lnTo>
                <a:lnTo>
                  <a:pt x="91" y="426"/>
                </a:lnTo>
                <a:lnTo>
                  <a:pt x="82" y="344"/>
                </a:lnTo>
                <a:lnTo>
                  <a:pt x="77" y="255"/>
                </a:lnTo>
                <a:lnTo>
                  <a:pt x="79" y="164"/>
                </a:lnTo>
                <a:lnTo>
                  <a:pt x="91" y="79"/>
                </a:lnTo>
                <a:lnTo>
                  <a:pt x="116" y="6"/>
                </a:lnTo>
                <a:lnTo>
                  <a:pt x="116" y="5"/>
                </a:lnTo>
                <a:lnTo>
                  <a:pt x="116" y="4"/>
                </a:lnTo>
                <a:lnTo>
                  <a:pt x="114" y="2"/>
                </a:lnTo>
                <a:lnTo>
                  <a:pt x="109" y="0"/>
                </a:lnTo>
                <a:lnTo>
                  <a:pt x="100" y="0"/>
                </a:lnTo>
                <a:lnTo>
                  <a:pt x="86" y="1"/>
                </a:lnTo>
                <a:lnTo>
                  <a:pt x="65" y="4"/>
                </a:lnTo>
                <a:lnTo>
                  <a:pt x="36" y="1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80" name="Freeform 143"/>
          <p:cNvSpPr>
            <a:spLocks/>
          </p:cNvSpPr>
          <p:nvPr/>
        </p:nvSpPr>
        <p:spPr bwMode="auto">
          <a:xfrm>
            <a:off x="6684963" y="3721100"/>
            <a:ext cx="47625" cy="227013"/>
          </a:xfrm>
          <a:custGeom>
            <a:avLst/>
            <a:gdLst>
              <a:gd name="T0" fmla="*/ 2147483647 w 97"/>
              <a:gd name="T1" fmla="*/ 2147483647 h 463"/>
              <a:gd name="T2" fmla="*/ 2147483647 w 97"/>
              <a:gd name="T3" fmla="*/ 2147483647 h 463"/>
              <a:gd name="T4" fmla="*/ 2147483647 w 97"/>
              <a:gd name="T5" fmla="*/ 2147483647 h 463"/>
              <a:gd name="T6" fmla="*/ 2147483647 w 97"/>
              <a:gd name="T7" fmla="*/ 2147483647 h 463"/>
              <a:gd name="T8" fmla="*/ 2147483647 w 97"/>
              <a:gd name="T9" fmla="*/ 2147483647 h 463"/>
              <a:gd name="T10" fmla="*/ 0 w 97"/>
              <a:gd name="T11" fmla="*/ 2147483647 h 463"/>
              <a:gd name="T12" fmla="*/ 0 w 97"/>
              <a:gd name="T13" fmla="*/ 2147483647 h 463"/>
              <a:gd name="T14" fmla="*/ 2147483647 w 97"/>
              <a:gd name="T15" fmla="*/ 2147483647 h 463"/>
              <a:gd name="T16" fmla="*/ 2147483647 w 97"/>
              <a:gd name="T17" fmla="*/ 2147483647 h 463"/>
              <a:gd name="T18" fmla="*/ 2147483647 w 97"/>
              <a:gd name="T19" fmla="*/ 2147483647 h 463"/>
              <a:gd name="T20" fmla="*/ 2147483647 w 97"/>
              <a:gd name="T21" fmla="*/ 2147483647 h 463"/>
              <a:gd name="T22" fmla="*/ 2147483647 w 97"/>
              <a:gd name="T23" fmla="*/ 2147483647 h 463"/>
              <a:gd name="T24" fmla="*/ 2147483647 w 97"/>
              <a:gd name="T25" fmla="*/ 2147483647 h 463"/>
              <a:gd name="T26" fmla="*/ 2147483647 w 97"/>
              <a:gd name="T27" fmla="*/ 2147483647 h 463"/>
              <a:gd name="T28" fmla="*/ 2147483647 w 97"/>
              <a:gd name="T29" fmla="*/ 2147483647 h 463"/>
              <a:gd name="T30" fmla="*/ 2147483647 w 97"/>
              <a:gd name="T31" fmla="*/ 2147483647 h 463"/>
              <a:gd name="T32" fmla="*/ 2147483647 w 97"/>
              <a:gd name="T33" fmla="*/ 2147483647 h 463"/>
              <a:gd name="T34" fmla="*/ 2147483647 w 97"/>
              <a:gd name="T35" fmla="*/ 2147483647 h 463"/>
              <a:gd name="T36" fmla="*/ 2147483647 w 97"/>
              <a:gd name="T37" fmla="*/ 2147483647 h 463"/>
              <a:gd name="T38" fmla="*/ 2147483647 w 97"/>
              <a:gd name="T39" fmla="*/ 2147483647 h 463"/>
              <a:gd name="T40" fmla="*/ 2147483647 w 97"/>
              <a:gd name="T41" fmla="*/ 2147483647 h 463"/>
              <a:gd name="T42" fmla="*/ 2147483647 w 97"/>
              <a:gd name="T43" fmla="*/ 0 h 463"/>
              <a:gd name="T44" fmla="*/ 2147483647 w 97"/>
              <a:gd name="T45" fmla="*/ 0 h 463"/>
              <a:gd name="T46" fmla="*/ 2147483647 w 97"/>
              <a:gd name="T47" fmla="*/ 0 h 463"/>
              <a:gd name="T48" fmla="*/ 2147483647 w 97"/>
              <a:gd name="T49" fmla="*/ 2147483647 h 463"/>
              <a:gd name="T50" fmla="*/ 2147483647 w 97"/>
              <a:gd name="T51" fmla="*/ 2147483647 h 46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97" h="463">
                <a:moveTo>
                  <a:pt x="30" y="9"/>
                </a:moveTo>
                <a:lnTo>
                  <a:pt x="27" y="17"/>
                </a:lnTo>
                <a:lnTo>
                  <a:pt x="20" y="44"/>
                </a:lnTo>
                <a:lnTo>
                  <a:pt x="12" y="85"/>
                </a:lnTo>
                <a:lnTo>
                  <a:pt x="4" y="140"/>
                </a:lnTo>
                <a:lnTo>
                  <a:pt x="0" y="207"/>
                </a:lnTo>
                <a:lnTo>
                  <a:pt x="0" y="285"/>
                </a:lnTo>
                <a:lnTo>
                  <a:pt x="9" y="370"/>
                </a:lnTo>
                <a:lnTo>
                  <a:pt x="26" y="463"/>
                </a:lnTo>
                <a:lnTo>
                  <a:pt x="93" y="460"/>
                </a:lnTo>
                <a:lnTo>
                  <a:pt x="89" y="446"/>
                </a:lnTo>
                <a:lnTo>
                  <a:pt x="83" y="408"/>
                </a:lnTo>
                <a:lnTo>
                  <a:pt x="75" y="353"/>
                </a:lnTo>
                <a:lnTo>
                  <a:pt x="68" y="285"/>
                </a:lnTo>
                <a:lnTo>
                  <a:pt x="65" y="211"/>
                </a:lnTo>
                <a:lnTo>
                  <a:pt x="67" y="136"/>
                </a:lnTo>
                <a:lnTo>
                  <a:pt x="76" y="65"/>
                </a:lnTo>
                <a:lnTo>
                  <a:pt x="97" y="5"/>
                </a:lnTo>
                <a:lnTo>
                  <a:pt x="97" y="4"/>
                </a:lnTo>
                <a:lnTo>
                  <a:pt x="97" y="3"/>
                </a:lnTo>
                <a:lnTo>
                  <a:pt x="95" y="1"/>
                </a:lnTo>
                <a:lnTo>
                  <a:pt x="91" y="0"/>
                </a:lnTo>
                <a:lnTo>
                  <a:pt x="84" y="0"/>
                </a:lnTo>
                <a:lnTo>
                  <a:pt x="71" y="0"/>
                </a:lnTo>
                <a:lnTo>
                  <a:pt x="54" y="3"/>
                </a:lnTo>
                <a:lnTo>
                  <a:pt x="30" y="9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81" name="Freeform 144"/>
          <p:cNvSpPr>
            <a:spLocks/>
          </p:cNvSpPr>
          <p:nvPr/>
        </p:nvSpPr>
        <p:spPr bwMode="auto">
          <a:xfrm>
            <a:off x="6688138" y="3743325"/>
            <a:ext cx="36512" cy="179388"/>
          </a:xfrm>
          <a:custGeom>
            <a:avLst/>
            <a:gdLst>
              <a:gd name="T0" fmla="*/ 2147483647 w 77"/>
              <a:gd name="T1" fmla="*/ 2147483647 h 367"/>
              <a:gd name="T2" fmla="*/ 2147483647 w 77"/>
              <a:gd name="T3" fmla="*/ 2147483647 h 367"/>
              <a:gd name="T4" fmla="*/ 2147483647 w 77"/>
              <a:gd name="T5" fmla="*/ 2147483647 h 367"/>
              <a:gd name="T6" fmla="*/ 2147483647 w 77"/>
              <a:gd name="T7" fmla="*/ 2147483647 h 367"/>
              <a:gd name="T8" fmla="*/ 2147483647 w 77"/>
              <a:gd name="T9" fmla="*/ 2147483647 h 367"/>
              <a:gd name="T10" fmla="*/ 0 w 77"/>
              <a:gd name="T11" fmla="*/ 2147483647 h 367"/>
              <a:gd name="T12" fmla="*/ 0 w 77"/>
              <a:gd name="T13" fmla="*/ 2147483647 h 367"/>
              <a:gd name="T14" fmla="*/ 2147483647 w 77"/>
              <a:gd name="T15" fmla="*/ 2147483647 h 367"/>
              <a:gd name="T16" fmla="*/ 2147483647 w 77"/>
              <a:gd name="T17" fmla="*/ 2147483647 h 367"/>
              <a:gd name="T18" fmla="*/ 2147483647 w 77"/>
              <a:gd name="T19" fmla="*/ 2147483647 h 367"/>
              <a:gd name="T20" fmla="*/ 2147483647 w 77"/>
              <a:gd name="T21" fmla="*/ 2147483647 h 367"/>
              <a:gd name="T22" fmla="*/ 2147483647 w 77"/>
              <a:gd name="T23" fmla="*/ 2147483647 h 367"/>
              <a:gd name="T24" fmla="*/ 2147483647 w 77"/>
              <a:gd name="T25" fmla="*/ 2147483647 h 367"/>
              <a:gd name="T26" fmla="*/ 2147483647 w 77"/>
              <a:gd name="T27" fmla="*/ 2147483647 h 367"/>
              <a:gd name="T28" fmla="*/ 2147483647 w 77"/>
              <a:gd name="T29" fmla="*/ 2147483647 h 367"/>
              <a:gd name="T30" fmla="*/ 2147483647 w 77"/>
              <a:gd name="T31" fmla="*/ 2147483647 h 367"/>
              <a:gd name="T32" fmla="*/ 2147483647 w 77"/>
              <a:gd name="T33" fmla="*/ 2147483647 h 367"/>
              <a:gd name="T34" fmla="*/ 2147483647 w 77"/>
              <a:gd name="T35" fmla="*/ 2147483647 h 367"/>
              <a:gd name="T36" fmla="*/ 2147483647 w 77"/>
              <a:gd name="T37" fmla="*/ 2147483647 h 367"/>
              <a:gd name="T38" fmla="*/ 2147483647 w 77"/>
              <a:gd name="T39" fmla="*/ 2147483647 h 367"/>
              <a:gd name="T40" fmla="*/ 2147483647 w 77"/>
              <a:gd name="T41" fmla="*/ 2147483647 h 367"/>
              <a:gd name="T42" fmla="*/ 2147483647 w 77"/>
              <a:gd name="T43" fmla="*/ 0 h 367"/>
              <a:gd name="T44" fmla="*/ 2147483647 w 77"/>
              <a:gd name="T45" fmla="*/ 0 h 367"/>
              <a:gd name="T46" fmla="*/ 2147483647 w 77"/>
              <a:gd name="T47" fmla="*/ 2147483647 h 367"/>
              <a:gd name="T48" fmla="*/ 2147483647 w 77"/>
              <a:gd name="T49" fmla="*/ 2147483647 h 367"/>
              <a:gd name="T50" fmla="*/ 2147483647 w 77"/>
              <a:gd name="T51" fmla="*/ 2147483647 h 367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77" h="367">
                <a:moveTo>
                  <a:pt x="24" y="8"/>
                </a:moveTo>
                <a:lnTo>
                  <a:pt x="22" y="15"/>
                </a:lnTo>
                <a:lnTo>
                  <a:pt x="17" y="36"/>
                </a:lnTo>
                <a:lnTo>
                  <a:pt x="10" y="68"/>
                </a:lnTo>
                <a:lnTo>
                  <a:pt x="4" y="112"/>
                </a:lnTo>
                <a:lnTo>
                  <a:pt x="0" y="164"/>
                </a:lnTo>
                <a:lnTo>
                  <a:pt x="0" y="226"/>
                </a:lnTo>
                <a:lnTo>
                  <a:pt x="7" y="294"/>
                </a:lnTo>
                <a:lnTo>
                  <a:pt x="21" y="367"/>
                </a:lnTo>
                <a:lnTo>
                  <a:pt x="74" y="364"/>
                </a:lnTo>
                <a:lnTo>
                  <a:pt x="71" y="353"/>
                </a:lnTo>
                <a:lnTo>
                  <a:pt x="66" y="323"/>
                </a:lnTo>
                <a:lnTo>
                  <a:pt x="60" y="280"/>
                </a:lnTo>
                <a:lnTo>
                  <a:pt x="54" y="226"/>
                </a:lnTo>
                <a:lnTo>
                  <a:pt x="51" y="168"/>
                </a:lnTo>
                <a:lnTo>
                  <a:pt x="53" y="107"/>
                </a:lnTo>
                <a:lnTo>
                  <a:pt x="61" y="52"/>
                </a:lnTo>
                <a:lnTo>
                  <a:pt x="77" y="5"/>
                </a:lnTo>
                <a:lnTo>
                  <a:pt x="77" y="2"/>
                </a:lnTo>
                <a:lnTo>
                  <a:pt x="76" y="1"/>
                </a:lnTo>
                <a:lnTo>
                  <a:pt x="72" y="0"/>
                </a:lnTo>
                <a:lnTo>
                  <a:pt x="66" y="0"/>
                </a:lnTo>
                <a:lnTo>
                  <a:pt x="56" y="1"/>
                </a:lnTo>
                <a:lnTo>
                  <a:pt x="43" y="4"/>
                </a:lnTo>
                <a:lnTo>
                  <a:pt x="24" y="8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82" name="Freeform 145"/>
          <p:cNvSpPr>
            <a:spLocks/>
          </p:cNvSpPr>
          <p:nvPr/>
        </p:nvSpPr>
        <p:spPr bwMode="auto">
          <a:xfrm>
            <a:off x="6691313" y="3765550"/>
            <a:ext cx="26987" cy="131763"/>
          </a:xfrm>
          <a:custGeom>
            <a:avLst/>
            <a:gdLst>
              <a:gd name="T0" fmla="*/ 2147483647 w 56"/>
              <a:gd name="T1" fmla="*/ 2147483647 h 271"/>
              <a:gd name="T2" fmla="*/ 2147483647 w 56"/>
              <a:gd name="T3" fmla="*/ 2147483647 h 271"/>
              <a:gd name="T4" fmla="*/ 2147483647 w 56"/>
              <a:gd name="T5" fmla="*/ 2147483647 h 271"/>
              <a:gd name="T6" fmla="*/ 2147483647 w 56"/>
              <a:gd name="T7" fmla="*/ 2147483647 h 271"/>
              <a:gd name="T8" fmla="*/ 2147483647 w 56"/>
              <a:gd name="T9" fmla="*/ 2147483647 h 271"/>
              <a:gd name="T10" fmla="*/ 0 w 56"/>
              <a:gd name="T11" fmla="*/ 2147483647 h 271"/>
              <a:gd name="T12" fmla="*/ 0 w 56"/>
              <a:gd name="T13" fmla="*/ 2147483647 h 271"/>
              <a:gd name="T14" fmla="*/ 2147483647 w 56"/>
              <a:gd name="T15" fmla="*/ 2147483647 h 271"/>
              <a:gd name="T16" fmla="*/ 2147483647 w 56"/>
              <a:gd name="T17" fmla="*/ 2147483647 h 271"/>
              <a:gd name="T18" fmla="*/ 2147483647 w 56"/>
              <a:gd name="T19" fmla="*/ 2147483647 h 271"/>
              <a:gd name="T20" fmla="*/ 2147483647 w 56"/>
              <a:gd name="T21" fmla="*/ 2147483647 h 271"/>
              <a:gd name="T22" fmla="*/ 2147483647 w 56"/>
              <a:gd name="T23" fmla="*/ 2147483647 h 271"/>
              <a:gd name="T24" fmla="*/ 2147483647 w 56"/>
              <a:gd name="T25" fmla="*/ 2147483647 h 271"/>
              <a:gd name="T26" fmla="*/ 2147483647 w 56"/>
              <a:gd name="T27" fmla="*/ 2147483647 h 271"/>
              <a:gd name="T28" fmla="*/ 2147483647 w 56"/>
              <a:gd name="T29" fmla="*/ 2147483647 h 271"/>
              <a:gd name="T30" fmla="*/ 2147483647 w 56"/>
              <a:gd name="T31" fmla="*/ 2147483647 h 271"/>
              <a:gd name="T32" fmla="*/ 2147483647 w 56"/>
              <a:gd name="T33" fmla="*/ 2147483647 h 271"/>
              <a:gd name="T34" fmla="*/ 2147483647 w 56"/>
              <a:gd name="T35" fmla="*/ 2147483647 h 271"/>
              <a:gd name="T36" fmla="*/ 2147483647 w 56"/>
              <a:gd name="T37" fmla="*/ 2147483647 h 271"/>
              <a:gd name="T38" fmla="*/ 2147483647 w 56"/>
              <a:gd name="T39" fmla="*/ 2147483647 h 271"/>
              <a:gd name="T40" fmla="*/ 2147483647 w 56"/>
              <a:gd name="T41" fmla="*/ 2147483647 h 271"/>
              <a:gd name="T42" fmla="*/ 2147483647 w 56"/>
              <a:gd name="T43" fmla="*/ 0 h 271"/>
              <a:gd name="T44" fmla="*/ 2147483647 w 56"/>
              <a:gd name="T45" fmla="*/ 0 h 271"/>
              <a:gd name="T46" fmla="*/ 2147483647 w 56"/>
              <a:gd name="T47" fmla="*/ 0 h 271"/>
              <a:gd name="T48" fmla="*/ 2147483647 w 56"/>
              <a:gd name="T49" fmla="*/ 2147483647 h 271"/>
              <a:gd name="T50" fmla="*/ 2147483647 w 56"/>
              <a:gd name="T51" fmla="*/ 2147483647 h 271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6" h="271">
                <a:moveTo>
                  <a:pt x="17" y="5"/>
                </a:moveTo>
                <a:lnTo>
                  <a:pt x="16" y="10"/>
                </a:lnTo>
                <a:lnTo>
                  <a:pt x="12" y="25"/>
                </a:lnTo>
                <a:lnTo>
                  <a:pt x="6" y="49"/>
                </a:lnTo>
                <a:lnTo>
                  <a:pt x="2" y="82"/>
                </a:lnTo>
                <a:lnTo>
                  <a:pt x="0" y="122"/>
                </a:lnTo>
                <a:lnTo>
                  <a:pt x="0" y="166"/>
                </a:lnTo>
                <a:lnTo>
                  <a:pt x="4" y="217"/>
                </a:lnTo>
                <a:lnTo>
                  <a:pt x="15" y="271"/>
                </a:lnTo>
                <a:lnTo>
                  <a:pt x="54" y="268"/>
                </a:lnTo>
                <a:lnTo>
                  <a:pt x="52" y="261"/>
                </a:lnTo>
                <a:lnTo>
                  <a:pt x="48" y="238"/>
                </a:lnTo>
                <a:lnTo>
                  <a:pt x="44" y="206"/>
                </a:lnTo>
                <a:lnTo>
                  <a:pt x="40" y="166"/>
                </a:lnTo>
                <a:lnTo>
                  <a:pt x="37" y="123"/>
                </a:lnTo>
                <a:lnTo>
                  <a:pt x="39" y="78"/>
                </a:lnTo>
                <a:lnTo>
                  <a:pt x="44" y="37"/>
                </a:lnTo>
                <a:lnTo>
                  <a:pt x="56" y="3"/>
                </a:lnTo>
                <a:lnTo>
                  <a:pt x="56" y="2"/>
                </a:lnTo>
                <a:lnTo>
                  <a:pt x="55" y="1"/>
                </a:lnTo>
                <a:lnTo>
                  <a:pt x="52" y="0"/>
                </a:lnTo>
                <a:lnTo>
                  <a:pt x="48" y="0"/>
                </a:lnTo>
                <a:lnTo>
                  <a:pt x="42" y="0"/>
                </a:lnTo>
                <a:lnTo>
                  <a:pt x="31" y="2"/>
                </a:lnTo>
                <a:lnTo>
                  <a:pt x="17" y="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83" name="Freeform 146"/>
          <p:cNvSpPr>
            <a:spLocks/>
          </p:cNvSpPr>
          <p:nvPr/>
        </p:nvSpPr>
        <p:spPr bwMode="auto">
          <a:xfrm>
            <a:off x="7070725" y="3635375"/>
            <a:ext cx="90488" cy="358775"/>
          </a:xfrm>
          <a:custGeom>
            <a:avLst/>
            <a:gdLst>
              <a:gd name="T0" fmla="*/ 2147483647 w 186"/>
              <a:gd name="T1" fmla="*/ 2147483647 h 732"/>
              <a:gd name="T2" fmla="*/ 2147483647 w 186"/>
              <a:gd name="T3" fmla="*/ 2147483647 h 732"/>
              <a:gd name="T4" fmla="*/ 2147483647 w 186"/>
              <a:gd name="T5" fmla="*/ 2147483647 h 732"/>
              <a:gd name="T6" fmla="*/ 2147483647 w 186"/>
              <a:gd name="T7" fmla="*/ 2147483647 h 732"/>
              <a:gd name="T8" fmla="*/ 2147483647 w 186"/>
              <a:gd name="T9" fmla="*/ 2147483647 h 732"/>
              <a:gd name="T10" fmla="*/ 2147483647 w 186"/>
              <a:gd name="T11" fmla="*/ 2147483647 h 732"/>
              <a:gd name="T12" fmla="*/ 2147483647 w 186"/>
              <a:gd name="T13" fmla="*/ 2147483647 h 732"/>
              <a:gd name="T14" fmla="*/ 2147483647 w 186"/>
              <a:gd name="T15" fmla="*/ 2147483647 h 732"/>
              <a:gd name="T16" fmla="*/ 2147483647 w 186"/>
              <a:gd name="T17" fmla="*/ 2147483647 h 732"/>
              <a:gd name="T18" fmla="*/ 2147483647 w 186"/>
              <a:gd name="T19" fmla="*/ 2147483647 h 732"/>
              <a:gd name="T20" fmla="*/ 2147483647 w 186"/>
              <a:gd name="T21" fmla="*/ 2147483647 h 732"/>
              <a:gd name="T22" fmla="*/ 2147483647 w 186"/>
              <a:gd name="T23" fmla="*/ 2147483647 h 732"/>
              <a:gd name="T24" fmla="*/ 2147483647 w 186"/>
              <a:gd name="T25" fmla="*/ 2147483647 h 732"/>
              <a:gd name="T26" fmla="*/ 2147483647 w 186"/>
              <a:gd name="T27" fmla="*/ 2147483647 h 732"/>
              <a:gd name="T28" fmla="*/ 0 w 186"/>
              <a:gd name="T29" fmla="*/ 2147483647 h 732"/>
              <a:gd name="T30" fmla="*/ 2147483647 w 186"/>
              <a:gd name="T31" fmla="*/ 2147483647 h 732"/>
              <a:gd name="T32" fmla="*/ 2147483647 w 186"/>
              <a:gd name="T33" fmla="*/ 2147483647 h 732"/>
              <a:gd name="T34" fmla="*/ 2147483647 w 186"/>
              <a:gd name="T35" fmla="*/ 0 h 732"/>
              <a:gd name="T36" fmla="*/ 2147483647 w 186"/>
              <a:gd name="T37" fmla="*/ 2147483647 h 73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86" h="732">
                <a:moveTo>
                  <a:pt x="186" y="6"/>
                </a:moveTo>
                <a:lnTo>
                  <a:pt x="182" y="11"/>
                </a:lnTo>
                <a:lnTo>
                  <a:pt x="169" y="29"/>
                </a:lnTo>
                <a:lnTo>
                  <a:pt x="153" y="67"/>
                </a:lnTo>
                <a:lnTo>
                  <a:pt x="137" y="130"/>
                </a:lnTo>
                <a:lnTo>
                  <a:pt x="124" y="221"/>
                </a:lnTo>
                <a:lnTo>
                  <a:pt x="117" y="350"/>
                </a:lnTo>
                <a:lnTo>
                  <a:pt x="122" y="517"/>
                </a:lnTo>
                <a:lnTo>
                  <a:pt x="139" y="732"/>
                </a:lnTo>
                <a:lnTo>
                  <a:pt x="34" y="732"/>
                </a:lnTo>
                <a:lnTo>
                  <a:pt x="31" y="711"/>
                </a:lnTo>
                <a:lnTo>
                  <a:pt x="22" y="651"/>
                </a:lnTo>
                <a:lnTo>
                  <a:pt x="12" y="563"/>
                </a:lnTo>
                <a:lnTo>
                  <a:pt x="3" y="454"/>
                </a:lnTo>
                <a:lnTo>
                  <a:pt x="0" y="335"/>
                </a:lnTo>
                <a:lnTo>
                  <a:pt x="6" y="213"/>
                </a:lnTo>
                <a:lnTo>
                  <a:pt x="25" y="98"/>
                </a:lnTo>
                <a:lnTo>
                  <a:pt x="60" y="0"/>
                </a:lnTo>
                <a:lnTo>
                  <a:pt x="186" y="6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84" name="Freeform 147"/>
          <p:cNvSpPr>
            <a:spLocks/>
          </p:cNvSpPr>
          <p:nvPr/>
        </p:nvSpPr>
        <p:spPr bwMode="auto">
          <a:xfrm>
            <a:off x="7073900" y="3660775"/>
            <a:ext cx="76200" cy="306388"/>
          </a:xfrm>
          <a:custGeom>
            <a:avLst/>
            <a:gdLst>
              <a:gd name="T0" fmla="*/ 2147483647 w 158"/>
              <a:gd name="T1" fmla="*/ 2147483647 h 625"/>
              <a:gd name="T2" fmla="*/ 2147483647 w 158"/>
              <a:gd name="T3" fmla="*/ 2147483647 h 625"/>
              <a:gd name="T4" fmla="*/ 2147483647 w 158"/>
              <a:gd name="T5" fmla="*/ 2147483647 h 625"/>
              <a:gd name="T6" fmla="*/ 2147483647 w 158"/>
              <a:gd name="T7" fmla="*/ 2147483647 h 625"/>
              <a:gd name="T8" fmla="*/ 2147483647 w 158"/>
              <a:gd name="T9" fmla="*/ 2147483647 h 625"/>
              <a:gd name="T10" fmla="*/ 2147483647 w 158"/>
              <a:gd name="T11" fmla="*/ 2147483647 h 625"/>
              <a:gd name="T12" fmla="*/ 2147483647 w 158"/>
              <a:gd name="T13" fmla="*/ 2147483647 h 625"/>
              <a:gd name="T14" fmla="*/ 2147483647 w 158"/>
              <a:gd name="T15" fmla="*/ 2147483647 h 625"/>
              <a:gd name="T16" fmla="*/ 2147483647 w 158"/>
              <a:gd name="T17" fmla="*/ 2147483647 h 625"/>
              <a:gd name="T18" fmla="*/ 2147483647 w 158"/>
              <a:gd name="T19" fmla="*/ 2147483647 h 625"/>
              <a:gd name="T20" fmla="*/ 2147483647 w 158"/>
              <a:gd name="T21" fmla="*/ 2147483647 h 625"/>
              <a:gd name="T22" fmla="*/ 2147483647 w 158"/>
              <a:gd name="T23" fmla="*/ 2147483647 h 625"/>
              <a:gd name="T24" fmla="*/ 2147483647 w 158"/>
              <a:gd name="T25" fmla="*/ 2147483647 h 625"/>
              <a:gd name="T26" fmla="*/ 2147483647 w 158"/>
              <a:gd name="T27" fmla="*/ 2147483647 h 625"/>
              <a:gd name="T28" fmla="*/ 0 w 158"/>
              <a:gd name="T29" fmla="*/ 2147483647 h 625"/>
              <a:gd name="T30" fmla="*/ 2147483647 w 158"/>
              <a:gd name="T31" fmla="*/ 2147483647 h 625"/>
              <a:gd name="T32" fmla="*/ 2147483647 w 158"/>
              <a:gd name="T33" fmla="*/ 2147483647 h 625"/>
              <a:gd name="T34" fmla="*/ 2147483647 w 158"/>
              <a:gd name="T35" fmla="*/ 0 h 625"/>
              <a:gd name="T36" fmla="*/ 2147483647 w 158"/>
              <a:gd name="T37" fmla="*/ 2147483647 h 625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58" h="625">
                <a:moveTo>
                  <a:pt x="158" y="4"/>
                </a:moveTo>
                <a:lnTo>
                  <a:pt x="153" y="9"/>
                </a:lnTo>
                <a:lnTo>
                  <a:pt x="144" y="25"/>
                </a:lnTo>
                <a:lnTo>
                  <a:pt x="130" y="57"/>
                </a:lnTo>
                <a:lnTo>
                  <a:pt x="116" y="110"/>
                </a:lnTo>
                <a:lnTo>
                  <a:pt x="105" y="189"/>
                </a:lnTo>
                <a:lnTo>
                  <a:pt x="100" y="298"/>
                </a:lnTo>
                <a:lnTo>
                  <a:pt x="103" y="441"/>
                </a:lnTo>
                <a:lnTo>
                  <a:pt x="118" y="625"/>
                </a:lnTo>
                <a:lnTo>
                  <a:pt x="29" y="625"/>
                </a:lnTo>
                <a:lnTo>
                  <a:pt x="25" y="607"/>
                </a:lnTo>
                <a:lnTo>
                  <a:pt x="18" y="556"/>
                </a:lnTo>
                <a:lnTo>
                  <a:pt x="9" y="480"/>
                </a:lnTo>
                <a:lnTo>
                  <a:pt x="2" y="387"/>
                </a:lnTo>
                <a:lnTo>
                  <a:pt x="0" y="286"/>
                </a:lnTo>
                <a:lnTo>
                  <a:pt x="5" y="182"/>
                </a:lnTo>
                <a:lnTo>
                  <a:pt x="21" y="84"/>
                </a:lnTo>
                <a:lnTo>
                  <a:pt x="51" y="0"/>
                </a:lnTo>
                <a:lnTo>
                  <a:pt x="158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85" name="Freeform 148"/>
          <p:cNvSpPr>
            <a:spLocks/>
          </p:cNvSpPr>
          <p:nvPr/>
        </p:nvSpPr>
        <p:spPr bwMode="auto">
          <a:xfrm>
            <a:off x="7077075" y="3686175"/>
            <a:ext cx="63500" cy="252413"/>
          </a:xfrm>
          <a:custGeom>
            <a:avLst/>
            <a:gdLst>
              <a:gd name="T0" fmla="*/ 2147483647 w 131"/>
              <a:gd name="T1" fmla="*/ 2147483647 h 517"/>
              <a:gd name="T2" fmla="*/ 2147483647 w 131"/>
              <a:gd name="T3" fmla="*/ 2147483647 h 517"/>
              <a:gd name="T4" fmla="*/ 2147483647 w 131"/>
              <a:gd name="T5" fmla="*/ 2147483647 h 517"/>
              <a:gd name="T6" fmla="*/ 2147483647 w 131"/>
              <a:gd name="T7" fmla="*/ 2147483647 h 517"/>
              <a:gd name="T8" fmla="*/ 2147483647 w 131"/>
              <a:gd name="T9" fmla="*/ 2147483647 h 517"/>
              <a:gd name="T10" fmla="*/ 2147483647 w 131"/>
              <a:gd name="T11" fmla="*/ 2147483647 h 517"/>
              <a:gd name="T12" fmla="*/ 2147483647 w 131"/>
              <a:gd name="T13" fmla="*/ 2147483647 h 517"/>
              <a:gd name="T14" fmla="*/ 2147483647 w 131"/>
              <a:gd name="T15" fmla="*/ 2147483647 h 517"/>
              <a:gd name="T16" fmla="*/ 2147483647 w 131"/>
              <a:gd name="T17" fmla="*/ 2147483647 h 517"/>
              <a:gd name="T18" fmla="*/ 2147483647 w 131"/>
              <a:gd name="T19" fmla="*/ 2147483647 h 517"/>
              <a:gd name="T20" fmla="*/ 2147483647 w 131"/>
              <a:gd name="T21" fmla="*/ 2147483647 h 517"/>
              <a:gd name="T22" fmla="*/ 2147483647 w 131"/>
              <a:gd name="T23" fmla="*/ 2147483647 h 517"/>
              <a:gd name="T24" fmla="*/ 2147483647 w 131"/>
              <a:gd name="T25" fmla="*/ 2147483647 h 517"/>
              <a:gd name="T26" fmla="*/ 2147483647 w 131"/>
              <a:gd name="T27" fmla="*/ 2147483647 h 517"/>
              <a:gd name="T28" fmla="*/ 0 w 131"/>
              <a:gd name="T29" fmla="*/ 2147483647 h 517"/>
              <a:gd name="T30" fmla="*/ 2147483647 w 131"/>
              <a:gd name="T31" fmla="*/ 2147483647 h 517"/>
              <a:gd name="T32" fmla="*/ 2147483647 w 131"/>
              <a:gd name="T33" fmla="*/ 2147483647 h 517"/>
              <a:gd name="T34" fmla="*/ 2147483647 w 131"/>
              <a:gd name="T35" fmla="*/ 0 h 517"/>
              <a:gd name="T36" fmla="*/ 2147483647 w 131"/>
              <a:gd name="T37" fmla="*/ 2147483647 h 51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31" h="517">
                <a:moveTo>
                  <a:pt x="131" y="4"/>
                </a:moveTo>
                <a:lnTo>
                  <a:pt x="128" y="7"/>
                </a:lnTo>
                <a:lnTo>
                  <a:pt x="119" y="21"/>
                </a:lnTo>
                <a:lnTo>
                  <a:pt x="109" y="47"/>
                </a:lnTo>
                <a:lnTo>
                  <a:pt x="97" y="91"/>
                </a:lnTo>
                <a:lnTo>
                  <a:pt x="88" y="156"/>
                </a:lnTo>
                <a:lnTo>
                  <a:pt x="84" y="247"/>
                </a:lnTo>
                <a:lnTo>
                  <a:pt x="86" y="366"/>
                </a:lnTo>
                <a:lnTo>
                  <a:pt x="99" y="517"/>
                </a:lnTo>
                <a:lnTo>
                  <a:pt x="25" y="517"/>
                </a:lnTo>
                <a:lnTo>
                  <a:pt x="23" y="502"/>
                </a:lnTo>
                <a:lnTo>
                  <a:pt x="16" y="460"/>
                </a:lnTo>
                <a:lnTo>
                  <a:pt x="9" y="397"/>
                </a:lnTo>
                <a:lnTo>
                  <a:pt x="2" y="320"/>
                </a:lnTo>
                <a:lnTo>
                  <a:pt x="0" y="236"/>
                </a:lnTo>
                <a:lnTo>
                  <a:pt x="4" y="151"/>
                </a:lnTo>
                <a:lnTo>
                  <a:pt x="18" y="70"/>
                </a:lnTo>
                <a:lnTo>
                  <a:pt x="43" y="0"/>
                </a:lnTo>
                <a:lnTo>
                  <a:pt x="131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86" name="Freeform 149"/>
          <p:cNvSpPr>
            <a:spLocks/>
          </p:cNvSpPr>
          <p:nvPr/>
        </p:nvSpPr>
        <p:spPr bwMode="auto">
          <a:xfrm>
            <a:off x="7080250" y="3709988"/>
            <a:ext cx="50800" cy="201612"/>
          </a:xfrm>
          <a:custGeom>
            <a:avLst/>
            <a:gdLst>
              <a:gd name="T0" fmla="*/ 2147483647 w 104"/>
              <a:gd name="T1" fmla="*/ 2147483647 h 411"/>
              <a:gd name="T2" fmla="*/ 2147483647 w 104"/>
              <a:gd name="T3" fmla="*/ 2147483647 h 411"/>
              <a:gd name="T4" fmla="*/ 2147483647 w 104"/>
              <a:gd name="T5" fmla="*/ 2147483647 h 411"/>
              <a:gd name="T6" fmla="*/ 2147483647 w 104"/>
              <a:gd name="T7" fmla="*/ 2147483647 h 411"/>
              <a:gd name="T8" fmla="*/ 2147483647 w 104"/>
              <a:gd name="T9" fmla="*/ 2147483647 h 411"/>
              <a:gd name="T10" fmla="*/ 2147483647 w 104"/>
              <a:gd name="T11" fmla="*/ 2147483647 h 411"/>
              <a:gd name="T12" fmla="*/ 2147483647 w 104"/>
              <a:gd name="T13" fmla="*/ 2147483647 h 411"/>
              <a:gd name="T14" fmla="*/ 2147483647 w 104"/>
              <a:gd name="T15" fmla="*/ 2147483647 h 411"/>
              <a:gd name="T16" fmla="*/ 2147483647 w 104"/>
              <a:gd name="T17" fmla="*/ 2147483647 h 411"/>
              <a:gd name="T18" fmla="*/ 2147483647 w 104"/>
              <a:gd name="T19" fmla="*/ 2147483647 h 411"/>
              <a:gd name="T20" fmla="*/ 2147483647 w 104"/>
              <a:gd name="T21" fmla="*/ 2147483647 h 411"/>
              <a:gd name="T22" fmla="*/ 2147483647 w 104"/>
              <a:gd name="T23" fmla="*/ 2147483647 h 411"/>
              <a:gd name="T24" fmla="*/ 2147483647 w 104"/>
              <a:gd name="T25" fmla="*/ 2147483647 h 411"/>
              <a:gd name="T26" fmla="*/ 2147483647 w 104"/>
              <a:gd name="T27" fmla="*/ 2147483647 h 411"/>
              <a:gd name="T28" fmla="*/ 0 w 104"/>
              <a:gd name="T29" fmla="*/ 2147483647 h 411"/>
              <a:gd name="T30" fmla="*/ 2147483647 w 104"/>
              <a:gd name="T31" fmla="*/ 2147483647 h 411"/>
              <a:gd name="T32" fmla="*/ 2147483647 w 104"/>
              <a:gd name="T33" fmla="*/ 2147483647 h 411"/>
              <a:gd name="T34" fmla="*/ 2147483647 w 104"/>
              <a:gd name="T35" fmla="*/ 0 h 411"/>
              <a:gd name="T36" fmla="*/ 2147483647 w 104"/>
              <a:gd name="T37" fmla="*/ 2147483647 h 41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104" h="411">
                <a:moveTo>
                  <a:pt x="104" y="4"/>
                </a:moveTo>
                <a:lnTo>
                  <a:pt x="101" y="7"/>
                </a:lnTo>
                <a:lnTo>
                  <a:pt x="94" y="17"/>
                </a:lnTo>
                <a:lnTo>
                  <a:pt x="86" y="38"/>
                </a:lnTo>
                <a:lnTo>
                  <a:pt x="76" y="73"/>
                </a:lnTo>
                <a:lnTo>
                  <a:pt x="69" y="125"/>
                </a:lnTo>
                <a:lnTo>
                  <a:pt x="65" y="196"/>
                </a:lnTo>
                <a:lnTo>
                  <a:pt x="67" y="291"/>
                </a:lnTo>
                <a:lnTo>
                  <a:pt x="77" y="411"/>
                </a:lnTo>
                <a:lnTo>
                  <a:pt x="19" y="411"/>
                </a:lnTo>
                <a:lnTo>
                  <a:pt x="17" y="399"/>
                </a:lnTo>
                <a:lnTo>
                  <a:pt x="11" y="365"/>
                </a:lnTo>
                <a:lnTo>
                  <a:pt x="6" y="316"/>
                </a:lnTo>
                <a:lnTo>
                  <a:pt x="2" y="255"/>
                </a:lnTo>
                <a:lnTo>
                  <a:pt x="0" y="188"/>
                </a:lnTo>
                <a:lnTo>
                  <a:pt x="4" y="120"/>
                </a:lnTo>
                <a:lnTo>
                  <a:pt x="15" y="55"/>
                </a:lnTo>
                <a:lnTo>
                  <a:pt x="34" y="0"/>
                </a:lnTo>
                <a:lnTo>
                  <a:pt x="104" y="4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87" name="Freeform 150"/>
          <p:cNvSpPr>
            <a:spLocks/>
          </p:cNvSpPr>
          <p:nvPr/>
        </p:nvSpPr>
        <p:spPr bwMode="auto">
          <a:xfrm>
            <a:off x="7085013" y="3735388"/>
            <a:ext cx="36512" cy="147637"/>
          </a:xfrm>
          <a:custGeom>
            <a:avLst/>
            <a:gdLst>
              <a:gd name="T0" fmla="*/ 2147483647 w 76"/>
              <a:gd name="T1" fmla="*/ 2147483647 h 302"/>
              <a:gd name="T2" fmla="*/ 2147483647 w 76"/>
              <a:gd name="T3" fmla="*/ 2147483647 h 302"/>
              <a:gd name="T4" fmla="*/ 2147483647 w 76"/>
              <a:gd name="T5" fmla="*/ 2147483647 h 302"/>
              <a:gd name="T6" fmla="*/ 2147483647 w 76"/>
              <a:gd name="T7" fmla="*/ 2147483647 h 302"/>
              <a:gd name="T8" fmla="*/ 2147483647 w 76"/>
              <a:gd name="T9" fmla="*/ 2147483647 h 302"/>
              <a:gd name="T10" fmla="*/ 2147483647 w 76"/>
              <a:gd name="T11" fmla="*/ 2147483647 h 302"/>
              <a:gd name="T12" fmla="*/ 2147483647 w 76"/>
              <a:gd name="T13" fmla="*/ 2147483647 h 302"/>
              <a:gd name="T14" fmla="*/ 2147483647 w 76"/>
              <a:gd name="T15" fmla="*/ 2147483647 h 302"/>
              <a:gd name="T16" fmla="*/ 2147483647 w 76"/>
              <a:gd name="T17" fmla="*/ 2147483647 h 302"/>
              <a:gd name="T18" fmla="*/ 2147483647 w 76"/>
              <a:gd name="T19" fmla="*/ 2147483647 h 302"/>
              <a:gd name="T20" fmla="*/ 2147483647 w 76"/>
              <a:gd name="T21" fmla="*/ 2147483647 h 302"/>
              <a:gd name="T22" fmla="*/ 2147483647 w 76"/>
              <a:gd name="T23" fmla="*/ 2147483647 h 302"/>
              <a:gd name="T24" fmla="*/ 2147483647 w 76"/>
              <a:gd name="T25" fmla="*/ 2147483647 h 302"/>
              <a:gd name="T26" fmla="*/ 2147483647 w 76"/>
              <a:gd name="T27" fmla="*/ 2147483647 h 302"/>
              <a:gd name="T28" fmla="*/ 0 w 76"/>
              <a:gd name="T29" fmla="*/ 2147483647 h 302"/>
              <a:gd name="T30" fmla="*/ 2147483647 w 76"/>
              <a:gd name="T31" fmla="*/ 2147483647 h 302"/>
              <a:gd name="T32" fmla="*/ 2147483647 w 76"/>
              <a:gd name="T33" fmla="*/ 2147483647 h 302"/>
              <a:gd name="T34" fmla="*/ 2147483647 w 76"/>
              <a:gd name="T35" fmla="*/ 0 h 302"/>
              <a:gd name="T36" fmla="*/ 2147483647 w 76"/>
              <a:gd name="T37" fmla="*/ 2147483647 h 3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76" h="302">
                <a:moveTo>
                  <a:pt x="76" y="2"/>
                </a:moveTo>
                <a:lnTo>
                  <a:pt x="74" y="4"/>
                </a:lnTo>
                <a:lnTo>
                  <a:pt x="70" y="12"/>
                </a:lnTo>
                <a:lnTo>
                  <a:pt x="62" y="28"/>
                </a:lnTo>
                <a:lnTo>
                  <a:pt x="56" y="53"/>
                </a:lnTo>
                <a:lnTo>
                  <a:pt x="51" y="92"/>
                </a:lnTo>
                <a:lnTo>
                  <a:pt x="49" y="145"/>
                </a:lnTo>
                <a:lnTo>
                  <a:pt x="50" y="214"/>
                </a:lnTo>
                <a:lnTo>
                  <a:pt x="57" y="302"/>
                </a:lnTo>
                <a:lnTo>
                  <a:pt x="14" y="302"/>
                </a:lnTo>
                <a:lnTo>
                  <a:pt x="13" y="294"/>
                </a:lnTo>
                <a:lnTo>
                  <a:pt x="9" y="269"/>
                </a:lnTo>
                <a:lnTo>
                  <a:pt x="4" y="232"/>
                </a:lnTo>
                <a:lnTo>
                  <a:pt x="1" y="188"/>
                </a:lnTo>
                <a:lnTo>
                  <a:pt x="0" y="138"/>
                </a:lnTo>
                <a:lnTo>
                  <a:pt x="2" y="89"/>
                </a:lnTo>
                <a:lnTo>
                  <a:pt x="10" y="41"/>
                </a:lnTo>
                <a:lnTo>
                  <a:pt x="25" y="0"/>
                </a:lnTo>
                <a:lnTo>
                  <a:pt x="76" y="2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88" name="Rectangle 151"/>
          <p:cNvSpPr>
            <a:spLocks noChangeArrowheads="1"/>
          </p:cNvSpPr>
          <p:nvPr/>
        </p:nvSpPr>
        <p:spPr bwMode="auto">
          <a:xfrm>
            <a:off x="6599238" y="3698875"/>
            <a:ext cx="11112" cy="4699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12689" name="Freeform 152"/>
          <p:cNvSpPr>
            <a:spLocks/>
          </p:cNvSpPr>
          <p:nvPr/>
        </p:nvSpPr>
        <p:spPr bwMode="auto">
          <a:xfrm>
            <a:off x="6764338" y="3692525"/>
            <a:ext cx="180975" cy="214313"/>
          </a:xfrm>
          <a:custGeom>
            <a:avLst/>
            <a:gdLst>
              <a:gd name="T0" fmla="*/ 2147483647 w 375"/>
              <a:gd name="T1" fmla="*/ 2147483647 h 440"/>
              <a:gd name="T2" fmla="*/ 2147483647 w 375"/>
              <a:gd name="T3" fmla="*/ 2147483647 h 440"/>
              <a:gd name="T4" fmla="*/ 2147483647 w 375"/>
              <a:gd name="T5" fmla="*/ 2147483647 h 440"/>
              <a:gd name="T6" fmla="*/ 2147483647 w 375"/>
              <a:gd name="T7" fmla="*/ 2147483647 h 440"/>
              <a:gd name="T8" fmla="*/ 2147483647 w 375"/>
              <a:gd name="T9" fmla="*/ 2147483647 h 440"/>
              <a:gd name="T10" fmla="*/ 2147483647 w 375"/>
              <a:gd name="T11" fmla="*/ 2147483647 h 440"/>
              <a:gd name="T12" fmla="*/ 0 w 375"/>
              <a:gd name="T13" fmla="*/ 2147483647 h 440"/>
              <a:gd name="T14" fmla="*/ 2147483647 w 375"/>
              <a:gd name="T15" fmla="*/ 2147483647 h 440"/>
              <a:gd name="T16" fmla="*/ 2147483647 w 375"/>
              <a:gd name="T17" fmla="*/ 2147483647 h 440"/>
              <a:gd name="T18" fmla="*/ 2147483647 w 375"/>
              <a:gd name="T19" fmla="*/ 2147483647 h 440"/>
              <a:gd name="T20" fmla="*/ 2147483647 w 375"/>
              <a:gd name="T21" fmla="*/ 2147483647 h 440"/>
              <a:gd name="T22" fmla="*/ 2147483647 w 375"/>
              <a:gd name="T23" fmla="*/ 2147483647 h 440"/>
              <a:gd name="T24" fmla="*/ 2147483647 w 375"/>
              <a:gd name="T25" fmla="*/ 2147483647 h 440"/>
              <a:gd name="T26" fmla="*/ 2147483647 w 375"/>
              <a:gd name="T27" fmla="*/ 2147483647 h 440"/>
              <a:gd name="T28" fmla="*/ 2147483647 w 375"/>
              <a:gd name="T29" fmla="*/ 2147483647 h 440"/>
              <a:gd name="T30" fmla="*/ 2147483647 w 375"/>
              <a:gd name="T31" fmla="*/ 2147483647 h 440"/>
              <a:gd name="T32" fmla="*/ 2147483647 w 375"/>
              <a:gd name="T33" fmla="*/ 2147483647 h 440"/>
              <a:gd name="T34" fmla="*/ 2147483647 w 375"/>
              <a:gd name="T35" fmla="*/ 2147483647 h 440"/>
              <a:gd name="T36" fmla="*/ 2147483647 w 375"/>
              <a:gd name="T37" fmla="*/ 2147483647 h 440"/>
              <a:gd name="T38" fmla="*/ 2147483647 w 375"/>
              <a:gd name="T39" fmla="*/ 2147483647 h 440"/>
              <a:gd name="T40" fmla="*/ 2147483647 w 375"/>
              <a:gd name="T41" fmla="*/ 2147483647 h 440"/>
              <a:gd name="T42" fmla="*/ 2147483647 w 375"/>
              <a:gd name="T43" fmla="*/ 2147483647 h 440"/>
              <a:gd name="T44" fmla="*/ 2147483647 w 375"/>
              <a:gd name="T45" fmla="*/ 2147483647 h 440"/>
              <a:gd name="T46" fmla="*/ 2147483647 w 375"/>
              <a:gd name="T47" fmla="*/ 2147483647 h 440"/>
              <a:gd name="T48" fmla="*/ 2147483647 w 375"/>
              <a:gd name="T49" fmla="*/ 2147483647 h 440"/>
              <a:gd name="T50" fmla="*/ 2147483647 w 375"/>
              <a:gd name="T51" fmla="*/ 2147483647 h 440"/>
              <a:gd name="T52" fmla="*/ 2147483647 w 375"/>
              <a:gd name="T53" fmla="*/ 2147483647 h 440"/>
              <a:gd name="T54" fmla="*/ 2147483647 w 375"/>
              <a:gd name="T55" fmla="*/ 2147483647 h 440"/>
              <a:gd name="T56" fmla="*/ 2147483647 w 375"/>
              <a:gd name="T57" fmla="*/ 2147483647 h 440"/>
              <a:gd name="T58" fmla="*/ 2147483647 w 375"/>
              <a:gd name="T59" fmla="*/ 2147483647 h 440"/>
              <a:gd name="T60" fmla="*/ 2147483647 w 375"/>
              <a:gd name="T61" fmla="*/ 2147483647 h 440"/>
              <a:gd name="T62" fmla="*/ 2147483647 w 375"/>
              <a:gd name="T63" fmla="*/ 2147483647 h 440"/>
              <a:gd name="T64" fmla="*/ 2147483647 w 375"/>
              <a:gd name="T65" fmla="*/ 2147483647 h 440"/>
              <a:gd name="T66" fmla="*/ 2147483647 w 375"/>
              <a:gd name="T67" fmla="*/ 2147483647 h 440"/>
              <a:gd name="T68" fmla="*/ 2147483647 w 375"/>
              <a:gd name="T69" fmla="*/ 2147483647 h 440"/>
              <a:gd name="T70" fmla="*/ 2147483647 w 375"/>
              <a:gd name="T71" fmla="*/ 2147483647 h 440"/>
              <a:gd name="T72" fmla="*/ 2147483647 w 375"/>
              <a:gd name="T73" fmla="*/ 2147483647 h 440"/>
              <a:gd name="T74" fmla="*/ 2147483647 w 375"/>
              <a:gd name="T75" fmla="*/ 2147483647 h 440"/>
              <a:gd name="T76" fmla="*/ 2147483647 w 375"/>
              <a:gd name="T77" fmla="*/ 2147483647 h 440"/>
              <a:gd name="T78" fmla="*/ 2147483647 w 375"/>
              <a:gd name="T79" fmla="*/ 2147483647 h 440"/>
              <a:gd name="T80" fmla="*/ 2147483647 w 375"/>
              <a:gd name="T81" fmla="*/ 2147483647 h 440"/>
              <a:gd name="T82" fmla="*/ 2147483647 w 375"/>
              <a:gd name="T83" fmla="*/ 0 h 440"/>
              <a:gd name="T84" fmla="*/ 2147483647 w 375"/>
              <a:gd name="T85" fmla="*/ 2147483647 h 440"/>
              <a:gd name="T86" fmla="*/ 2147483647 w 375"/>
              <a:gd name="T87" fmla="*/ 2147483647 h 440"/>
              <a:gd name="T88" fmla="*/ 2147483647 w 375"/>
              <a:gd name="T89" fmla="*/ 2147483647 h 440"/>
              <a:gd name="T90" fmla="*/ 2147483647 w 375"/>
              <a:gd name="T91" fmla="*/ 2147483647 h 440"/>
              <a:gd name="T92" fmla="*/ 2147483647 w 375"/>
              <a:gd name="T93" fmla="*/ 2147483647 h 440"/>
              <a:gd name="T94" fmla="*/ 2147483647 w 375"/>
              <a:gd name="T95" fmla="*/ 2147483647 h 440"/>
              <a:gd name="T96" fmla="*/ 2147483647 w 375"/>
              <a:gd name="T97" fmla="*/ 2147483647 h 440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375" h="440">
                <a:moveTo>
                  <a:pt x="35" y="41"/>
                </a:moveTo>
                <a:lnTo>
                  <a:pt x="32" y="49"/>
                </a:lnTo>
                <a:lnTo>
                  <a:pt x="25" y="74"/>
                </a:lnTo>
                <a:lnTo>
                  <a:pt x="17" y="112"/>
                </a:lnTo>
                <a:lnTo>
                  <a:pt x="8" y="163"/>
                </a:lnTo>
                <a:lnTo>
                  <a:pt x="2" y="223"/>
                </a:lnTo>
                <a:lnTo>
                  <a:pt x="0" y="290"/>
                </a:lnTo>
                <a:lnTo>
                  <a:pt x="7" y="363"/>
                </a:lnTo>
                <a:lnTo>
                  <a:pt x="23" y="440"/>
                </a:lnTo>
                <a:lnTo>
                  <a:pt x="23" y="437"/>
                </a:lnTo>
                <a:lnTo>
                  <a:pt x="23" y="427"/>
                </a:lnTo>
                <a:lnTo>
                  <a:pt x="23" y="411"/>
                </a:lnTo>
                <a:lnTo>
                  <a:pt x="23" y="391"/>
                </a:lnTo>
                <a:lnTo>
                  <a:pt x="25" y="367"/>
                </a:lnTo>
                <a:lnTo>
                  <a:pt x="28" y="341"/>
                </a:lnTo>
                <a:lnTo>
                  <a:pt x="33" y="312"/>
                </a:lnTo>
                <a:lnTo>
                  <a:pt x="39" y="281"/>
                </a:lnTo>
                <a:lnTo>
                  <a:pt x="49" y="251"/>
                </a:lnTo>
                <a:lnTo>
                  <a:pt x="61" y="222"/>
                </a:lnTo>
                <a:lnTo>
                  <a:pt x="75" y="194"/>
                </a:lnTo>
                <a:lnTo>
                  <a:pt x="93" y="168"/>
                </a:lnTo>
                <a:lnTo>
                  <a:pt x="116" y="145"/>
                </a:lnTo>
                <a:lnTo>
                  <a:pt x="141" y="127"/>
                </a:lnTo>
                <a:lnTo>
                  <a:pt x="173" y="114"/>
                </a:lnTo>
                <a:lnTo>
                  <a:pt x="208" y="106"/>
                </a:lnTo>
                <a:lnTo>
                  <a:pt x="210" y="104"/>
                </a:lnTo>
                <a:lnTo>
                  <a:pt x="217" y="100"/>
                </a:lnTo>
                <a:lnTo>
                  <a:pt x="227" y="92"/>
                </a:lnTo>
                <a:lnTo>
                  <a:pt x="245" y="82"/>
                </a:lnTo>
                <a:lnTo>
                  <a:pt x="267" y="69"/>
                </a:lnTo>
                <a:lnTo>
                  <a:pt x="296" y="54"/>
                </a:lnTo>
                <a:lnTo>
                  <a:pt x="332" y="36"/>
                </a:lnTo>
                <a:lnTo>
                  <a:pt x="375" y="17"/>
                </a:lnTo>
                <a:lnTo>
                  <a:pt x="373" y="16"/>
                </a:lnTo>
                <a:lnTo>
                  <a:pt x="366" y="15"/>
                </a:lnTo>
                <a:lnTo>
                  <a:pt x="357" y="13"/>
                </a:lnTo>
                <a:lnTo>
                  <a:pt x="343" y="10"/>
                </a:lnTo>
                <a:lnTo>
                  <a:pt x="326" y="7"/>
                </a:lnTo>
                <a:lnTo>
                  <a:pt x="307" y="5"/>
                </a:lnTo>
                <a:lnTo>
                  <a:pt x="285" y="3"/>
                </a:lnTo>
                <a:lnTo>
                  <a:pt x="261" y="1"/>
                </a:lnTo>
                <a:lnTo>
                  <a:pt x="235" y="0"/>
                </a:lnTo>
                <a:lnTo>
                  <a:pt x="208" y="1"/>
                </a:lnTo>
                <a:lnTo>
                  <a:pt x="180" y="2"/>
                </a:lnTo>
                <a:lnTo>
                  <a:pt x="151" y="5"/>
                </a:lnTo>
                <a:lnTo>
                  <a:pt x="122" y="10"/>
                </a:lnTo>
                <a:lnTo>
                  <a:pt x="92" y="18"/>
                </a:lnTo>
                <a:lnTo>
                  <a:pt x="63" y="28"/>
                </a:lnTo>
                <a:lnTo>
                  <a:pt x="35" y="41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90" name="Freeform 153"/>
          <p:cNvSpPr>
            <a:spLocks/>
          </p:cNvSpPr>
          <p:nvPr/>
        </p:nvSpPr>
        <p:spPr bwMode="auto">
          <a:xfrm>
            <a:off x="6511925" y="3852863"/>
            <a:ext cx="149225" cy="39687"/>
          </a:xfrm>
          <a:custGeom>
            <a:avLst/>
            <a:gdLst>
              <a:gd name="T0" fmla="*/ 0 w 305"/>
              <a:gd name="T1" fmla="*/ 2147483647 h 83"/>
              <a:gd name="T2" fmla="*/ 0 w 305"/>
              <a:gd name="T3" fmla="*/ 2147483647 h 83"/>
              <a:gd name="T4" fmla="*/ 2147483647 w 305"/>
              <a:gd name="T5" fmla="*/ 2147483647 h 83"/>
              <a:gd name="T6" fmla="*/ 2147483647 w 305"/>
              <a:gd name="T7" fmla="*/ 2147483647 h 83"/>
              <a:gd name="T8" fmla="*/ 2147483647 w 305"/>
              <a:gd name="T9" fmla="*/ 2147483647 h 83"/>
              <a:gd name="T10" fmla="*/ 2147483647 w 305"/>
              <a:gd name="T11" fmla="*/ 2147483647 h 83"/>
              <a:gd name="T12" fmla="*/ 2147483647 w 305"/>
              <a:gd name="T13" fmla="*/ 2147483647 h 83"/>
              <a:gd name="T14" fmla="*/ 2147483647 w 305"/>
              <a:gd name="T15" fmla="*/ 2147483647 h 83"/>
              <a:gd name="T16" fmla="*/ 2147483647 w 305"/>
              <a:gd name="T17" fmla="*/ 2147483647 h 83"/>
              <a:gd name="T18" fmla="*/ 2147483647 w 305"/>
              <a:gd name="T19" fmla="*/ 2147483647 h 83"/>
              <a:gd name="T20" fmla="*/ 2147483647 w 305"/>
              <a:gd name="T21" fmla="*/ 2147483647 h 83"/>
              <a:gd name="T22" fmla="*/ 2147483647 w 305"/>
              <a:gd name="T23" fmla="*/ 0 h 83"/>
              <a:gd name="T24" fmla="*/ 2147483647 w 305"/>
              <a:gd name="T25" fmla="*/ 0 h 83"/>
              <a:gd name="T26" fmla="*/ 2147483647 w 305"/>
              <a:gd name="T27" fmla="*/ 2147483647 h 83"/>
              <a:gd name="T28" fmla="*/ 2147483647 w 305"/>
              <a:gd name="T29" fmla="*/ 2147483647 h 83"/>
              <a:gd name="T30" fmla="*/ 2147483647 w 305"/>
              <a:gd name="T31" fmla="*/ 2147483647 h 83"/>
              <a:gd name="T32" fmla="*/ 2147483647 w 305"/>
              <a:gd name="T33" fmla="*/ 2147483647 h 83"/>
              <a:gd name="T34" fmla="*/ 2147483647 w 305"/>
              <a:gd name="T35" fmla="*/ 2147483647 h 83"/>
              <a:gd name="T36" fmla="*/ 2147483647 w 305"/>
              <a:gd name="T37" fmla="*/ 2147483647 h 83"/>
              <a:gd name="T38" fmla="*/ 2147483647 w 305"/>
              <a:gd name="T39" fmla="*/ 2147483647 h 83"/>
              <a:gd name="T40" fmla="*/ 2147483647 w 305"/>
              <a:gd name="T41" fmla="*/ 2147483647 h 83"/>
              <a:gd name="T42" fmla="*/ 2147483647 w 305"/>
              <a:gd name="T43" fmla="*/ 2147483647 h 83"/>
              <a:gd name="T44" fmla="*/ 2147483647 w 305"/>
              <a:gd name="T45" fmla="*/ 2147483647 h 83"/>
              <a:gd name="T46" fmla="*/ 2147483647 w 305"/>
              <a:gd name="T47" fmla="*/ 2147483647 h 83"/>
              <a:gd name="T48" fmla="*/ 2147483647 w 305"/>
              <a:gd name="T49" fmla="*/ 2147483647 h 83"/>
              <a:gd name="T50" fmla="*/ 2147483647 w 305"/>
              <a:gd name="T51" fmla="*/ 2147483647 h 83"/>
              <a:gd name="T52" fmla="*/ 2147483647 w 305"/>
              <a:gd name="T53" fmla="*/ 2147483647 h 83"/>
              <a:gd name="T54" fmla="*/ 2147483647 w 305"/>
              <a:gd name="T55" fmla="*/ 2147483647 h 83"/>
              <a:gd name="T56" fmla="*/ 2147483647 w 305"/>
              <a:gd name="T57" fmla="*/ 2147483647 h 83"/>
              <a:gd name="T58" fmla="*/ 2147483647 w 305"/>
              <a:gd name="T59" fmla="*/ 2147483647 h 83"/>
              <a:gd name="T60" fmla="*/ 2147483647 w 305"/>
              <a:gd name="T61" fmla="*/ 2147483647 h 83"/>
              <a:gd name="T62" fmla="*/ 2147483647 w 305"/>
              <a:gd name="T63" fmla="*/ 2147483647 h 83"/>
              <a:gd name="T64" fmla="*/ 2147483647 w 305"/>
              <a:gd name="T65" fmla="*/ 2147483647 h 83"/>
              <a:gd name="T66" fmla="*/ 0 w 305"/>
              <a:gd name="T67" fmla="*/ 2147483647 h 83"/>
              <a:gd name="T68" fmla="*/ 0 w 305"/>
              <a:gd name="T69" fmla="*/ 2147483647 h 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8"/>
                </a:lnTo>
                <a:lnTo>
                  <a:pt x="5" y="44"/>
                </a:lnTo>
                <a:lnTo>
                  <a:pt x="11" y="37"/>
                </a:lnTo>
                <a:lnTo>
                  <a:pt x="18" y="31"/>
                </a:lnTo>
                <a:lnTo>
                  <a:pt x="27" y="25"/>
                </a:lnTo>
                <a:lnTo>
                  <a:pt x="39" y="18"/>
                </a:lnTo>
                <a:lnTo>
                  <a:pt x="54" y="12"/>
                </a:lnTo>
                <a:lnTo>
                  <a:pt x="72" y="6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7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6"/>
                </a:lnTo>
                <a:lnTo>
                  <a:pt x="289" y="44"/>
                </a:lnTo>
                <a:lnTo>
                  <a:pt x="277" y="41"/>
                </a:lnTo>
                <a:lnTo>
                  <a:pt x="262" y="36"/>
                </a:lnTo>
                <a:lnTo>
                  <a:pt x="244" y="32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1"/>
                </a:lnTo>
                <a:lnTo>
                  <a:pt x="101" y="23"/>
                </a:lnTo>
                <a:lnTo>
                  <a:pt x="77" y="29"/>
                </a:lnTo>
                <a:lnTo>
                  <a:pt x="55" y="37"/>
                </a:lnTo>
                <a:lnTo>
                  <a:pt x="33" y="48"/>
                </a:lnTo>
                <a:lnTo>
                  <a:pt x="15" y="63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91" name="Freeform 154"/>
          <p:cNvSpPr>
            <a:spLocks/>
          </p:cNvSpPr>
          <p:nvPr/>
        </p:nvSpPr>
        <p:spPr bwMode="auto">
          <a:xfrm>
            <a:off x="6511925" y="3754438"/>
            <a:ext cx="149225" cy="41275"/>
          </a:xfrm>
          <a:custGeom>
            <a:avLst/>
            <a:gdLst>
              <a:gd name="T0" fmla="*/ 0 w 305"/>
              <a:gd name="T1" fmla="*/ 2147483647 h 83"/>
              <a:gd name="T2" fmla="*/ 0 w 305"/>
              <a:gd name="T3" fmla="*/ 2147483647 h 83"/>
              <a:gd name="T4" fmla="*/ 2147483647 w 305"/>
              <a:gd name="T5" fmla="*/ 2147483647 h 83"/>
              <a:gd name="T6" fmla="*/ 2147483647 w 305"/>
              <a:gd name="T7" fmla="*/ 2147483647 h 83"/>
              <a:gd name="T8" fmla="*/ 2147483647 w 305"/>
              <a:gd name="T9" fmla="*/ 2147483647 h 83"/>
              <a:gd name="T10" fmla="*/ 2147483647 w 305"/>
              <a:gd name="T11" fmla="*/ 2147483647 h 83"/>
              <a:gd name="T12" fmla="*/ 2147483647 w 305"/>
              <a:gd name="T13" fmla="*/ 2147483647 h 83"/>
              <a:gd name="T14" fmla="*/ 2147483647 w 305"/>
              <a:gd name="T15" fmla="*/ 2147483647 h 83"/>
              <a:gd name="T16" fmla="*/ 2147483647 w 305"/>
              <a:gd name="T17" fmla="*/ 2147483647 h 83"/>
              <a:gd name="T18" fmla="*/ 2147483647 w 305"/>
              <a:gd name="T19" fmla="*/ 2147483647 h 83"/>
              <a:gd name="T20" fmla="*/ 2147483647 w 305"/>
              <a:gd name="T21" fmla="*/ 2147483647 h 83"/>
              <a:gd name="T22" fmla="*/ 2147483647 w 305"/>
              <a:gd name="T23" fmla="*/ 0 h 83"/>
              <a:gd name="T24" fmla="*/ 2147483647 w 305"/>
              <a:gd name="T25" fmla="*/ 0 h 83"/>
              <a:gd name="T26" fmla="*/ 2147483647 w 305"/>
              <a:gd name="T27" fmla="*/ 2147483647 h 83"/>
              <a:gd name="T28" fmla="*/ 2147483647 w 305"/>
              <a:gd name="T29" fmla="*/ 2147483647 h 83"/>
              <a:gd name="T30" fmla="*/ 2147483647 w 305"/>
              <a:gd name="T31" fmla="*/ 2147483647 h 83"/>
              <a:gd name="T32" fmla="*/ 2147483647 w 305"/>
              <a:gd name="T33" fmla="*/ 2147483647 h 83"/>
              <a:gd name="T34" fmla="*/ 2147483647 w 305"/>
              <a:gd name="T35" fmla="*/ 2147483647 h 83"/>
              <a:gd name="T36" fmla="*/ 2147483647 w 305"/>
              <a:gd name="T37" fmla="*/ 2147483647 h 83"/>
              <a:gd name="T38" fmla="*/ 2147483647 w 305"/>
              <a:gd name="T39" fmla="*/ 2147483647 h 83"/>
              <a:gd name="T40" fmla="*/ 2147483647 w 305"/>
              <a:gd name="T41" fmla="*/ 2147483647 h 83"/>
              <a:gd name="T42" fmla="*/ 2147483647 w 305"/>
              <a:gd name="T43" fmla="*/ 2147483647 h 83"/>
              <a:gd name="T44" fmla="*/ 2147483647 w 305"/>
              <a:gd name="T45" fmla="*/ 2147483647 h 83"/>
              <a:gd name="T46" fmla="*/ 2147483647 w 305"/>
              <a:gd name="T47" fmla="*/ 2147483647 h 83"/>
              <a:gd name="T48" fmla="*/ 2147483647 w 305"/>
              <a:gd name="T49" fmla="*/ 2147483647 h 83"/>
              <a:gd name="T50" fmla="*/ 2147483647 w 305"/>
              <a:gd name="T51" fmla="*/ 2147483647 h 83"/>
              <a:gd name="T52" fmla="*/ 2147483647 w 305"/>
              <a:gd name="T53" fmla="*/ 2147483647 h 83"/>
              <a:gd name="T54" fmla="*/ 2147483647 w 305"/>
              <a:gd name="T55" fmla="*/ 2147483647 h 83"/>
              <a:gd name="T56" fmla="*/ 2147483647 w 305"/>
              <a:gd name="T57" fmla="*/ 2147483647 h 83"/>
              <a:gd name="T58" fmla="*/ 2147483647 w 305"/>
              <a:gd name="T59" fmla="*/ 2147483647 h 83"/>
              <a:gd name="T60" fmla="*/ 2147483647 w 305"/>
              <a:gd name="T61" fmla="*/ 2147483647 h 83"/>
              <a:gd name="T62" fmla="*/ 2147483647 w 305"/>
              <a:gd name="T63" fmla="*/ 2147483647 h 83"/>
              <a:gd name="T64" fmla="*/ 2147483647 w 305"/>
              <a:gd name="T65" fmla="*/ 2147483647 h 83"/>
              <a:gd name="T66" fmla="*/ 0 w 305"/>
              <a:gd name="T67" fmla="*/ 2147483647 h 83"/>
              <a:gd name="T68" fmla="*/ 0 w 305"/>
              <a:gd name="T69" fmla="*/ 2147483647 h 8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305" h="83">
                <a:moveTo>
                  <a:pt x="0" y="53"/>
                </a:moveTo>
                <a:lnTo>
                  <a:pt x="0" y="52"/>
                </a:lnTo>
                <a:lnTo>
                  <a:pt x="2" y="49"/>
                </a:lnTo>
                <a:lnTo>
                  <a:pt x="5" y="44"/>
                </a:lnTo>
                <a:lnTo>
                  <a:pt x="11" y="38"/>
                </a:lnTo>
                <a:lnTo>
                  <a:pt x="18" y="31"/>
                </a:lnTo>
                <a:lnTo>
                  <a:pt x="27" y="25"/>
                </a:lnTo>
                <a:lnTo>
                  <a:pt x="39" y="17"/>
                </a:lnTo>
                <a:lnTo>
                  <a:pt x="54" y="12"/>
                </a:lnTo>
                <a:lnTo>
                  <a:pt x="72" y="7"/>
                </a:lnTo>
                <a:lnTo>
                  <a:pt x="92" y="2"/>
                </a:lnTo>
                <a:lnTo>
                  <a:pt x="118" y="0"/>
                </a:lnTo>
                <a:lnTo>
                  <a:pt x="146" y="0"/>
                </a:lnTo>
                <a:lnTo>
                  <a:pt x="180" y="2"/>
                </a:lnTo>
                <a:lnTo>
                  <a:pt x="216" y="8"/>
                </a:lnTo>
                <a:lnTo>
                  <a:pt x="258" y="16"/>
                </a:lnTo>
                <a:lnTo>
                  <a:pt x="305" y="29"/>
                </a:lnTo>
                <a:lnTo>
                  <a:pt x="299" y="47"/>
                </a:lnTo>
                <a:lnTo>
                  <a:pt x="297" y="45"/>
                </a:lnTo>
                <a:lnTo>
                  <a:pt x="289" y="43"/>
                </a:lnTo>
                <a:lnTo>
                  <a:pt x="277" y="40"/>
                </a:lnTo>
                <a:lnTo>
                  <a:pt x="262" y="36"/>
                </a:lnTo>
                <a:lnTo>
                  <a:pt x="244" y="33"/>
                </a:lnTo>
                <a:lnTo>
                  <a:pt x="224" y="28"/>
                </a:lnTo>
                <a:lnTo>
                  <a:pt x="201" y="25"/>
                </a:lnTo>
                <a:lnTo>
                  <a:pt x="176" y="22"/>
                </a:lnTo>
                <a:lnTo>
                  <a:pt x="152" y="21"/>
                </a:lnTo>
                <a:lnTo>
                  <a:pt x="126" y="22"/>
                </a:lnTo>
                <a:lnTo>
                  <a:pt x="101" y="24"/>
                </a:lnTo>
                <a:lnTo>
                  <a:pt x="77" y="29"/>
                </a:lnTo>
                <a:lnTo>
                  <a:pt x="55" y="38"/>
                </a:lnTo>
                <a:lnTo>
                  <a:pt x="33" y="49"/>
                </a:lnTo>
                <a:lnTo>
                  <a:pt x="15" y="64"/>
                </a:lnTo>
                <a:lnTo>
                  <a:pt x="0" y="83"/>
                </a:lnTo>
                <a:lnTo>
                  <a:pt x="0" y="53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92" name="Freeform 155"/>
          <p:cNvSpPr>
            <a:spLocks/>
          </p:cNvSpPr>
          <p:nvPr/>
        </p:nvSpPr>
        <p:spPr bwMode="auto">
          <a:xfrm>
            <a:off x="6651625" y="3708400"/>
            <a:ext cx="241300" cy="449263"/>
          </a:xfrm>
          <a:custGeom>
            <a:avLst/>
            <a:gdLst>
              <a:gd name="T0" fmla="*/ 0 w 496"/>
              <a:gd name="T1" fmla="*/ 0 h 917"/>
              <a:gd name="T2" fmla="*/ 0 w 496"/>
              <a:gd name="T3" fmla="*/ 2147483647 h 917"/>
              <a:gd name="T4" fmla="*/ 2147483647 w 496"/>
              <a:gd name="T5" fmla="*/ 2147483647 h 917"/>
              <a:gd name="T6" fmla="*/ 2147483647 w 496"/>
              <a:gd name="T7" fmla="*/ 2147483647 h 917"/>
              <a:gd name="T8" fmla="*/ 2147483647 w 496"/>
              <a:gd name="T9" fmla="*/ 2147483647 h 917"/>
              <a:gd name="T10" fmla="*/ 2147483647 w 496"/>
              <a:gd name="T11" fmla="*/ 2147483647 h 917"/>
              <a:gd name="T12" fmla="*/ 2147483647 w 496"/>
              <a:gd name="T13" fmla="*/ 2147483647 h 917"/>
              <a:gd name="T14" fmla="*/ 2147483647 w 496"/>
              <a:gd name="T15" fmla="*/ 2147483647 h 917"/>
              <a:gd name="T16" fmla="*/ 2147483647 w 496"/>
              <a:gd name="T17" fmla="*/ 2147483647 h 917"/>
              <a:gd name="T18" fmla="*/ 2147483647 w 496"/>
              <a:gd name="T19" fmla="*/ 2147483647 h 917"/>
              <a:gd name="T20" fmla="*/ 2147483647 w 496"/>
              <a:gd name="T21" fmla="*/ 2147483647 h 917"/>
              <a:gd name="T22" fmla="*/ 2147483647 w 496"/>
              <a:gd name="T23" fmla="*/ 2147483647 h 917"/>
              <a:gd name="T24" fmla="*/ 2147483647 w 496"/>
              <a:gd name="T25" fmla="*/ 2147483647 h 917"/>
              <a:gd name="T26" fmla="*/ 2147483647 w 496"/>
              <a:gd name="T27" fmla="*/ 2147483647 h 917"/>
              <a:gd name="T28" fmla="*/ 2147483647 w 496"/>
              <a:gd name="T29" fmla="*/ 2147483647 h 917"/>
              <a:gd name="T30" fmla="*/ 2147483647 w 496"/>
              <a:gd name="T31" fmla="*/ 2147483647 h 917"/>
              <a:gd name="T32" fmla="*/ 2147483647 w 496"/>
              <a:gd name="T33" fmla="*/ 2147483647 h 917"/>
              <a:gd name="T34" fmla="*/ 0 w 496"/>
              <a:gd name="T35" fmla="*/ 0 h 917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96" h="917">
                <a:moveTo>
                  <a:pt x="0" y="0"/>
                </a:moveTo>
                <a:lnTo>
                  <a:pt x="0" y="886"/>
                </a:lnTo>
                <a:lnTo>
                  <a:pt x="150" y="917"/>
                </a:lnTo>
                <a:lnTo>
                  <a:pt x="143" y="797"/>
                </a:lnTo>
                <a:lnTo>
                  <a:pt x="496" y="851"/>
                </a:lnTo>
                <a:lnTo>
                  <a:pt x="490" y="803"/>
                </a:lnTo>
                <a:lnTo>
                  <a:pt x="245" y="773"/>
                </a:lnTo>
                <a:lnTo>
                  <a:pt x="239" y="670"/>
                </a:lnTo>
                <a:lnTo>
                  <a:pt x="72" y="670"/>
                </a:lnTo>
                <a:lnTo>
                  <a:pt x="68" y="657"/>
                </a:lnTo>
                <a:lnTo>
                  <a:pt x="56" y="620"/>
                </a:lnTo>
                <a:lnTo>
                  <a:pt x="41" y="559"/>
                </a:lnTo>
                <a:lnTo>
                  <a:pt x="26" y="480"/>
                </a:lnTo>
                <a:lnTo>
                  <a:pt x="15" y="385"/>
                </a:lnTo>
                <a:lnTo>
                  <a:pt x="11" y="276"/>
                </a:lnTo>
                <a:lnTo>
                  <a:pt x="20" y="158"/>
                </a:lnTo>
                <a:lnTo>
                  <a:pt x="42" y="30"/>
                </a:lnTo>
                <a:lnTo>
                  <a:pt x="0" y="0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93" name="Freeform 156"/>
          <p:cNvSpPr>
            <a:spLocks/>
          </p:cNvSpPr>
          <p:nvPr/>
        </p:nvSpPr>
        <p:spPr bwMode="auto">
          <a:xfrm>
            <a:off x="6770688" y="3605213"/>
            <a:ext cx="309562" cy="61912"/>
          </a:xfrm>
          <a:custGeom>
            <a:avLst/>
            <a:gdLst>
              <a:gd name="T0" fmla="*/ 0 w 638"/>
              <a:gd name="T1" fmla="*/ 2147483647 h 125"/>
              <a:gd name="T2" fmla="*/ 2147483647 w 638"/>
              <a:gd name="T3" fmla="*/ 2147483647 h 125"/>
              <a:gd name="T4" fmla="*/ 2147483647 w 638"/>
              <a:gd name="T5" fmla="*/ 2147483647 h 125"/>
              <a:gd name="T6" fmla="*/ 2147483647 w 638"/>
              <a:gd name="T7" fmla="*/ 2147483647 h 125"/>
              <a:gd name="T8" fmla="*/ 2147483647 w 638"/>
              <a:gd name="T9" fmla="*/ 2147483647 h 125"/>
              <a:gd name="T10" fmla="*/ 2147483647 w 638"/>
              <a:gd name="T11" fmla="*/ 2147483647 h 125"/>
              <a:gd name="T12" fmla="*/ 2147483647 w 638"/>
              <a:gd name="T13" fmla="*/ 2147483647 h 125"/>
              <a:gd name="T14" fmla="*/ 2147483647 w 638"/>
              <a:gd name="T15" fmla="*/ 2147483647 h 125"/>
              <a:gd name="T16" fmla="*/ 2147483647 w 638"/>
              <a:gd name="T17" fmla="*/ 2147483647 h 125"/>
              <a:gd name="T18" fmla="*/ 2147483647 w 638"/>
              <a:gd name="T19" fmla="*/ 2147483647 h 125"/>
              <a:gd name="T20" fmla="*/ 2147483647 w 638"/>
              <a:gd name="T21" fmla="*/ 2147483647 h 125"/>
              <a:gd name="T22" fmla="*/ 2147483647 w 638"/>
              <a:gd name="T23" fmla="*/ 2147483647 h 125"/>
              <a:gd name="T24" fmla="*/ 2147483647 w 638"/>
              <a:gd name="T25" fmla="*/ 2147483647 h 125"/>
              <a:gd name="T26" fmla="*/ 2147483647 w 638"/>
              <a:gd name="T27" fmla="*/ 2147483647 h 125"/>
              <a:gd name="T28" fmla="*/ 2147483647 w 638"/>
              <a:gd name="T29" fmla="*/ 2147483647 h 125"/>
              <a:gd name="T30" fmla="*/ 2147483647 w 638"/>
              <a:gd name="T31" fmla="*/ 2147483647 h 125"/>
              <a:gd name="T32" fmla="*/ 2147483647 w 638"/>
              <a:gd name="T33" fmla="*/ 2147483647 h 125"/>
              <a:gd name="T34" fmla="*/ 2147483647 w 638"/>
              <a:gd name="T35" fmla="*/ 0 h 125"/>
              <a:gd name="T36" fmla="*/ 2147483647 w 638"/>
              <a:gd name="T37" fmla="*/ 0 h 125"/>
              <a:gd name="T38" fmla="*/ 2147483647 w 638"/>
              <a:gd name="T39" fmla="*/ 0 h 125"/>
              <a:gd name="T40" fmla="*/ 2147483647 w 638"/>
              <a:gd name="T41" fmla="*/ 0 h 125"/>
              <a:gd name="T42" fmla="*/ 2147483647 w 638"/>
              <a:gd name="T43" fmla="*/ 2147483647 h 125"/>
              <a:gd name="T44" fmla="*/ 2147483647 w 638"/>
              <a:gd name="T45" fmla="*/ 2147483647 h 125"/>
              <a:gd name="T46" fmla="*/ 2147483647 w 638"/>
              <a:gd name="T47" fmla="*/ 2147483647 h 125"/>
              <a:gd name="T48" fmla="*/ 2147483647 w 638"/>
              <a:gd name="T49" fmla="*/ 2147483647 h 125"/>
              <a:gd name="T50" fmla="*/ 2147483647 w 638"/>
              <a:gd name="T51" fmla="*/ 2147483647 h 125"/>
              <a:gd name="T52" fmla="*/ 2147483647 w 638"/>
              <a:gd name="T53" fmla="*/ 2147483647 h 125"/>
              <a:gd name="T54" fmla="*/ 2147483647 w 638"/>
              <a:gd name="T55" fmla="*/ 2147483647 h 125"/>
              <a:gd name="T56" fmla="*/ 2147483647 w 638"/>
              <a:gd name="T57" fmla="*/ 2147483647 h 125"/>
              <a:gd name="T58" fmla="*/ 2147483647 w 638"/>
              <a:gd name="T59" fmla="*/ 2147483647 h 125"/>
              <a:gd name="T60" fmla="*/ 2147483647 w 638"/>
              <a:gd name="T61" fmla="*/ 2147483647 h 125"/>
              <a:gd name="T62" fmla="*/ 2147483647 w 638"/>
              <a:gd name="T63" fmla="*/ 2147483647 h 125"/>
              <a:gd name="T64" fmla="*/ 2147483647 w 638"/>
              <a:gd name="T65" fmla="*/ 2147483647 h 125"/>
              <a:gd name="T66" fmla="*/ 0 w 638"/>
              <a:gd name="T67" fmla="*/ 2147483647 h 125"/>
              <a:gd name="T68" fmla="*/ 0 w 638"/>
              <a:gd name="T69" fmla="*/ 2147483647 h 12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38" h="125">
                <a:moveTo>
                  <a:pt x="0" y="125"/>
                </a:moveTo>
                <a:lnTo>
                  <a:pt x="4" y="124"/>
                </a:lnTo>
                <a:lnTo>
                  <a:pt x="14" y="119"/>
                </a:lnTo>
                <a:lnTo>
                  <a:pt x="31" y="114"/>
                </a:lnTo>
                <a:lnTo>
                  <a:pt x="53" y="106"/>
                </a:lnTo>
                <a:lnTo>
                  <a:pt x="81" y="98"/>
                </a:lnTo>
                <a:lnTo>
                  <a:pt x="113" y="89"/>
                </a:lnTo>
                <a:lnTo>
                  <a:pt x="151" y="81"/>
                </a:lnTo>
                <a:lnTo>
                  <a:pt x="192" y="73"/>
                </a:lnTo>
                <a:lnTo>
                  <a:pt x="237" y="65"/>
                </a:lnTo>
                <a:lnTo>
                  <a:pt x="286" y="60"/>
                </a:lnTo>
                <a:lnTo>
                  <a:pt x="337" y="56"/>
                </a:lnTo>
                <a:lnTo>
                  <a:pt x="390" y="55"/>
                </a:lnTo>
                <a:lnTo>
                  <a:pt x="446" y="56"/>
                </a:lnTo>
                <a:lnTo>
                  <a:pt x="503" y="61"/>
                </a:lnTo>
                <a:lnTo>
                  <a:pt x="561" y="70"/>
                </a:lnTo>
                <a:lnTo>
                  <a:pt x="620" y="83"/>
                </a:lnTo>
                <a:lnTo>
                  <a:pt x="638" y="0"/>
                </a:lnTo>
                <a:lnTo>
                  <a:pt x="634" y="0"/>
                </a:lnTo>
                <a:lnTo>
                  <a:pt x="620" y="0"/>
                </a:lnTo>
                <a:lnTo>
                  <a:pt x="599" y="0"/>
                </a:lnTo>
                <a:lnTo>
                  <a:pt x="571" y="1"/>
                </a:lnTo>
                <a:lnTo>
                  <a:pt x="536" y="2"/>
                </a:lnTo>
                <a:lnTo>
                  <a:pt x="496" y="3"/>
                </a:lnTo>
                <a:lnTo>
                  <a:pt x="452" y="6"/>
                </a:lnTo>
                <a:lnTo>
                  <a:pt x="405" y="8"/>
                </a:lnTo>
                <a:lnTo>
                  <a:pt x="354" y="13"/>
                </a:lnTo>
                <a:lnTo>
                  <a:pt x="302" y="17"/>
                </a:lnTo>
                <a:lnTo>
                  <a:pt x="249" y="22"/>
                </a:lnTo>
                <a:lnTo>
                  <a:pt x="196" y="30"/>
                </a:lnTo>
                <a:lnTo>
                  <a:pt x="144" y="37"/>
                </a:lnTo>
                <a:lnTo>
                  <a:pt x="93" y="47"/>
                </a:lnTo>
                <a:lnTo>
                  <a:pt x="45" y="58"/>
                </a:lnTo>
                <a:lnTo>
                  <a:pt x="0" y="71"/>
                </a:lnTo>
                <a:lnTo>
                  <a:pt x="0" y="125"/>
                </a:lnTo>
                <a:close/>
              </a:path>
            </a:pathLst>
          </a:custGeom>
          <a:solidFill>
            <a:srgbClr val="808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94" name="Freeform 157"/>
          <p:cNvSpPr>
            <a:spLocks/>
          </p:cNvSpPr>
          <p:nvPr/>
        </p:nvSpPr>
        <p:spPr bwMode="auto">
          <a:xfrm>
            <a:off x="6588125" y="4167188"/>
            <a:ext cx="522288" cy="174625"/>
          </a:xfrm>
          <a:custGeom>
            <a:avLst/>
            <a:gdLst>
              <a:gd name="T0" fmla="*/ 2147483647 w 1075"/>
              <a:gd name="T1" fmla="*/ 2147483647 h 356"/>
              <a:gd name="T2" fmla="*/ 2147483647 w 1075"/>
              <a:gd name="T3" fmla="*/ 2147483647 h 356"/>
              <a:gd name="T4" fmla="*/ 2147483647 w 1075"/>
              <a:gd name="T5" fmla="*/ 2147483647 h 356"/>
              <a:gd name="T6" fmla="*/ 2147483647 w 1075"/>
              <a:gd name="T7" fmla="*/ 2147483647 h 356"/>
              <a:gd name="T8" fmla="*/ 2147483647 w 1075"/>
              <a:gd name="T9" fmla="*/ 2147483647 h 356"/>
              <a:gd name="T10" fmla="*/ 2147483647 w 1075"/>
              <a:gd name="T11" fmla="*/ 2147483647 h 356"/>
              <a:gd name="T12" fmla="*/ 2147483647 w 1075"/>
              <a:gd name="T13" fmla="*/ 2147483647 h 356"/>
              <a:gd name="T14" fmla="*/ 2147483647 w 1075"/>
              <a:gd name="T15" fmla="*/ 2147483647 h 356"/>
              <a:gd name="T16" fmla="*/ 2147483647 w 1075"/>
              <a:gd name="T17" fmla="*/ 2147483647 h 356"/>
              <a:gd name="T18" fmla="*/ 2147483647 w 1075"/>
              <a:gd name="T19" fmla="*/ 2147483647 h 356"/>
              <a:gd name="T20" fmla="*/ 2147483647 w 1075"/>
              <a:gd name="T21" fmla="*/ 2147483647 h 356"/>
              <a:gd name="T22" fmla="*/ 2147483647 w 1075"/>
              <a:gd name="T23" fmla="*/ 2147483647 h 356"/>
              <a:gd name="T24" fmla="*/ 2147483647 w 1075"/>
              <a:gd name="T25" fmla="*/ 2147483647 h 356"/>
              <a:gd name="T26" fmla="*/ 2147483647 w 1075"/>
              <a:gd name="T27" fmla="*/ 2147483647 h 356"/>
              <a:gd name="T28" fmla="*/ 2147483647 w 1075"/>
              <a:gd name="T29" fmla="*/ 2147483647 h 356"/>
              <a:gd name="T30" fmla="*/ 2147483647 w 1075"/>
              <a:gd name="T31" fmla="*/ 2147483647 h 356"/>
              <a:gd name="T32" fmla="*/ 2147483647 w 1075"/>
              <a:gd name="T33" fmla="*/ 2147483647 h 356"/>
              <a:gd name="T34" fmla="*/ 0 w 1075"/>
              <a:gd name="T35" fmla="*/ 2147483647 h 356"/>
              <a:gd name="T36" fmla="*/ 2147483647 w 1075"/>
              <a:gd name="T37" fmla="*/ 0 h 356"/>
              <a:gd name="T38" fmla="*/ 2147483647 w 1075"/>
              <a:gd name="T39" fmla="*/ 2147483647 h 356"/>
              <a:gd name="T40" fmla="*/ 2147483647 w 1075"/>
              <a:gd name="T41" fmla="*/ 2147483647 h 356"/>
              <a:gd name="T42" fmla="*/ 2147483647 w 1075"/>
              <a:gd name="T43" fmla="*/ 2147483647 h 356"/>
              <a:gd name="T44" fmla="*/ 2147483647 w 1075"/>
              <a:gd name="T45" fmla="*/ 2147483647 h 356"/>
              <a:gd name="T46" fmla="*/ 2147483647 w 1075"/>
              <a:gd name="T47" fmla="*/ 2147483647 h 356"/>
              <a:gd name="T48" fmla="*/ 2147483647 w 1075"/>
              <a:gd name="T49" fmla="*/ 2147483647 h 356"/>
              <a:gd name="T50" fmla="*/ 2147483647 w 1075"/>
              <a:gd name="T51" fmla="*/ 2147483647 h 356"/>
              <a:gd name="T52" fmla="*/ 2147483647 w 1075"/>
              <a:gd name="T53" fmla="*/ 2147483647 h 356"/>
              <a:gd name="T54" fmla="*/ 2147483647 w 1075"/>
              <a:gd name="T55" fmla="*/ 2147483647 h 356"/>
              <a:gd name="T56" fmla="*/ 2147483647 w 1075"/>
              <a:gd name="T57" fmla="*/ 2147483647 h 356"/>
              <a:gd name="T58" fmla="*/ 2147483647 w 1075"/>
              <a:gd name="T59" fmla="*/ 2147483647 h 356"/>
              <a:gd name="T60" fmla="*/ 2147483647 w 1075"/>
              <a:gd name="T61" fmla="*/ 2147483647 h 356"/>
              <a:gd name="T62" fmla="*/ 2147483647 w 1075"/>
              <a:gd name="T63" fmla="*/ 2147483647 h 356"/>
              <a:gd name="T64" fmla="*/ 2147483647 w 1075"/>
              <a:gd name="T65" fmla="*/ 2147483647 h 356"/>
              <a:gd name="T66" fmla="*/ 2147483647 w 1075"/>
              <a:gd name="T67" fmla="*/ 2147483647 h 356"/>
              <a:gd name="T68" fmla="*/ 2147483647 w 1075"/>
              <a:gd name="T69" fmla="*/ 2147483647 h 356"/>
              <a:gd name="T70" fmla="*/ 2147483647 w 1075"/>
              <a:gd name="T71" fmla="*/ 2147483647 h 356"/>
              <a:gd name="T72" fmla="*/ 2147483647 w 1075"/>
              <a:gd name="T73" fmla="*/ 2147483647 h 356"/>
              <a:gd name="T74" fmla="*/ 2147483647 w 1075"/>
              <a:gd name="T75" fmla="*/ 2147483647 h 356"/>
              <a:gd name="T76" fmla="*/ 2147483647 w 1075"/>
              <a:gd name="T77" fmla="*/ 2147483647 h 35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1075" h="356">
                <a:moveTo>
                  <a:pt x="454" y="344"/>
                </a:moveTo>
                <a:lnTo>
                  <a:pt x="456" y="343"/>
                </a:lnTo>
                <a:lnTo>
                  <a:pt x="463" y="341"/>
                </a:lnTo>
                <a:lnTo>
                  <a:pt x="472" y="337"/>
                </a:lnTo>
                <a:lnTo>
                  <a:pt x="485" y="332"/>
                </a:lnTo>
                <a:lnTo>
                  <a:pt x="501" y="325"/>
                </a:lnTo>
                <a:lnTo>
                  <a:pt x="518" y="317"/>
                </a:lnTo>
                <a:lnTo>
                  <a:pt x="538" y="308"/>
                </a:lnTo>
                <a:lnTo>
                  <a:pt x="558" y="298"/>
                </a:lnTo>
                <a:lnTo>
                  <a:pt x="580" y="287"/>
                </a:lnTo>
                <a:lnTo>
                  <a:pt x="600" y="274"/>
                </a:lnTo>
                <a:lnTo>
                  <a:pt x="621" y="262"/>
                </a:lnTo>
                <a:lnTo>
                  <a:pt x="640" y="248"/>
                </a:lnTo>
                <a:lnTo>
                  <a:pt x="658" y="234"/>
                </a:lnTo>
                <a:lnTo>
                  <a:pt x="674" y="219"/>
                </a:lnTo>
                <a:lnTo>
                  <a:pt x="688" y="204"/>
                </a:lnTo>
                <a:lnTo>
                  <a:pt x="699" y="189"/>
                </a:lnTo>
                <a:lnTo>
                  <a:pt x="0" y="18"/>
                </a:lnTo>
                <a:lnTo>
                  <a:pt x="54" y="0"/>
                </a:lnTo>
                <a:lnTo>
                  <a:pt x="1075" y="251"/>
                </a:lnTo>
                <a:lnTo>
                  <a:pt x="1033" y="274"/>
                </a:lnTo>
                <a:lnTo>
                  <a:pt x="738" y="199"/>
                </a:lnTo>
                <a:lnTo>
                  <a:pt x="737" y="200"/>
                </a:lnTo>
                <a:lnTo>
                  <a:pt x="735" y="203"/>
                </a:lnTo>
                <a:lnTo>
                  <a:pt x="730" y="207"/>
                </a:lnTo>
                <a:lnTo>
                  <a:pt x="724" y="214"/>
                </a:lnTo>
                <a:lnTo>
                  <a:pt x="716" y="222"/>
                </a:lnTo>
                <a:lnTo>
                  <a:pt x="706" y="231"/>
                </a:lnTo>
                <a:lnTo>
                  <a:pt x="694" y="242"/>
                </a:lnTo>
                <a:lnTo>
                  <a:pt x="679" y="253"/>
                </a:lnTo>
                <a:lnTo>
                  <a:pt x="662" y="265"/>
                </a:lnTo>
                <a:lnTo>
                  <a:pt x="643" y="278"/>
                </a:lnTo>
                <a:lnTo>
                  <a:pt x="621" y="291"/>
                </a:lnTo>
                <a:lnTo>
                  <a:pt x="597" y="303"/>
                </a:lnTo>
                <a:lnTo>
                  <a:pt x="570" y="317"/>
                </a:lnTo>
                <a:lnTo>
                  <a:pt x="540" y="330"/>
                </a:lnTo>
                <a:lnTo>
                  <a:pt x="508" y="343"/>
                </a:lnTo>
                <a:lnTo>
                  <a:pt x="472" y="356"/>
                </a:lnTo>
                <a:lnTo>
                  <a:pt x="454" y="34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95" name="Freeform 158"/>
          <p:cNvSpPr>
            <a:spLocks/>
          </p:cNvSpPr>
          <p:nvPr/>
        </p:nvSpPr>
        <p:spPr bwMode="auto">
          <a:xfrm>
            <a:off x="6481763" y="4213225"/>
            <a:ext cx="530225" cy="155575"/>
          </a:xfrm>
          <a:custGeom>
            <a:avLst/>
            <a:gdLst>
              <a:gd name="T0" fmla="*/ 0 w 1095"/>
              <a:gd name="T1" fmla="*/ 0 h 319"/>
              <a:gd name="T2" fmla="*/ 2147483647 w 1095"/>
              <a:gd name="T3" fmla="*/ 2147483647 h 319"/>
              <a:gd name="T4" fmla="*/ 2147483647 w 1095"/>
              <a:gd name="T5" fmla="*/ 2147483647 h 319"/>
              <a:gd name="T6" fmla="*/ 2147483647 w 1095"/>
              <a:gd name="T7" fmla="*/ 0 h 319"/>
              <a:gd name="T8" fmla="*/ 0 w 1095"/>
              <a:gd name="T9" fmla="*/ 0 h 31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95" h="319">
                <a:moveTo>
                  <a:pt x="0" y="0"/>
                </a:moveTo>
                <a:lnTo>
                  <a:pt x="1071" y="319"/>
                </a:lnTo>
                <a:lnTo>
                  <a:pt x="1095" y="319"/>
                </a:lnTo>
                <a:lnTo>
                  <a:pt x="33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96" name="Freeform 159"/>
          <p:cNvSpPr>
            <a:spLocks/>
          </p:cNvSpPr>
          <p:nvPr/>
        </p:nvSpPr>
        <p:spPr bwMode="auto">
          <a:xfrm>
            <a:off x="6570663" y="4192588"/>
            <a:ext cx="525462" cy="138112"/>
          </a:xfrm>
          <a:custGeom>
            <a:avLst/>
            <a:gdLst>
              <a:gd name="T0" fmla="*/ 0 w 1082"/>
              <a:gd name="T1" fmla="*/ 2147483647 h 285"/>
              <a:gd name="T2" fmla="*/ 2147483647 w 1082"/>
              <a:gd name="T3" fmla="*/ 2147483647 h 285"/>
              <a:gd name="T4" fmla="*/ 2147483647 w 1082"/>
              <a:gd name="T5" fmla="*/ 2147483647 h 285"/>
              <a:gd name="T6" fmla="*/ 2147483647 w 1082"/>
              <a:gd name="T7" fmla="*/ 0 h 285"/>
              <a:gd name="T8" fmla="*/ 0 w 1082"/>
              <a:gd name="T9" fmla="*/ 2147483647 h 2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2" h="285">
                <a:moveTo>
                  <a:pt x="0" y="1"/>
                </a:moveTo>
                <a:lnTo>
                  <a:pt x="1058" y="285"/>
                </a:lnTo>
                <a:lnTo>
                  <a:pt x="1082" y="284"/>
                </a:lnTo>
                <a:lnTo>
                  <a:pt x="33" y="0"/>
                </a:lnTo>
                <a:lnTo>
                  <a:pt x="0" y="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697" name="Freeform 160"/>
          <p:cNvSpPr>
            <a:spLocks/>
          </p:cNvSpPr>
          <p:nvPr/>
        </p:nvSpPr>
        <p:spPr bwMode="auto">
          <a:xfrm>
            <a:off x="6527800" y="4198938"/>
            <a:ext cx="527050" cy="153987"/>
          </a:xfrm>
          <a:custGeom>
            <a:avLst/>
            <a:gdLst>
              <a:gd name="T0" fmla="*/ 0 w 1087"/>
              <a:gd name="T1" fmla="*/ 0 h 315"/>
              <a:gd name="T2" fmla="*/ 2147483647 w 1087"/>
              <a:gd name="T3" fmla="*/ 2147483647 h 315"/>
              <a:gd name="T4" fmla="*/ 2147483647 w 1087"/>
              <a:gd name="T5" fmla="*/ 2147483647 h 315"/>
              <a:gd name="T6" fmla="*/ 2147483647 w 1087"/>
              <a:gd name="T7" fmla="*/ 0 h 315"/>
              <a:gd name="T8" fmla="*/ 0 w 1087"/>
              <a:gd name="T9" fmla="*/ 0 h 3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87" h="315">
                <a:moveTo>
                  <a:pt x="0" y="0"/>
                </a:moveTo>
                <a:lnTo>
                  <a:pt x="1066" y="315"/>
                </a:lnTo>
                <a:lnTo>
                  <a:pt x="1087" y="308"/>
                </a:lnTo>
                <a:lnTo>
                  <a:pt x="31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2698" name="Group 161"/>
          <p:cNvGrpSpPr>
            <a:grpSpLocks/>
          </p:cNvGrpSpPr>
          <p:nvPr/>
        </p:nvGrpSpPr>
        <p:grpSpPr bwMode="auto">
          <a:xfrm>
            <a:off x="6638925" y="3317875"/>
            <a:ext cx="649288" cy="904875"/>
            <a:chOff x="12762" y="10336"/>
            <a:chExt cx="1027" cy="1700"/>
          </a:xfrm>
        </p:grpSpPr>
        <p:sp>
          <p:nvSpPr>
            <p:cNvPr id="112961" name="Rectangle 16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2962" name="Rectangle 16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2963" name="Line 16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64" name="Line 16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65" name="Line 16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66" name="Line 16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2699" name="Group 208"/>
          <p:cNvGrpSpPr>
            <a:grpSpLocks/>
          </p:cNvGrpSpPr>
          <p:nvPr/>
        </p:nvGrpSpPr>
        <p:grpSpPr bwMode="auto">
          <a:xfrm>
            <a:off x="6153150" y="5392738"/>
            <a:ext cx="647700" cy="906462"/>
            <a:chOff x="12762" y="10336"/>
            <a:chExt cx="1027" cy="1700"/>
          </a:xfrm>
        </p:grpSpPr>
        <p:sp>
          <p:nvSpPr>
            <p:cNvPr id="112955" name="Rectangle 209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2956" name="Rectangle 210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2957" name="Line 211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58" name="Line 212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59" name="Line 213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60" name="Line 214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2700" name="Line 215"/>
          <p:cNvSpPr>
            <a:spLocks noChangeShapeType="1"/>
          </p:cNvSpPr>
          <p:nvPr/>
        </p:nvSpPr>
        <p:spPr bwMode="auto">
          <a:xfrm flipH="1">
            <a:off x="3249613" y="3146425"/>
            <a:ext cx="295275" cy="104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01" name="Text Box 216"/>
          <p:cNvSpPr txBox="1">
            <a:spLocks noChangeArrowheads="1"/>
          </p:cNvSpPr>
          <p:nvPr/>
        </p:nvSpPr>
        <p:spPr bwMode="auto">
          <a:xfrm>
            <a:off x="6145213" y="2846388"/>
            <a:ext cx="61753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200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0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out</a:t>
            </a:r>
            <a:endParaRPr lang="en-US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02" name="Line 217"/>
          <p:cNvSpPr>
            <a:spLocks noChangeShapeType="1"/>
          </p:cNvSpPr>
          <p:nvPr/>
        </p:nvSpPr>
        <p:spPr bwMode="auto">
          <a:xfrm>
            <a:off x="6650038" y="3194050"/>
            <a:ext cx="200025" cy="2190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03" name="Line 218"/>
          <p:cNvSpPr>
            <a:spLocks noChangeShapeType="1"/>
          </p:cNvSpPr>
          <p:nvPr/>
        </p:nvSpPr>
        <p:spPr bwMode="auto">
          <a:xfrm flipH="1">
            <a:off x="4957763" y="4257675"/>
            <a:ext cx="247650" cy="238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2704" name="Group 219"/>
          <p:cNvGrpSpPr>
            <a:grpSpLocks/>
          </p:cNvGrpSpPr>
          <p:nvPr/>
        </p:nvGrpSpPr>
        <p:grpSpPr bwMode="auto">
          <a:xfrm>
            <a:off x="4041775" y="4400550"/>
            <a:ext cx="1073150" cy="422275"/>
            <a:chOff x="9542" y="11900"/>
            <a:chExt cx="1624" cy="640"/>
          </a:xfrm>
        </p:grpSpPr>
        <p:sp>
          <p:nvSpPr>
            <p:cNvPr id="112933" name="Oval 220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2934" name="Line 221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35" name="Line 222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36" name="Rectangle 223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pt-BR" altLang="pt-BR" sz="200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937" name="Rectangle 224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pt-BR" altLang="pt-BR" sz="200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2938" name="Oval 225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grpSp>
          <p:nvGrpSpPr>
            <p:cNvPr id="112939" name="Group 226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12952" name="Line 22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953" name="Line 22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954" name="Line 22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12940" name="Group 230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12949" name="Line 2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950" name="Line 2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951" name="Line 2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12941" name="Group 234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12942" name="Rectangle 235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pt-BR" altLang="pt-B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943" name="Line 236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944" name="Line 237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945" name="Line 238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946" name="Line 239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947" name="Line 240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2948" name="Line 241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112705" name="Line 242"/>
          <p:cNvSpPr>
            <a:spLocks noChangeShapeType="1"/>
          </p:cNvSpPr>
          <p:nvPr/>
        </p:nvSpPr>
        <p:spPr bwMode="auto">
          <a:xfrm>
            <a:off x="5173663" y="3565525"/>
            <a:ext cx="276225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2706" name="Group 243"/>
          <p:cNvGrpSpPr>
            <a:grpSpLocks/>
          </p:cNvGrpSpPr>
          <p:nvPr/>
        </p:nvGrpSpPr>
        <p:grpSpPr bwMode="auto">
          <a:xfrm>
            <a:off x="3125788" y="3241675"/>
            <a:ext cx="90487" cy="271463"/>
            <a:chOff x="10104" y="10005"/>
            <a:chExt cx="137" cy="411"/>
          </a:xfrm>
        </p:grpSpPr>
        <p:sp>
          <p:nvSpPr>
            <p:cNvPr id="112931" name="Oval 244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2932" name="Oval 245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2707" name="Line 247"/>
          <p:cNvSpPr>
            <a:spLocks noChangeShapeType="1"/>
          </p:cNvSpPr>
          <p:nvPr/>
        </p:nvSpPr>
        <p:spPr bwMode="auto">
          <a:xfrm flipH="1">
            <a:off x="3259138" y="3413125"/>
            <a:ext cx="304800" cy="38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08" name="Oval 248"/>
          <p:cNvSpPr>
            <a:spLocks noChangeArrowheads="1"/>
          </p:cNvSpPr>
          <p:nvPr/>
        </p:nvSpPr>
        <p:spPr bwMode="auto">
          <a:xfrm>
            <a:off x="4735513" y="5311775"/>
            <a:ext cx="1065212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12709" name="Line 249"/>
          <p:cNvSpPr>
            <a:spLocks noChangeShapeType="1"/>
          </p:cNvSpPr>
          <p:nvPr/>
        </p:nvSpPr>
        <p:spPr bwMode="auto">
          <a:xfrm>
            <a:off x="4735513" y="5292725"/>
            <a:ext cx="1587" cy="146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10" name="Line 250"/>
          <p:cNvSpPr>
            <a:spLocks noChangeShapeType="1"/>
          </p:cNvSpPr>
          <p:nvPr/>
        </p:nvSpPr>
        <p:spPr bwMode="auto">
          <a:xfrm>
            <a:off x="5800725" y="5292725"/>
            <a:ext cx="0" cy="14605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11" name="Rectangle 251"/>
          <p:cNvSpPr>
            <a:spLocks noChangeArrowheads="1"/>
          </p:cNvSpPr>
          <p:nvPr/>
        </p:nvSpPr>
        <p:spPr bwMode="auto">
          <a:xfrm>
            <a:off x="4735513" y="5292725"/>
            <a:ext cx="25241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12" name="Rectangle 252"/>
          <p:cNvSpPr>
            <a:spLocks noChangeArrowheads="1"/>
          </p:cNvSpPr>
          <p:nvPr/>
        </p:nvSpPr>
        <p:spPr bwMode="auto">
          <a:xfrm>
            <a:off x="5478463" y="5283200"/>
            <a:ext cx="322262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13" name="Oval 253"/>
          <p:cNvSpPr>
            <a:spLocks noChangeArrowheads="1"/>
          </p:cNvSpPr>
          <p:nvPr/>
        </p:nvSpPr>
        <p:spPr bwMode="auto">
          <a:xfrm>
            <a:off x="4716463" y="51244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grpSp>
        <p:nvGrpSpPr>
          <p:cNvPr id="112714" name="Group 254"/>
          <p:cNvGrpSpPr>
            <a:grpSpLocks/>
          </p:cNvGrpSpPr>
          <p:nvPr/>
        </p:nvGrpSpPr>
        <p:grpSpPr bwMode="auto">
          <a:xfrm>
            <a:off x="4983163" y="5184775"/>
            <a:ext cx="527050" cy="158750"/>
            <a:chOff x="2848" y="848"/>
            <a:chExt cx="140" cy="98"/>
          </a:xfrm>
        </p:grpSpPr>
        <p:sp>
          <p:nvSpPr>
            <p:cNvPr id="112928" name="Line 2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29" name="Line 2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30" name="Line 2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2715" name="Group 258"/>
          <p:cNvGrpSpPr>
            <a:grpSpLocks/>
          </p:cNvGrpSpPr>
          <p:nvPr/>
        </p:nvGrpSpPr>
        <p:grpSpPr bwMode="auto">
          <a:xfrm flipV="1">
            <a:off x="4983163" y="5181600"/>
            <a:ext cx="527050" cy="160338"/>
            <a:chOff x="2848" y="848"/>
            <a:chExt cx="140" cy="98"/>
          </a:xfrm>
        </p:grpSpPr>
        <p:sp>
          <p:nvSpPr>
            <p:cNvPr id="112925" name="Line 25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26" name="Line 26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27" name="Line 26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2716" name="Group 262"/>
          <p:cNvGrpSpPr>
            <a:grpSpLocks/>
          </p:cNvGrpSpPr>
          <p:nvPr/>
        </p:nvGrpSpPr>
        <p:grpSpPr bwMode="auto">
          <a:xfrm rot="7844936">
            <a:off x="4983163" y="5313363"/>
            <a:ext cx="322262" cy="239712"/>
            <a:chOff x="11283" y="10423"/>
            <a:chExt cx="475" cy="374"/>
          </a:xfrm>
        </p:grpSpPr>
        <p:sp>
          <p:nvSpPr>
            <p:cNvPr id="112918" name="Rectangle 263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2919" name="Line 264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20" name="Line 265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21" name="Line 266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22" name="Line 267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23" name="Line 268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24" name="Line 269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2717" name="Line 270"/>
          <p:cNvSpPr>
            <a:spLocks noChangeShapeType="1"/>
          </p:cNvSpPr>
          <p:nvPr/>
        </p:nvSpPr>
        <p:spPr bwMode="auto">
          <a:xfrm flipH="1" flipV="1">
            <a:off x="3800475" y="6175375"/>
            <a:ext cx="1981200" cy="190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18" name="Line 271"/>
          <p:cNvSpPr>
            <a:spLocks noChangeShapeType="1"/>
          </p:cNvSpPr>
          <p:nvPr/>
        </p:nvSpPr>
        <p:spPr bwMode="auto">
          <a:xfrm flipH="1">
            <a:off x="4419600" y="5527675"/>
            <a:ext cx="620713" cy="6572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19" name="Freeform 272"/>
          <p:cNvSpPr>
            <a:spLocks/>
          </p:cNvSpPr>
          <p:nvPr/>
        </p:nvSpPr>
        <p:spPr bwMode="auto">
          <a:xfrm>
            <a:off x="3171825" y="3279775"/>
            <a:ext cx="3305175" cy="2857500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20" name="Oval 273"/>
          <p:cNvSpPr>
            <a:spLocks noChangeArrowheads="1"/>
          </p:cNvSpPr>
          <p:nvPr/>
        </p:nvSpPr>
        <p:spPr bwMode="auto">
          <a:xfrm>
            <a:off x="2974975" y="6111875"/>
            <a:ext cx="1062038" cy="2349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12721" name="Line 274"/>
          <p:cNvSpPr>
            <a:spLocks noChangeShapeType="1"/>
          </p:cNvSpPr>
          <p:nvPr/>
        </p:nvSpPr>
        <p:spPr bwMode="auto">
          <a:xfrm>
            <a:off x="2974975" y="6092825"/>
            <a:ext cx="0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22" name="Line 275"/>
          <p:cNvSpPr>
            <a:spLocks noChangeShapeType="1"/>
          </p:cNvSpPr>
          <p:nvPr/>
        </p:nvSpPr>
        <p:spPr bwMode="auto">
          <a:xfrm>
            <a:off x="4037013" y="6092825"/>
            <a:ext cx="1587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23" name="Rectangle 276"/>
          <p:cNvSpPr>
            <a:spLocks noChangeArrowheads="1"/>
          </p:cNvSpPr>
          <p:nvPr/>
        </p:nvSpPr>
        <p:spPr bwMode="auto">
          <a:xfrm>
            <a:off x="2974975" y="6092825"/>
            <a:ext cx="250825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24" name="Rectangle 277"/>
          <p:cNvSpPr>
            <a:spLocks noChangeArrowheads="1"/>
          </p:cNvSpPr>
          <p:nvPr/>
        </p:nvSpPr>
        <p:spPr bwMode="auto">
          <a:xfrm>
            <a:off x="3714750" y="6083300"/>
            <a:ext cx="322263" cy="14287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25" name="Oval 278"/>
          <p:cNvSpPr>
            <a:spLocks noChangeArrowheads="1"/>
          </p:cNvSpPr>
          <p:nvPr/>
        </p:nvSpPr>
        <p:spPr bwMode="auto">
          <a:xfrm>
            <a:off x="2963863" y="592455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grpSp>
        <p:nvGrpSpPr>
          <p:cNvPr id="112726" name="Group 279"/>
          <p:cNvGrpSpPr>
            <a:grpSpLocks/>
          </p:cNvGrpSpPr>
          <p:nvPr/>
        </p:nvGrpSpPr>
        <p:grpSpPr bwMode="auto">
          <a:xfrm>
            <a:off x="3221038" y="5984875"/>
            <a:ext cx="525462" cy="158750"/>
            <a:chOff x="2848" y="848"/>
            <a:chExt cx="140" cy="98"/>
          </a:xfrm>
        </p:grpSpPr>
        <p:sp>
          <p:nvSpPr>
            <p:cNvPr id="112915" name="Line 28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16" name="Line 28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17" name="Line 28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2727" name="Group 283"/>
          <p:cNvGrpSpPr>
            <a:grpSpLocks/>
          </p:cNvGrpSpPr>
          <p:nvPr/>
        </p:nvGrpSpPr>
        <p:grpSpPr bwMode="auto">
          <a:xfrm flipV="1">
            <a:off x="3221038" y="5981700"/>
            <a:ext cx="525462" cy="158750"/>
            <a:chOff x="2848" y="848"/>
            <a:chExt cx="140" cy="98"/>
          </a:xfrm>
        </p:grpSpPr>
        <p:sp>
          <p:nvSpPr>
            <p:cNvPr id="112912" name="Line 2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13" name="Line 2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14" name="Line 2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2728" name="Group 287"/>
          <p:cNvGrpSpPr>
            <a:grpSpLocks/>
          </p:cNvGrpSpPr>
          <p:nvPr/>
        </p:nvGrpSpPr>
        <p:grpSpPr bwMode="auto">
          <a:xfrm>
            <a:off x="3038475" y="6051550"/>
            <a:ext cx="315913" cy="247650"/>
            <a:chOff x="11283" y="10423"/>
            <a:chExt cx="475" cy="374"/>
          </a:xfrm>
        </p:grpSpPr>
        <p:sp>
          <p:nvSpPr>
            <p:cNvPr id="112905" name="Rectangle 288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2906" name="Line 289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07" name="Line 290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08" name="Line 291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09" name="Line 292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10" name="Line 293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11" name="Line 294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2729" name="Oval 295"/>
          <p:cNvSpPr>
            <a:spLocks noChangeArrowheads="1"/>
          </p:cNvSpPr>
          <p:nvPr/>
        </p:nvSpPr>
        <p:spPr bwMode="auto">
          <a:xfrm>
            <a:off x="2335213" y="5178425"/>
            <a:ext cx="1063625" cy="233363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12730" name="Line 296"/>
          <p:cNvSpPr>
            <a:spLocks noChangeShapeType="1"/>
          </p:cNvSpPr>
          <p:nvPr/>
        </p:nvSpPr>
        <p:spPr bwMode="auto">
          <a:xfrm>
            <a:off x="2335213" y="5159375"/>
            <a:ext cx="1587" cy="14446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31" name="Line 297"/>
          <p:cNvSpPr>
            <a:spLocks noChangeShapeType="1"/>
          </p:cNvSpPr>
          <p:nvPr/>
        </p:nvSpPr>
        <p:spPr bwMode="auto">
          <a:xfrm>
            <a:off x="3398838" y="5159375"/>
            <a:ext cx="0" cy="14446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32" name="Rectangle 298"/>
          <p:cNvSpPr>
            <a:spLocks noChangeArrowheads="1"/>
          </p:cNvSpPr>
          <p:nvPr/>
        </p:nvSpPr>
        <p:spPr bwMode="auto">
          <a:xfrm>
            <a:off x="2335213" y="5159375"/>
            <a:ext cx="252412" cy="141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33" name="Rectangle 299"/>
          <p:cNvSpPr>
            <a:spLocks noChangeArrowheads="1"/>
          </p:cNvSpPr>
          <p:nvPr/>
        </p:nvSpPr>
        <p:spPr bwMode="auto">
          <a:xfrm>
            <a:off x="3076575" y="5149850"/>
            <a:ext cx="322263" cy="141288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34" name="Oval 300"/>
          <p:cNvSpPr>
            <a:spLocks noChangeArrowheads="1"/>
          </p:cNvSpPr>
          <p:nvPr/>
        </p:nvSpPr>
        <p:spPr bwMode="auto">
          <a:xfrm>
            <a:off x="2325688" y="4991100"/>
            <a:ext cx="1063625" cy="273050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grpSp>
        <p:nvGrpSpPr>
          <p:cNvPr id="112735" name="Group 301"/>
          <p:cNvGrpSpPr>
            <a:grpSpLocks/>
          </p:cNvGrpSpPr>
          <p:nvPr/>
        </p:nvGrpSpPr>
        <p:grpSpPr bwMode="auto">
          <a:xfrm>
            <a:off x="2582863" y="5051425"/>
            <a:ext cx="525462" cy="158750"/>
            <a:chOff x="2848" y="848"/>
            <a:chExt cx="140" cy="98"/>
          </a:xfrm>
        </p:grpSpPr>
        <p:sp>
          <p:nvSpPr>
            <p:cNvPr id="112902" name="Line 3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03" name="Line 3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04" name="Line 3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2736" name="Group 305"/>
          <p:cNvGrpSpPr>
            <a:grpSpLocks/>
          </p:cNvGrpSpPr>
          <p:nvPr/>
        </p:nvGrpSpPr>
        <p:grpSpPr bwMode="auto">
          <a:xfrm flipV="1">
            <a:off x="2582863" y="5048250"/>
            <a:ext cx="525462" cy="158750"/>
            <a:chOff x="2848" y="848"/>
            <a:chExt cx="140" cy="98"/>
          </a:xfrm>
        </p:grpSpPr>
        <p:sp>
          <p:nvSpPr>
            <p:cNvPr id="112899" name="Line 30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00" name="Line 30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901" name="Line 30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2737" name="Line 309"/>
          <p:cNvSpPr>
            <a:spLocks noChangeShapeType="1"/>
          </p:cNvSpPr>
          <p:nvPr/>
        </p:nvSpPr>
        <p:spPr bwMode="auto">
          <a:xfrm flipH="1">
            <a:off x="1695450" y="5375275"/>
            <a:ext cx="868363" cy="8112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2738" name="Group 310"/>
          <p:cNvGrpSpPr>
            <a:grpSpLocks/>
          </p:cNvGrpSpPr>
          <p:nvPr/>
        </p:nvGrpSpPr>
        <p:grpSpPr bwMode="auto">
          <a:xfrm rot="8027572">
            <a:off x="2678113" y="4979988"/>
            <a:ext cx="322262" cy="239712"/>
            <a:chOff x="11283" y="10423"/>
            <a:chExt cx="475" cy="374"/>
          </a:xfrm>
        </p:grpSpPr>
        <p:sp>
          <p:nvSpPr>
            <p:cNvPr id="112892" name="Rectangle 31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2893" name="Line 31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894" name="Line 31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895" name="Line 31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896" name="Line 31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897" name="Line 31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898" name="Line 31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2739" name="Freeform 318"/>
          <p:cNvSpPr>
            <a:spLocks/>
          </p:cNvSpPr>
          <p:nvPr/>
        </p:nvSpPr>
        <p:spPr bwMode="auto">
          <a:xfrm>
            <a:off x="1533525" y="3317875"/>
            <a:ext cx="5067300" cy="293370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40" name="Freeform 319"/>
          <p:cNvSpPr>
            <a:spLocks/>
          </p:cNvSpPr>
          <p:nvPr/>
        </p:nvSpPr>
        <p:spPr bwMode="auto">
          <a:xfrm>
            <a:off x="1133475" y="3413125"/>
            <a:ext cx="5743575" cy="2886075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41" name="Freeform 320"/>
          <p:cNvSpPr>
            <a:spLocks/>
          </p:cNvSpPr>
          <p:nvPr/>
        </p:nvSpPr>
        <p:spPr bwMode="auto">
          <a:xfrm>
            <a:off x="1257300" y="3460750"/>
            <a:ext cx="5791200" cy="266700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2742" name="Group 321"/>
          <p:cNvGrpSpPr>
            <a:grpSpLocks/>
          </p:cNvGrpSpPr>
          <p:nvPr/>
        </p:nvGrpSpPr>
        <p:grpSpPr bwMode="auto">
          <a:xfrm>
            <a:off x="1087438" y="5213350"/>
            <a:ext cx="90487" cy="271463"/>
            <a:chOff x="10104" y="10005"/>
            <a:chExt cx="137" cy="411"/>
          </a:xfrm>
        </p:grpSpPr>
        <p:sp>
          <p:nvSpPr>
            <p:cNvPr id="112890" name="Oval 322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2891" name="Oval 323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2743" name="Group 324"/>
          <p:cNvGrpSpPr>
            <a:grpSpLocks/>
          </p:cNvGrpSpPr>
          <p:nvPr/>
        </p:nvGrpSpPr>
        <p:grpSpPr bwMode="auto">
          <a:xfrm>
            <a:off x="6543675" y="5449888"/>
            <a:ext cx="92075" cy="271462"/>
            <a:chOff x="10104" y="10005"/>
            <a:chExt cx="137" cy="411"/>
          </a:xfrm>
        </p:grpSpPr>
        <p:sp>
          <p:nvSpPr>
            <p:cNvPr id="112888" name="Oval 32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2889" name="Oval 32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2744" name="Group 327"/>
          <p:cNvGrpSpPr>
            <a:grpSpLocks/>
          </p:cNvGrpSpPr>
          <p:nvPr/>
        </p:nvGrpSpPr>
        <p:grpSpPr bwMode="auto">
          <a:xfrm>
            <a:off x="6991350" y="3392488"/>
            <a:ext cx="90488" cy="271462"/>
            <a:chOff x="10104" y="10005"/>
            <a:chExt cx="137" cy="411"/>
          </a:xfrm>
        </p:grpSpPr>
        <p:sp>
          <p:nvSpPr>
            <p:cNvPr id="112886" name="Oval 32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2887" name="Oval 32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5339" name="Rectangle 334"/>
          <p:cNvSpPr>
            <a:spLocks noGrp="1" noChangeArrowheads="1"/>
          </p:cNvSpPr>
          <p:nvPr>
            <p:ph type="title"/>
          </p:nvPr>
        </p:nvSpPr>
        <p:spPr>
          <a:xfrm>
            <a:off x="330200" y="115888"/>
            <a:ext cx="8294688" cy="8731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Causes/costs of congestion: scenario 3 </a:t>
            </a:r>
          </a:p>
        </p:txBody>
      </p:sp>
      <p:sp>
        <p:nvSpPr>
          <p:cNvPr id="112747" name="Text Box 335"/>
          <p:cNvSpPr txBox="1">
            <a:spLocks noChangeArrowheads="1"/>
          </p:cNvSpPr>
          <p:nvPr/>
        </p:nvSpPr>
        <p:spPr bwMode="auto">
          <a:xfrm>
            <a:off x="6735763" y="3055938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400" smtClean="0">
                <a:solidFill>
                  <a:srgbClr val="000000"/>
                </a:solidFill>
                <a:latin typeface="Arial" panose="020B0604020202020204" pitchFamily="34" charset="0"/>
              </a:rPr>
              <a:t>Host B</a:t>
            </a:r>
          </a:p>
        </p:txBody>
      </p:sp>
      <p:sp>
        <p:nvSpPr>
          <p:cNvPr id="112748" name="Text Box 336"/>
          <p:cNvSpPr txBox="1">
            <a:spLocks noChangeArrowheads="1"/>
          </p:cNvSpPr>
          <p:nvPr/>
        </p:nvSpPr>
        <p:spPr bwMode="auto">
          <a:xfrm>
            <a:off x="6188075" y="5116513"/>
            <a:ext cx="7350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400" smtClean="0">
                <a:solidFill>
                  <a:srgbClr val="000000"/>
                </a:solidFill>
                <a:latin typeface="Arial" panose="020B0604020202020204" pitchFamily="34" charset="0"/>
              </a:rPr>
              <a:t>Host C</a:t>
            </a:r>
          </a:p>
        </p:txBody>
      </p:sp>
      <p:sp>
        <p:nvSpPr>
          <p:cNvPr id="112749" name="Text Box 337"/>
          <p:cNvSpPr txBox="1">
            <a:spLocks noChangeArrowheads="1"/>
          </p:cNvSpPr>
          <p:nvPr/>
        </p:nvSpPr>
        <p:spPr bwMode="auto">
          <a:xfrm>
            <a:off x="750888" y="4873625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1400" smtClean="0">
                <a:solidFill>
                  <a:srgbClr val="000000"/>
                </a:solidFill>
                <a:latin typeface="Arial" panose="020B0604020202020204" pitchFamily="34" charset="0"/>
              </a:rPr>
              <a:t>Host D</a:t>
            </a:r>
          </a:p>
        </p:txBody>
      </p:sp>
      <p:sp>
        <p:nvSpPr>
          <p:cNvPr id="112750" name="Text Box 338"/>
          <p:cNvSpPr txBox="1">
            <a:spLocks noChangeArrowheads="1"/>
          </p:cNvSpPr>
          <p:nvPr/>
        </p:nvSpPr>
        <p:spPr bwMode="auto">
          <a:xfrm>
            <a:off x="3536950" y="2911475"/>
            <a:ext cx="18811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pt-BR" sz="200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0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pt-BR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pt-BR" smtClean="0">
                <a:solidFill>
                  <a:srgbClr val="FF0000"/>
                </a:solidFill>
                <a:latin typeface="Arial" panose="020B0604020202020204" pitchFamily="34" charset="0"/>
              </a:rPr>
              <a:t>: original data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2751" name="Line 340"/>
          <p:cNvSpPr>
            <a:spLocks noChangeShapeType="1"/>
          </p:cNvSpPr>
          <p:nvPr/>
        </p:nvSpPr>
        <p:spPr bwMode="auto">
          <a:xfrm>
            <a:off x="5013325" y="3479800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2752" name="Text Box 341"/>
          <p:cNvSpPr txBox="1">
            <a:spLocks noChangeArrowheads="1"/>
          </p:cNvSpPr>
          <p:nvPr/>
        </p:nvSpPr>
        <p:spPr bwMode="auto">
          <a:xfrm>
            <a:off x="3419475" y="3240088"/>
            <a:ext cx="23495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pt-BR" sz="2000" smtClean="0">
                <a:solidFill>
                  <a:srgbClr val="FF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000" smtClean="0">
                <a:solidFill>
                  <a:srgbClr val="FF0000"/>
                </a:solidFill>
                <a:latin typeface="Arial" panose="020B0604020202020204" pitchFamily="34" charset="0"/>
              </a:rPr>
              <a:t>'</a:t>
            </a:r>
            <a:r>
              <a:rPr lang="en-US" altLang="pt-BR" sz="2000" baseline="-25000" smtClean="0">
                <a:solidFill>
                  <a:srgbClr val="FF0000"/>
                </a:solidFill>
                <a:latin typeface="Arial" panose="020B0604020202020204" pitchFamily="34" charset="0"/>
              </a:rPr>
              <a:t>in</a:t>
            </a:r>
            <a:r>
              <a:rPr lang="en-US" altLang="pt-BR" sz="1800" smtClean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r>
              <a:rPr lang="en-US" altLang="pt-BR" sz="14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pt-BR" smtClean="0">
                <a:solidFill>
                  <a:srgbClr val="FF0000"/>
                </a:solidFill>
                <a:latin typeface="Arial" panose="020B0604020202020204" pitchFamily="34" charset="0"/>
              </a:rPr>
              <a:t>original data, </a:t>
            </a:r>
            <a:r>
              <a:rPr lang="en-US" altLang="pt-BR" i="1" smtClean="0">
                <a:solidFill>
                  <a:srgbClr val="FF0000"/>
                </a:solidFill>
                <a:latin typeface="Arial" panose="020B0604020202020204" pitchFamily="34" charset="0"/>
              </a:rPr>
              <a:t>plus</a:t>
            </a:r>
            <a:r>
              <a:rPr lang="en-US" altLang="pt-BR" smtClean="0">
                <a:solidFill>
                  <a:srgbClr val="FF0000"/>
                </a:solidFill>
                <a:latin typeface="Arial" panose="020B0604020202020204" pitchFamily="34" charset="0"/>
              </a:rPr>
              <a:t> retransmitted data</a:t>
            </a:r>
            <a:endParaRPr lang="en-US" altLang="pt-BR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5156" name="Rectangle 356"/>
          <p:cNvSpPr>
            <a:spLocks noChangeArrowheads="1"/>
          </p:cNvSpPr>
          <p:nvPr/>
        </p:nvSpPr>
        <p:spPr bwMode="auto">
          <a:xfrm>
            <a:off x="4270375" y="1778000"/>
            <a:ext cx="4656138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pt-BR" sz="2800" u="sng" smtClean="0">
                <a:solidFill>
                  <a:srgbClr val="CC0000"/>
                </a:solidFill>
                <a:latin typeface="Gill Sans MT" panose="020B0502020104020203" pitchFamily="34" charset="0"/>
              </a:rPr>
              <a:t>A:</a:t>
            </a:r>
            <a:r>
              <a:rPr lang="en-US" altLang="pt-BR" sz="2400" smtClean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altLang="pt-BR" sz="2400" smtClean="0">
                <a:solidFill>
                  <a:srgbClr val="000000"/>
                </a:solidFill>
                <a:latin typeface="Gill Sans MT" panose="020B0502020104020203" pitchFamily="34" charset="0"/>
              </a:rPr>
              <a:t>as red  </a:t>
            </a:r>
            <a:r>
              <a:rPr lang="en-US" altLang="pt-BR" sz="2400" smtClean="0">
                <a:solidFill>
                  <a:srgbClr val="CC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400" baseline="-25000" smtClean="0">
                <a:solidFill>
                  <a:srgbClr val="CC0000"/>
                </a:solidFill>
                <a:latin typeface="Gill Sans MT" panose="020B0502020104020203" pitchFamily="34" charset="0"/>
              </a:rPr>
              <a:t>in</a:t>
            </a:r>
            <a:r>
              <a:rPr lang="ja-JP" altLang="en-US" sz="2400" baseline="30000" smtClean="0">
                <a:solidFill>
                  <a:srgbClr val="CC0000"/>
                </a:solidFill>
                <a:latin typeface="Gill Sans MT" panose="020B0502020104020203" pitchFamily="34" charset="0"/>
              </a:rPr>
              <a:t>’</a:t>
            </a:r>
            <a:r>
              <a:rPr lang="en-US" altLang="ja-JP" sz="2400" smtClean="0">
                <a:solidFill>
                  <a:srgbClr val="000000"/>
                </a:solidFill>
                <a:latin typeface="Gill Sans MT" panose="020B0502020104020203" pitchFamily="34" charset="0"/>
              </a:rPr>
              <a:t> increases, all arriving blue pkts at upper queue are dropped, blue throughput </a:t>
            </a:r>
            <a:r>
              <a:rPr lang="en-US" altLang="ja-JP" sz="2400" smtClean="0">
                <a:solidFill>
                  <a:srgbClr val="000000"/>
                </a:solidFill>
                <a:latin typeface="Wingdings 3" panose="05040102010807070707" pitchFamily="18" charset="2"/>
              </a:rPr>
              <a:t>g</a:t>
            </a:r>
            <a:r>
              <a:rPr lang="en-US" altLang="ja-JP" sz="2400" smtClean="0">
                <a:solidFill>
                  <a:srgbClr val="000000"/>
                </a:solidFill>
                <a:latin typeface="Gill Sans MT" panose="020B0502020104020203" pitchFamily="34" charset="0"/>
              </a:rPr>
              <a:t> 0</a:t>
            </a:r>
            <a:endParaRPr lang="en-US" altLang="pt-BR" sz="2400" smtClean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grpSp>
        <p:nvGrpSpPr>
          <p:cNvPr id="112754" name="Group 358"/>
          <p:cNvGrpSpPr>
            <a:grpSpLocks/>
          </p:cNvGrpSpPr>
          <p:nvPr/>
        </p:nvGrpSpPr>
        <p:grpSpPr bwMode="auto">
          <a:xfrm>
            <a:off x="7429500" y="4146550"/>
            <a:ext cx="231775" cy="441325"/>
            <a:chOff x="4140" y="429"/>
            <a:chExt cx="1425" cy="2396"/>
          </a:xfrm>
        </p:grpSpPr>
        <p:sp>
          <p:nvSpPr>
            <p:cNvPr id="112854" name="Freeform 359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448" name="Rectangle 360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56" name="Freeform 361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857" name="Freeform 362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451" name="Rectangle 363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59" name="Group 364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77" name="AutoShape 365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8" name="AutoShape 366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53" name="Rectangle 367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61" name="Group 368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75" name="AutoShape 369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6" name="AutoShape 370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55" name="Rectangle 371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56" name="Rectangle 372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64" name="Group 373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73" name="AutoShape 374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4" name="AutoShape 375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65" name="Freeform 376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12866" name="Group 377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71" name="AutoShape 378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72" name="AutoShape 379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60" name="Rectangle 380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68" name="Freeform 381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869" name="Freeform 382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463" name="Oval 383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71" name="Freeform 384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465" name="AutoShape 385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66" name="AutoShape 386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67" name="Oval 387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68" name="Oval 388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95469" name="Oval 389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70" name="Rectangle 390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2755" name="Group 391"/>
          <p:cNvGrpSpPr>
            <a:grpSpLocks/>
          </p:cNvGrpSpPr>
          <p:nvPr/>
        </p:nvGrpSpPr>
        <p:grpSpPr bwMode="auto">
          <a:xfrm>
            <a:off x="6950075" y="6003925"/>
            <a:ext cx="231775" cy="441325"/>
            <a:chOff x="4140" y="429"/>
            <a:chExt cx="1425" cy="2396"/>
          </a:xfrm>
        </p:grpSpPr>
        <p:sp>
          <p:nvSpPr>
            <p:cNvPr id="112822" name="Freeform 392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416" name="Rectangle 393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24" name="Freeform 394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825" name="Freeform 395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419" name="Rectangle 396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27" name="Group 397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45" name="AutoShape 398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6" name="AutoShape 399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21" name="Rectangle 400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29" name="Group 401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43" name="AutoShape 402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4" name="AutoShape 403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23" name="Rectangle 404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24" name="Rectangle 405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32" name="Group 406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41" name="AutoShape 407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2" name="AutoShape 408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33" name="Freeform 409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12834" name="Group 410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39" name="AutoShape 411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40" name="AutoShape 412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428" name="Rectangle 413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36" name="Freeform 414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837" name="Freeform 415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431" name="Oval 416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39" name="Freeform 417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433" name="AutoShape 418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4" name="AutoShape 419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5" name="Oval 420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6" name="Oval 421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95437" name="Oval 422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38" name="Rectangle 423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2756" name="Group 424"/>
          <p:cNvGrpSpPr>
            <a:grpSpLocks/>
          </p:cNvGrpSpPr>
          <p:nvPr/>
        </p:nvGrpSpPr>
        <p:grpSpPr bwMode="auto">
          <a:xfrm>
            <a:off x="396875" y="5840413"/>
            <a:ext cx="231775" cy="441325"/>
            <a:chOff x="4140" y="429"/>
            <a:chExt cx="1425" cy="2396"/>
          </a:xfrm>
        </p:grpSpPr>
        <p:sp>
          <p:nvSpPr>
            <p:cNvPr id="112790" name="Freeform 425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84" name="Rectangle 426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92" name="Freeform 427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793" name="Freeform 428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87" name="Rectangle 429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95" name="Group 430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413" name="AutoShape 431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14" name="AutoShape 432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89" name="Rectangle 433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97" name="Group 434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411" name="AutoShape 435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12" name="AutoShape 436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91" name="Rectangle 437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92" name="Rectangle 438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800" name="Group 439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409" name="AutoShape 440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10" name="AutoShape 441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801" name="Freeform 442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12802" name="Group 443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407" name="AutoShape 444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408" name="AutoShape 445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96" name="Rectangle 446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04" name="Freeform 447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805" name="Freeform 448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99" name="Oval 449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807" name="Freeform 450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401" name="AutoShape 451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2" name="AutoShape 452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3" name="Oval 453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4" name="Oval 454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95405" name="Oval 455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406" name="Rectangle 456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  <p:grpSp>
        <p:nvGrpSpPr>
          <p:cNvPr id="112757" name="Group 457"/>
          <p:cNvGrpSpPr>
            <a:grpSpLocks/>
          </p:cNvGrpSpPr>
          <p:nvPr/>
        </p:nvGrpSpPr>
        <p:grpSpPr bwMode="auto">
          <a:xfrm>
            <a:off x="2411413" y="3835400"/>
            <a:ext cx="231775" cy="441325"/>
            <a:chOff x="4140" y="429"/>
            <a:chExt cx="1425" cy="2396"/>
          </a:xfrm>
        </p:grpSpPr>
        <p:sp>
          <p:nvSpPr>
            <p:cNvPr id="112758" name="Freeform 45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52" name="Rectangle 459"/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60" name="Freeform 46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761" name="Freeform 46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55" name="Rectangle 462"/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63" name="Group 46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5381" name="AutoShape 464"/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82" name="AutoShape 465"/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57" name="Rectangle 466"/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65" name="Group 46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5379" name="AutoShape 468"/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80" name="AutoShape 469"/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59" name="Rectangle 470"/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60" name="Rectangle 471"/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112768" name="Group 47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5377" name="AutoShape 473"/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78" name="AutoShape 474"/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112769" name="Freeform 47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112770" name="Group 47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5375" name="AutoShape 477"/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95376" name="AutoShape 478"/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1600">
                  <a:solidFill>
                    <a:srgbClr val="000000"/>
                  </a:solidFill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95364" name="Rectangle 479"/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72" name="Freeform 48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2773" name="Freeform 48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67" name="Oval 482"/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112775" name="Freeform 48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95369" name="AutoShape 484"/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0" name="AutoShape 485"/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1" name="Oval 486"/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2" name="Oval 487"/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ea typeface="ＭＳ Ｐゴシック" charset="0"/>
                <a:cs typeface="Arial" charset="0"/>
              </a:endParaRPr>
            </a:p>
          </p:txBody>
        </p:sp>
        <p:sp>
          <p:nvSpPr>
            <p:cNvPr id="95373" name="Oval 488"/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  <p:sp>
          <p:nvSpPr>
            <p:cNvPr id="95374" name="Rectangle 489"/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US" sz="1600">
                <a:solidFill>
                  <a:srgbClr val="000000"/>
                </a:solidFill>
                <a:latin typeface="Tahoma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636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5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89649DAE-97B8-4587-90BC-4097EE0AD946}" type="slidenum">
              <a:rPr lang="en-US" altLang="pt-BR" sz="1200" smtClean="0">
                <a:solidFill>
                  <a:srgbClr val="000000"/>
                </a:solidFill>
              </a:rPr>
              <a:pPr/>
              <a:t>35</a:t>
            </a:fld>
            <a:endParaRPr lang="en-US" altLang="pt-BR" sz="1200" dirty="0">
              <a:solidFill>
                <a:srgbClr val="000000"/>
              </a:solidFill>
            </a:endParaRPr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333375" y="5153025"/>
            <a:ext cx="8267700" cy="4095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6261" name="Rectangle 4"/>
          <p:cNvSpPr>
            <a:spLocks noChangeArrowheads="1"/>
          </p:cNvSpPr>
          <p:nvPr/>
        </p:nvSpPr>
        <p:spPr bwMode="auto">
          <a:xfrm>
            <a:off x="766763" y="4367213"/>
            <a:ext cx="77819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pt-BR" sz="2800" smtClean="0">
                <a:solidFill>
                  <a:srgbClr val="FF0000"/>
                </a:solidFill>
                <a:latin typeface="Gill Sans MT" panose="020B0502020104020203" pitchFamily="34" charset="0"/>
              </a:rPr>
              <a:t>another </a:t>
            </a:r>
            <a:r>
              <a:rPr lang="ja-JP" altLang="en-US" sz="2800" smtClean="0">
                <a:solidFill>
                  <a:srgbClr val="FF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 sz="2800" smtClean="0">
                <a:solidFill>
                  <a:srgbClr val="FF0000"/>
                </a:solidFill>
                <a:latin typeface="Gill Sans MT" panose="020B0502020104020203" pitchFamily="34" charset="0"/>
              </a:rPr>
              <a:t>cost</a:t>
            </a:r>
            <a:r>
              <a:rPr lang="ja-JP" altLang="en-US" sz="2800" smtClean="0">
                <a:solidFill>
                  <a:srgbClr val="FF0000"/>
                </a:solidFill>
                <a:latin typeface="Gill Sans MT" panose="020B0502020104020203" pitchFamily="34" charset="0"/>
              </a:rPr>
              <a:t>”</a:t>
            </a:r>
            <a:r>
              <a:rPr lang="en-US" altLang="ja-JP" sz="2800" smtClean="0">
                <a:solidFill>
                  <a:srgbClr val="FF0000"/>
                </a:solidFill>
                <a:latin typeface="Gill Sans MT" panose="020B0502020104020203" pitchFamily="34" charset="0"/>
              </a:rPr>
              <a:t> of congestion:</a:t>
            </a:r>
            <a:r>
              <a:rPr lang="en-US" altLang="ja-JP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</a:p>
          <a:p>
            <a:pPr eaLnBrk="0" hangingPunct="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altLang="pt-BR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when packet dropped, any </a:t>
            </a:r>
            <a:r>
              <a:rPr lang="ja-JP" altLang="en-US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 sz="2800" smtClean="0">
                <a:solidFill>
                  <a:srgbClr val="000000"/>
                </a:solidFill>
                <a:latin typeface="Gill Sans MT" panose="020B0502020104020203" pitchFamily="34" charset="0"/>
              </a:rPr>
              <a:t>upstream transmission capacity used for that packet was wasted!</a:t>
            </a:r>
            <a:endParaRPr lang="en-US" altLang="pt-BR" sz="2800" smtClean="0">
              <a:solidFill>
                <a:srgbClr val="000000"/>
              </a:solidFill>
              <a:latin typeface="Gill Sans MT" panose="020B0502020104020203" pitchFamily="34" charset="0"/>
            </a:endParaRPr>
          </a:p>
        </p:txBody>
      </p:sp>
      <p:sp>
        <p:nvSpPr>
          <p:cNvPr id="113669" name="Line 8"/>
          <p:cNvSpPr>
            <a:spLocks noChangeShapeType="1"/>
          </p:cNvSpPr>
          <p:nvPr/>
        </p:nvSpPr>
        <p:spPr bwMode="auto">
          <a:xfrm flipH="1">
            <a:off x="6011863" y="2141538"/>
            <a:ext cx="403225" cy="45243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670" name="Line 9"/>
          <p:cNvSpPr>
            <a:spLocks noChangeShapeType="1"/>
          </p:cNvSpPr>
          <p:nvPr/>
        </p:nvSpPr>
        <p:spPr bwMode="auto">
          <a:xfrm flipH="1">
            <a:off x="6223000" y="214153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3671" name="Group 51"/>
          <p:cNvGrpSpPr>
            <a:grpSpLocks/>
          </p:cNvGrpSpPr>
          <p:nvPr/>
        </p:nvGrpSpPr>
        <p:grpSpPr bwMode="auto">
          <a:xfrm>
            <a:off x="5984875" y="1609725"/>
            <a:ext cx="285750" cy="473075"/>
            <a:chOff x="12762" y="10336"/>
            <a:chExt cx="1027" cy="1700"/>
          </a:xfrm>
        </p:grpSpPr>
        <p:sp>
          <p:nvSpPr>
            <p:cNvPr id="113818" name="Rectangle 5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3819" name="Rectangle 5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3820" name="Line 5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821" name="Line 5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822" name="Line 5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823" name="Line 5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3672" name="Line 60"/>
          <p:cNvSpPr>
            <a:spLocks noChangeShapeType="1"/>
          </p:cNvSpPr>
          <p:nvPr/>
        </p:nvSpPr>
        <p:spPr bwMode="auto">
          <a:xfrm flipH="1">
            <a:off x="5419725" y="3175000"/>
            <a:ext cx="638175" cy="63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3673" name="Group 102"/>
          <p:cNvGrpSpPr>
            <a:grpSpLocks/>
          </p:cNvGrpSpPr>
          <p:nvPr/>
        </p:nvGrpSpPr>
        <p:grpSpPr bwMode="auto">
          <a:xfrm>
            <a:off x="5106988" y="2638425"/>
            <a:ext cx="285750" cy="473075"/>
            <a:chOff x="12762" y="10336"/>
            <a:chExt cx="1027" cy="1700"/>
          </a:xfrm>
        </p:grpSpPr>
        <p:sp>
          <p:nvSpPr>
            <p:cNvPr id="113812" name="Rectangle 103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3813" name="Rectangle 104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3814" name="Line 105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815" name="Line 106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816" name="Line 107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817" name="Line 108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3674" name="Line 110"/>
          <p:cNvSpPr>
            <a:spLocks noChangeShapeType="1"/>
          </p:cNvSpPr>
          <p:nvPr/>
        </p:nvSpPr>
        <p:spPr bwMode="auto">
          <a:xfrm flipH="1">
            <a:off x="6223000" y="2365375"/>
            <a:ext cx="3175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675" name="Line 111"/>
          <p:cNvSpPr>
            <a:spLocks noChangeShapeType="1"/>
          </p:cNvSpPr>
          <p:nvPr/>
        </p:nvSpPr>
        <p:spPr bwMode="auto">
          <a:xfrm flipH="1" flipV="1">
            <a:off x="7002463" y="2374900"/>
            <a:ext cx="339725" cy="476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676" name="Line 112"/>
          <p:cNvSpPr>
            <a:spLocks noChangeShapeType="1"/>
          </p:cNvSpPr>
          <p:nvPr/>
        </p:nvSpPr>
        <p:spPr bwMode="auto">
          <a:xfrm flipH="1">
            <a:off x="6977063" y="2151063"/>
            <a:ext cx="566737" cy="676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677" name="Line 113"/>
          <p:cNvSpPr>
            <a:spLocks noChangeShapeType="1"/>
          </p:cNvSpPr>
          <p:nvPr/>
        </p:nvSpPr>
        <p:spPr bwMode="auto">
          <a:xfrm flipH="1">
            <a:off x="7524750" y="2160588"/>
            <a:ext cx="19208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3678" name="Group 154"/>
          <p:cNvGrpSpPr>
            <a:grpSpLocks/>
          </p:cNvGrpSpPr>
          <p:nvPr/>
        </p:nvGrpSpPr>
        <p:grpSpPr bwMode="auto">
          <a:xfrm>
            <a:off x="7662863" y="1679575"/>
            <a:ext cx="284162" cy="471488"/>
            <a:chOff x="12762" y="10336"/>
            <a:chExt cx="1027" cy="1700"/>
          </a:xfrm>
        </p:grpSpPr>
        <p:sp>
          <p:nvSpPr>
            <p:cNvPr id="113806" name="Rectangle 155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3807" name="Rectangle 156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3808" name="Line 157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809" name="Line 158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810" name="Line 159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811" name="Line 160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3679" name="Group 201"/>
          <p:cNvGrpSpPr>
            <a:grpSpLocks/>
          </p:cNvGrpSpPr>
          <p:nvPr/>
        </p:nvGrpSpPr>
        <p:grpSpPr bwMode="auto">
          <a:xfrm>
            <a:off x="7450138" y="2762250"/>
            <a:ext cx="282575" cy="471488"/>
            <a:chOff x="12762" y="10336"/>
            <a:chExt cx="1027" cy="1700"/>
          </a:xfrm>
        </p:grpSpPr>
        <p:sp>
          <p:nvSpPr>
            <p:cNvPr id="113800" name="Rectangle 202"/>
            <p:cNvSpPr>
              <a:spLocks noChangeArrowheads="1"/>
            </p:cNvSpPr>
            <p:nvPr/>
          </p:nvSpPr>
          <p:spPr bwMode="auto">
            <a:xfrm>
              <a:off x="12824" y="10394"/>
              <a:ext cx="965" cy="1642"/>
            </a:xfrm>
            <a:prstGeom prst="rect">
              <a:avLst/>
            </a:prstGeom>
            <a:solidFill>
              <a:srgbClr val="96969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3801" name="Rectangle 203"/>
            <p:cNvSpPr>
              <a:spLocks noChangeArrowheads="1"/>
            </p:cNvSpPr>
            <p:nvPr/>
          </p:nvSpPr>
          <p:spPr bwMode="auto">
            <a:xfrm>
              <a:off x="12766" y="10336"/>
              <a:ext cx="965" cy="164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3802" name="Line 204"/>
            <p:cNvSpPr>
              <a:spLocks noChangeShapeType="1"/>
            </p:cNvSpPr>
            <p:nvPr/>
          </p:nvSpPr>
          <p:spPr bwMode="auto">
            <a:xfrm>
              <a:off x="12766" y="10682"/>
              <a:ext cx="965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803" name="Line 205"/>
            <p:cNvSpPr>
              <a:spLocks noChangeShapeType="1"/>
            </p:cNvSpPr>
            <p:nvPr/>
          </p:nvSpPr>
          <p:spPr bwMode="auto">
            <a:xfrm>
              <a:off x="12780" y="11042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804" name="Line 206"/>
            <p:cNvSpPr>
              <a:spLocks noChangeShapeType="1"/>
            </p:cNvSpPr>
            <p:nvPr/>
          </p:nvSpPr>
          <p:spPr bwMode="auto">
            <a:xfrm>
              <a:off x="12764" y="11374"/>
              <a:ext cx="98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805" name="Line 207"/>
            <p:cNvSpPr>
              <a:spLocks noChangeShapeType="1"/>
            </p:cNvSpPr>
            <p:nvPr/>
          </p:nvSpPr>
          <p:spPr bwMode="auto">
            <a:xfrm>
              <a:off x="12762" y="11675"/>
              <a:ext cx="967" cy="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3680" name="Group 212"/>
          <p:cNvGrpSpPr>
            <a:grpSpLocks/>
          </p:cNvGrpSpPr>
          <p:nvPr/>
        </p:nvGrpSpPr>
        <p:grpSpPr bwMode="auto">
          <a:xfrm>
            <a:off x="6527800" y="2244725"/>
            <a:ext cx="469900" cy="219075"/>
            <a:chOff x="9542" y="11900"/>
            <a:chExt cx="1624" cy="640"/>
          </a:xfrm>
        </p:grpSpPr>
        <p:sp>
          <p:nvSpPr>
            <p:cNvPr id="113778" name="Oval 213"/>
            <p:cNvSpPr>
              <a:spLocks noChangeArrowheads="1"/>
            </p:cNvSpPr>
            <p:nvPr/>
          </p:nvSpPr>
          <p:spPr bwMode="auto">
            <a:xfrm>
              <a:off x="9557" y="12185"/>
              <a:ext cx="1608" cy="35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3779" name="Line 214"/>
            <p:cNvSpPr>
              <a:spLocks noChangeShapeType="1"/>
            </p:cNvSpPr>
            <p:nvPr/>
          </p:nvSpPr>
          <p:spPr bwMode="auto">
            <a:xfrm>
              <a:off x="9557" y="12156"/>
              <a:ext cx="1" cy="21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80" name="Line 215"/>
            <p:cNvSpPr>
              <a:spLocks noChangeShapeType="1"/>
            </p:cNvSpPr>
            <p:nvPr/>
          </p:nvSpPr>
          <p:spPr bwMode="auto">
            <a:xfrm>
              <a:off x="11165" y="12156"/>
              <a:ext cx="1" cy="219"/>
            </a:xfrm>
            <a:prstGeom prst="line">
              <a:avLst/>
            </a:prstGeom>
            <a:noFill/>
            <a:ln w="127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81" name="Rectangle 216"/>
            <p:cNvSpPr>
              <a:spLocks noChangeArrowheads="1"/>
            </p:cNvSpPr>
            <p:nvPr/>
          </p:nvSpPr>
          <p:spPr bwMode="auto">
            <a:xfrm>
              <a:off x="9557" y="12156"/>
              <a:ext cx="381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pt-BR" altLang="pt-BR" sz="200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3782" name="Rectangle 217"/>
            <p:cNvSpPr>
              <a:spLocks noChangeArrowheads="1"/>
            </p:cNvSpPr>
            <p:nvPr/>
          </p:nvSpPr>
          <p:spPr bwMode="auto">
            <a:xfrm>
              <a:off x="10679" y="12141"/>
              <a:ext cx="486" cy="215"/>
            </a:xfrm>
            <a:prstGeom prst="rect">
              <a:avLst/>
            </a:prstGeom>
            <a:solidFill>
              <a:srgbClr val="C0C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endParaRPr lang="pt-BR" altLang="pt-BR" sz="2000" smtClean="0">
                <a:solidFill>
                  <a:srgbClr val="000000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13783" name="Oval 218"/>
            <p:cNvSpPr>
              <a:spLocks noChangeArrowheads="1"/>
            </p:cNvSpPr>
            <p:nvPr/>
          </p:nvSpPr>
          <p:spPr bwMode="auto">
            <a:xfrm>
              <a:off x="9542" y="11900"/>
              <a:ext cx="1608" cy="41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grpSp>
          <p:nvGrpSpPr>
            <p:cNvPr id="113784" name="Group 219"/>
            <p:cNvGrpSpPr>
              <a:grpSpLocks/>
            </p:cNvGrpSpPr>
            <p:nvPr/>
          </p:nvGrpSpPr>
          <p:grpSpPr bwMode="auto">
            <a:xfrm>
              <a:off x="9930" y="11991"/>
              <a:ext cx="796" cy="242"/>
              <a:chOff x="2848" y="848"/>
              <a:chExt cx="140" cy="98"/>
            </a:xfrm>
          </p:grpSpPr>
          <p:sp>
            <p:nvSpPr>
              <p:cNvPr id="113797" name="Line 2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98" name="Line 2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99" name="Line 2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80808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13785" name="Group 223"/>
            <p:cNvGrpSpPr>
              <a:grpSpLocks/>
            </p:cNvGrpSpPr>
            <p:nvPr/>
          </p:nvGrpSpPr>
          <p:grpSpPr bwMode="auto">
            <a:xfrm flipV="1">
              <a:off x="9930" y="11987"/>
              <a:ext cx="796" cy="242"/>
              <a:chOff x="2848" y="848"/>
              <a:chExt cx="140" cy="98"/>
            </a:xfrm>
          </p:grpSpPr>
          <p:sp>
            <p:nvSpPr>
              <p:cNvPr id="113794" name="Line 2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95" name="Line 2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96" name="Line 2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96969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</p:grpSp>
        <p:grpSp>
          <p:nvGrpSpPr>
            <p:cNvPr id="113786" name="Group 227"/>
            <p:cNvGrpSpPr>
              <a:grpSpLocks/>
            </p:cNvGrpSpPr>
            <p:nvPr/>
          </p:nvGrpSpPr>
          <p:grpSpPr bwMode="auto">
            <a:xfrm>
              <a:off x="10534" y="12050"/>
              <a:ext cx="476" cy="374"/>
              <a:chOff x="11283" y="10423"/>
              <a:chExt cx="475" cy="374"/>
            </a:xfrm>
          </p:grpSpPr>
          <p:sp>
            <p:nvSpPr>
              <p:cNvPr id="113787" name="Rectangle 228"/>
              <p:cNvSpPr>
                <a:spLocks noChangeArrowheads="1"/>
              </p:cNvSpPr>
              <p:nvPr/>
            </p:nvSpPr>
            <p:spPr bwMode="auto">
              <a:xfrm>
                <a:off x="11283" y="10423"/>
                <a:ext cx="475" cy="37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 eaLnBrk="0" hangingPunct="0"/>
                <a:endParaRPr lang="pt-BR" altLang="pt-BR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788" name="Line 229"/>
              <p:cNvSpPr>
                <a:spLocks noChangeShapeType="1"/>
              </p:cNvSpPr>
              <p:nvPr/>
            </p:nvSpPr>
            <p:spPr bwMode="auto">
              <a:xfrm>
                <a:off x="1168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89" name="Line 230"/>
              <p:cNvSpPr>
                <a:spLocks noChangeShapeType="1"/>
              </p:cNvSpPr>
              <p:nvPr/>
            </p:nvSpPr>
            <p:spPr bwMode="auto">
              <a:xfrm>
                <a:off x="11621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90" name="Line 231"/>
              <p:cNvSpPr>
                <a:spLocks noChangeShapeType="1"/>
              </p:cNvSpPr>
              <p:nvPr/>
            </p:nvSpPr>
            <p:spPr bwMode="auto">
              <a:xfrm>
                <a:off x="11556" y="10502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91" name="Line 232"/>
              <p:cNvSpPr>
                <a:spLocks noChangeShapeType="1"/>
              </p:cNvSpPr>
              <p:nvPr/>
            </p:nvSpPr>
            <p:spPr bwMode="auto">
              <a:xfrm>
                <a:off x="11491" y="10495"/>
                <a:ext cx="1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92" name="Line 233"/>
              <p:cNvSpPr>
                <a:spLocks noChangeShapeType="1"/>
              </p:cNvSpPr>
              <p:nvPr/>
            </p:nvSpPr>
            <p:spPr bwMode="auto">
              <a:xfrm>
                <a:off x="11426" y="10495"/>
                <a:ext cx="2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  <p:sp>
            <p:nvSpPr>
              <p:cNvPr id="113793" name="Line 234"/>
              <p:cNvSpPr>
                <a:spLocks noChangeShapeType="1"/>
              </p:cNvSpPr>
              <p:nvPr/>
            </p:nvSpPr>
            <p:spPr bwMode="auto">
              <a:xfrm>
                <a:off x="11360" y="10495"/>
                <a:ext cx="3" cy="2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ctr" eaLnBrk="0" hangingPunct="0"/>
                <a:endParaRPr lang="pt-BR" sz="1600" smtClean="0">
                  <a:solidFill>
                    <a:srgbClr val="000000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endParaRPr>
              </a:p>
            </p:txBody>
          </p:sp>
        </p:grpSp>
      </p:grpSp>
      <p:sp>
        <p:nvSpPr>
          <p:cNvPr id="113681" name="Line 235"/>
          <p:cNvSpPr>
            <a:spLocks noChangeShapeType="1"/>
          </p:cNvSpPr>
          <p:nvPr/>
        </p:nvSpPr>
        <p:spPr bwMode="auto">
          <a:xfrm>
            <a:off x="7023100" y="1808163"/>
            <a:ext cx="120650" cy="1587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3682" name="Group 236"/>
          <p:cNvGrpSpPr>
            <a:grpSpLocks/>
          </p:cNvGrpSpPr>
          <p:nvPr/>
        </p:nvGrpSpPr>
        <p:grpSpPr bwMode="auto">
          <a:xfrm>
            <a:off x="6127750" y="1639888"/>
            <a:ext cx="39688" cy="141287"/>
            <a:chOff x="10104" y="10005"/>
            <a:chExt cx="137" cy="411"/>
          </a:xfrm>
        </p:grpSpPr>
        <p:sp>
          <p:nvSpPr>
            <p:cNvPr id="113776" name="Oval 237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3777" name="Oval 238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13683" name="Oval 241"/>
          <p:cNvSpPr>
            <a:spLocks noChangeArrowheads="1"/>
          </p:cNvSpPr>
          <p:nvPr/>
        </p:nvSpPr>
        <p:spPr bwMode="auto">
          <a:xfrm>
            <a:off x="6831013" y="2719388"/>
            <a:ext cx="465137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13684" name="Line 242"/>
          <p:cNvSpPr>
            <a:spLocks noChangeShapeType="1"/>
          </p:cNvSpPr>
          <p:nvPr/>
        </p:nvSpPr>
        <p:spPr bwMode="auto">
          <a:xfrm>
            <a:off x="6831013" y="2709863"/>
            <a:ext cx="1587" cy="7620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685" name="Line 243"/>
          <p:cNvSpPr>
            <a:spLocks noChangeShapeType="1"/>
          </p:cNvSpPr>
          <p:nvPr/>
        </p:nvSpPr>
        <p:spPr bwMode="auto">
          <a:xfrm>
            <a:off x="7296150" y="2709863"/>
            <a:ext cx="0" cy="76200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686" name="Rectangle 244"/>
          <p:cNvSpPr>
            <a:spLocks noChangeArrowheads="1"/>
          </p:cNvSpPr>
          <p:nvPr/>
        </p:nvSpPr>
        <p:spPr bwMode="auto">
          <a:xfrm>
            <a:off x="6831013" y="2709863"/>
            <a:ext cx="111125" cy="74612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3687" name="Rectangle 245"/>
          <p:cNvSpPr>
            <a:spLocks noChangeArrowheads="1"/>
          </p:cNvSpPr>
          <p:nvPr/>
        </p:nvSpPr>
        <p:spPr bwMode="auto">
          <a:xfrm>
            <a:off x="7156450" y="2705100"/>
            <a:ext cx="139700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3688" name="Oval 246"/>
          <p:cNvSpPr>
            <a:spLocks noChangeArrowheads="1"/>
          </p:cNvSpPr>
          <p:nvPr/>
        </p:nvSpPr>
        <p:spPr bwMode="auto">
          <a:xfrm>
            <a:off x="6823075" y="2620963"/>
            <a:ext cx="465138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grpSp>
        <p:nvGrpSpPr>
          <p:cNvPr id="113689" name="Group 247"/>
          <p:cNvGrpSpPr>
            <a:grpSpLocks/>
          </p:cNvGrpSpPr>
          <p:nvPr/>
        </p:nvGrpSpPr>
        <p:grpSpPr bwMode="auto">
          <a:xfrm>
            <a:off x="6938963" y="2652713"/>
            <a:ext cx="230187" cy="82550"/>
            <a:chOff x="2848" y="848"/>
            <a:chExt cx="140" cy="98"/>
          </a:xfrm>
        </p:grpSpPr>
        <p:sp>
          <p:nvSpPr>
            <p:cNvPr id="113773" name="Line 24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74" name="Line 24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75" name="Line 25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3690" name="Group 251"/>
          <p:cNvGrpSpPr>
            <a:grpSpLocks/>
          </p:cNvGrpSpPr>
          <p:nvPr/>
        </p:nvGrpSpPr>
        <p:grpSpPr bwMode="auto">
          <a:xfrm flipV="1">
            <a:off x="6938963" y="2651125"/>
            <a:ext cx="230187" cy="84138"/>
            <a:chOff x="2848" y="848"/>
            <a:chExt cx="140" cy="98"/>
          </a:xfrm>
        </p:grpSpPr>
        <p:sp>
          <p:nvSpPr>
            <p:cNvPr id="113770" name="Line 25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71" name="Line 25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72" name="Line 25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3691" name="Group 255"/>
          <p:cNvGrpSpPr>
            <a:grpSpLocks/>
          </p:cNvGrpSpPr>
          <p:nvPr/>
        </p:nvGrpSpPr>
        <p:grpSpPr bwMode="auto">
          <a:xfrm rot="7844936">
            <a:off x="6926263" y="2730500"/>
            <a:ext cx="168275" cy="104775"/>
            <a:chOff x="11283" y="10423"/>
            <a:chExt cx="475" cy="374"/>
          </a:xfrm>
        </p:grpSpPr>
        <p:sp>
          <p:nvSpPr>
            <p:cNvPr id="113763" name="Rectangle 256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3764" name="Line 257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65" name="Line 258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66" name="Line 259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67" name="Line 260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68" name="Line 261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69" name="Line 262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3692" name="Line 263"/>
          <p:cNvSpPr>
            <a:spLocks noChangeShapeType="1"/>
          </p:cNvSpPr>
          <p:nvPr/>
        </p:nvSpPr>
        <p:spPr bwMode="auto">
          <a:xfrm flipH="1" flipV="1">
            <a:off x="6423025" y="3170238"/>
            <a:ext cx="865188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693" name="Line 264"/>
          <p:cNvSpPr>
            <a:spLocks noChangeShapeType="1"/>
          </p:cNvSpPr>
          <p:nvPr/>
        </p:nvSpPr>
        <p:spPr bwMode="auto">
          <a:xfrm flipH="1">
            <a:off x="6692900" y="2832100"/>
            <a:ext cx="271463" cy="3429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694" name="Freeform 265"/>
          <p:cNvSpPr>
            <a:spLocks/>
          </p:cNvSpPr>
          <p:nvPr/>
        </p:nvSpPr>
        <p:spPr bwMode="auto">
          <a:xfrm>
            <a:off x="6148388" y="1658938"/>
            <a:ext cx="1443037" cy="1490662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695" name="Oval 266"/>
          <p:cNvSpPr>
            <a:spLocks noChangeArrowheads="1"/>
          </p:cNvSpPr>
          <p:nvPr/>
        </p:nvSpPr>
        <p:spPr bwMode="auto">
          <a:xfrm>
            <a:off x="6062663" y="3136900"/>
            <a:ext cx="463550" cy="12223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13696" name="Line 267"/>
          <p:cNvSpPr>
            <a:spLocks noChangeShapeType="1"/>
          </p:cNvSpPr>
          <p:nvPr/>
        </p:nvSpPr>
        <p:spPr bwMode="auto">
          <a:xfrm>
            <a:off x="6062663" y="3127375"/>
            <a:ext cx="0" cy="74613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697" name="Line 268"/>
          <p:cNvSpPr>
            <a:spLocks noChangeShapeType="1"/>
          </p:cNvSpPr>
          <p:nvPr/>
        </p:nvSpPr>
        <p:spPr bwMode="auto">
          <a:xfrm>
            <a:off x="6526213" y="3127375"/>
            <a:ext cx="0" cy="74613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698" name="Rectangle 269"/>
          <p:cNvSpPr>
            <a:spLocks noChangeArrowheads="1"/>
          </p:cNvSpPr>
          <p:nvPr/>
        </p:nvSpPr>
        <p:spPr bwMode="auto">
          <a:xfrm>
            <a:off x="6062663" y="3127375"/>
            <a:ext cx="109537" cy="74613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3699" name="Rectangle 270"/>
          <p:cNvSpPr>
            <a:spLocks noChangeArrowheads="1"/>
          </p:cNvSpPr>
          <p:nvPr/>
        </p:nvSpPr>
        <p:spPr bwMode="auto">
          <a:xfrm>
            <a:off x="6384925" y="3122613"/>
            <a:ext cx="141288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3700" name="Oval 271"/>
          <p:cNvSpPr>
            <a:spLocks noChangeArrowheads="1"/>
          </p:cNvSpPr>
          <p:nvPr/>
        </p:nvSpPr>
        <p:spPr bwMode="auto">
          <a:xfrm>
            <a:off x="6057900" y="3038475"/>
            <a:ext cx="463550" cy="142875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grpSp>
        <p:nvGrpSpPr>
          <p:cNvPr id="113701" name="Group 272"/>
          <p:cNvGrpSpPr>
            <a:grpSpLocks/>
          </p:cNvGrpSpPr>
          <p:nvPr/>
        </p:nvGrpSpPr>
        <p:grpSpPr bwMode="auto">
          <a:xfrm>
            <a:off x="6169025" y="3070225"/>
            <a:ext cx="230188" cy="82550"/>
            <a:chOff x="2848" y="848"/>
            <a:chExt cx="140" cy="98"/>
          </a:xfrm>
        </p:grpSpPr>
        <p:sp>
          <p:nvSpPr>
            <p:cNvPr id="113760" name="Line 27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61" name="Line 27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62" name="Line 27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3702" name="Group 276"/>
          <p:cNvGrpSpPr>
            <a:grpSpLocks/>
          </p:cNvGrpSpPr>
          <p:nvPr/>
        </p:nvGrpSpPr>
        <p:grpSpPr bwMode="auto">
          <a:xfrm flipV="1">
            <a:off x="6169025" y="3068638"/>
            <a:ext cx="230188" cy="82550"/>
            <a:chOff x="2848" y="848"/>
            <a:chExt cx="140" cy="98"/>
          </a:xfrm>
        </p:grpSpPr>
        <p:sp>
          <p:nvSpPr>
            <p:cNvPr id="113757" name="Line 27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58" name="Line 27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59" name="Line 27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3703" name="Group 280"/>
          <p:cNvGrpSpPr>
            <a:grpSpLocks/>
          </p:cNvGrpSpPr>
          <p:nvPr/>
        </p:nvGrpSpPr>
        <p:grpSpPr bwMode="auto">
          <a:xfrm>
            <a:off x="6089650" y="3105150"/>
            <a:ext cx="138113" cy="128588"/>
            <a:chOff x="11283" y="10423"/>
            <a:chExt cx="475" cy="374"/>
          </a:xfrm>
        </p:grpSpPr>
        <p:sp>
          <p:nvSpPr>
            <p:cNvPr id="113750" name="Rectangle 281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3751" name="Line 282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52" name="Line 283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53" name="Line 284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54" name="Line 285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55" name="Line 286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56" name="Line 287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3704" name="Oval 288"/>
          <p:cNvSpPr>
            <a:spLocks noChangeArrowheads="1"/>
          </p:cNvSpPr>
          <p:nvPr/>
        </p:nvSpPr>
        <p:spPr bwMode="auto">
          <a:xfrm>
            <a:off x="5783263" y="2649538"/>
            <a:ext cx="463550" cy="122237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sp>
        <p:nvSpPr>
          <p:cNvPr id="113705" name="Line 289"/>
          <p:cNvSpPr>
            <a:spLocks noChangeShapeType="1"/>
          </p:cNvSpPr>
          <p:nvPr/>
        </p:nvSpPr>
        <p:spPr bwMode="auto">
          <a:xfrm>
            <a:off x="5783263" y="2640013"/>
            <a:ext cx="0" cy="746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706" name="Line 290"/>
          <p:cNvSpPr>
            <a:spLocks noChangeShapeType="1"/>
          </p:cNvSpPr>
          <p:nvPr/>
        </p:nvSpPr>
        <p:spPr bwMode="auto">
          <a:xfrm>
            <a:off x="6246813" y="2640013"/>
            <a:ext cx="0" cy="74612"/>
          </a:xfrm>
          <a:prstGeom prst="line">
            <a:avLst/>
          </a:prstGeom>
          <a:noFill/>
          <a:ln w="12700">
            <a:solidFill>
              <a:srgbClr val="808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707" name="Rectangle 291"/>
          <p:cNvSpPr>
            <a:spLocks noChangeArrowheads="1"/>
          </p:cNvSpPr>
          <p:nvPr/>
        </p:nvSpPr>
        <p:spPr bwMode="auto">
          <a:xfrm>
            <a:off x="5783263" y="2640013"/>
            <a:ext cx="109537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3708" name="Rectangle 292"/>
          <p:cNvSpPr>
            <a:spLocks noChangeArrowheads="1"/>
          </p:cNvSpPr>
          <p:nvPr/>
        </p:nvSpPr>
        <p:spPr bwMode="auto">
          <a:xfrm>
            <a:off x="6107113" y="2635250"/>
            <a:ext cx="139700" cy="73025"/>
          </a:xfrm>
          <a:prstGeom prst="rect">
            <a:avLst/>
          </a:prstGeom>
          <a:solidFill>
            <a:srgbClr val="C0C0C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endParaRPr lang="pt-BR" altLang="pt-BR" sz="2000" smtClean="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3709" name="Oval 293"/>
          <p:cNvSpPr>
            <a:spLocks noChangeArrowheads="1"/>
          </p:cNvSpPr>
          <p:nvPr/>
        </p:nvSpPr>
        <p:spPr bwMode="auto">
          <a:xfrm>
            <a:off x="5778500" y="2552700"/>
            <a:ext cx="465138" cy="141288"/>
          </a:xfrm>
          <a:prstGeom prst="ellipse">
            <a:avLst/>
          </a:prstGeom>
          <a:solidFill>
            <a:srgbClr val="C0C0C0"/>
          </a:solidFill>
          <a:ln w="127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endParaRPr lang="pt-BR" altLang="pt-BR" smtClean="0">
              <a:solidFill>
                <a:srgbClr val="000000"/>
              </a:solidFill>
            </a:endParaRPr>
          </a:p>
        </p:txBody>
      </p:sp>
      <p:grpSp>
        <p:nvGrpSpPr>
          <p:cNvPr id="113710" name="Group 294"/>
          <p:cNvGrpSpPr>
            <a:grpSpLocks/>
          </p:cNvGrpSpPr>
          <p:nvPr/>
        </p:nvGrpSpPr>
        <p:grpSpPr bwMode="auto">
          <a:xfrm>
            <a:off x="5891213" y="2582863"/>
            <a:ext cx="228600" cy="84137"/>
            <a:chOff x="2848" y="848"/>
            <a:chExt cx="140" cy="98"/>
          </a:xfrm>
        </p:grpSpPr>
        <p:sp>
          <p:nvSpPr>
            <p:cNvPr id="113747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48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49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13711" name="Group 298"/>
          <p:cNvGrpSpPr>
            <a:grpSpLocks/>
          </p:cNvGrpSpPr>
          <p:nvPr/>
        </p:nvGrpSpPr>
        <p:grpSpPr bwMode="auto">
          <a:xfrm flipV="1">
            <a:off x="5891213" y="2581275"/>
            <a:ext cx="228600" cy="84138"/>
            <a:chOff x="2848" y="848"/>
            <a:chExt cx="140" cy="98"/>
          </a:xfrm>
        </p:grpSpPr>
        <p:sp>
          <p:nvSpPr>
            <p:cNvPr id="113744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45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46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96969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3712" name="Line 302"/>
          <p:cNvSpPr>
            <a:spLocks noChangeShapeType="1"/>
          </p:cNvSpPr>
          <p:nvPr/>
        </p:nvSpPr>
        <p:spPr bwMode="auto">
          <a:xfrm flipH="1">
            <a:off x="5502275" y="2752725"/>
            <a:ext cx="379413" cy="4222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3713" name="Group 303"/>
          <p:cNvGrpSpPr>
            <a:grpSpLocks/>
          </p:cNvGrpSpPr>
          <p:nvPr/>
        </p:nvGrpSpPr>
        <p:grpSpPr bwMode="auto">
          <a:xfrm rot="8027572">
            <a:off x="5918200" y="2555875"/>
            <a:ext cx="168275" cy="104775"/>
            <a:chOff x="11283" y="10423"/>
            <a:chExt cx="475" cy="374"/>
          </a:xfrm>
        </p:grpSpPr>
        <p:sp>
          <p:nvSpPr>
            <p:cNvPr id="113737" name="Rectangle 304"/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3738" name="Line 305"/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39" name="Line 306"/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40" name="Line 307"/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41" name="Line 308"/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42" name="Line 309"/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13743" name="Line 310"/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 eaLnBrk="0" hangingPunct="0"/>
              <a:endParaRPr lang="pt-BR" sz="1600" smtClean="0">
                <a:solidFill>
                  <a:srgbClr val="000000"/>
                </a:solidFill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sp>
        <p:nvSpPr>
          <p:cNvPr id="113714" name="Freeform 311"/>
          <p:cNvSpPr>
            <a:spLocks/>
          </p:cNvSpPr>
          <p:nvPr/>
        </p:nvSpPr>
        <p:spPr bwMode="auto">
          <a:xfrm>
            <a:off x="5432425" y="1679575"/>
            <a:ext cx="2212975" cy="1530350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715" name="Freeform 312"/>
          <p:cNvSpPr>
            <a:spLocks/>
          </p:cNvSpPr>
          <p:nvPr/>
        </p:nvSpPr>
        <p:spPr bwMode="auto">
          <a:xfrm>
            <a:off x="5257800" y="1728788"/>
            <a:ext cx="2508250" cy="1504950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3716" name="Freeform 313"/>
          <p:cNvSpPr>
            <a:spLocks/>
          </p:cNvSpPr>
          <p:nvPr/>
        </p:nvSpPr>
        <p:spPr bwMode="auto">
          <a:xfrm>
            <a:off x="5311775" y="1754188"/>
            <a:ext cx="2530475" cy="1390650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FF0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13717" name="Group 314"/>
          <p:cNvGrpSpPr>
            <a:grpSpLocks/>
          </p:cNvGrpSpPr>
          <p:nvPr/>
        </p:nvGrpSpPr>
        <p:grpSpPr bwMode="auto">
          <a:xfrm>
            <a:off x="5237163" y="2668588"/>
            <a:ext cx="39687" cy="141287"/>
            <a:chOff x="10104" y="10005"/>
            <a:chExt cx="137" cy="411"/>
          </a:xfrm>
        </p:grpSpPr>
        <p:sp>
          <p:nvSpPr>
            <p:cNvPr id="113735" name="Oval 315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3736" name="Oval 316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3718" name="Group 317"/>
          <p:cNvGrpSpPr>
            <a:grpSpLocks/>
          </p:cNvGrpSpPr>
          <p:nvPr/>
        </p:nvGrpSpPr>
        <p:grpSpPr bwMode="auto">
          <a:xfrm>
            <a:off x="7621588" y="2790825"/>
            <a:ext cx="39687" cy="142875"/>
            <a:chOff x="10104" y="10005"/>
            <a:chExt cx="137" cy="411"/>
          </a:xfrm>
        </p:grpSpPr>
        <p:sp>
          <p:nvSpPr>
            <p:cNvPr id="113733" name="Oval 318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3734" name="Oval 319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</p:grpSp>
      <p:grpSp>
        <p:nvGrpSpPr>
          <p:cNvPr id="113719" name="Group 320"/>
          <p:cNvGrpSpPr>
            <a:grpSpLocks/>
          </p:cNvGrpSpPr>
          <p:nvPr/>
        </p:nvGrpSpPr>
        <p:grpSpPr bwMode="auto">
          <a:xfrm>
            <a:off x="7816850" y="1717675"/>
            <a:ext cx="39688" cy="142875"/>
            <a:chOff x="10104" y="10005"/>
            <a:chExt cx="137" cy="411"/>
          </a:xfrm>
        </p:grpSpPr>
        <p:sp>
          <p:nvSpPr>
            <p:cNvPr id="113731" name="Oval 321"/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  <p:sp>
          <p:nvSpPr>
            <p:cNvPr id="113732" name="Oval 322"/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0" hangingPunct="0"/>
              <a:endParaRPr lang="pt-BR" altLang="pt-BR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96314" name="Rectangle 328"/>
          <p:cNvSpPr>
            <a:spLocks noGrp="1" noChangeArrowheads="1"/>
          </p:cNvSpPr>
          <p:nvPr>
            <p:ph type="title"/>
          </p:nvPr>
        </p:nvSpPr>
        <p:spPr>
          <a:xfrm>
            <a:off x="330199" y="115888"/>
            <a:ext cx="8270875" cy="873125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cs typeface="+mj-cs"/>
              </a:rPr>
              <a:t>Causes/costs of congestion: scenario 3 </a:t>
            </a:r>
          </a:p>
        </p:txBody>
      </p:sp>
      <p:sp>
        <p:nvSpPr>
          <p:cNvPr id="96315" name="Line 330"/>
          <p:cNvSpPr>
            <a:spLocks noChangeShapeType="1"/>
          </p:cNvSpPr>
          <p:nvPr/>
        </p:nvSpPr>
        <p:spPr bwMode="auto">
          <a:xfrm>
            <a:off x="1270000" y="1558925"/>
            <a:ext cx="0" cy="18605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6316" name="Line 331"/>
          <p:cNvSpPr>
            <a:spLocks noChangeShapeType="1"/>
          </p:cNvSpPr>
          <p:nvPr/>
        </p:nvSpPr>
        <p:spPr bwMode="auto">
          <a:xfrm flipV="1">
            <a:off x="1254125" y="3411538"/>
            <a:ext cx="2333625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113724" name="Freeform 333"/>
          <p:cNvSpPr>
            <a:spLocks/>
          </p:cNvSpPr>
          <p:nvPr/>
        </p:nvSpPr>
        <p:spPr bwMode="auto">
          <a:xfrm>
            <a:off x="1258888" y="2608263"/>
            <a:ext cx="2489200" cy="806450"/>
          </a:xfrm>
          <a:custGeom>
            <a:avLst/>
            <a:gdLst>
              <a:gd name="T0" fmla="*/ 0 w 1568"/>
              <a:gd name="T1" fmla="*/ 2147483647 h 380"/>
              <a:gd name="T2" fmla="*/ 2147483647 w 1568"/>
              <a:gd name="T3" fmla="*/ 2147483647 h 380"/>
              <a:gd name="T4" fmla="*/ 2147483647 w 1568"/>
              <a:gd name="T5" fmla="*/ 2147483647 h 380"/>
              <a:gd name="T6" fmla="*/ 2147483647 w 1568"/>
              <a:gd name="T7" fmla="*/ 2147483647 h 3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68" h="380">
                <a:moveTo>
                  <a:pt x="0" y="375"/>
                </a:moveTo>
                <a:cubicBezTo>
                  <a:pt x="109" y="315"/>
                  <a:pt x="474" y="0"/>
                  <a:pt x="651" y="14"/>
                </a:cubicBezTo>
                <a:cubicBezTo>
                  <a:pt x="828" y="28"/>
                  <a:pt x="730" y="260"/>
                  <a:pt x="914" y="320"/>
                </a:cubicBezTo>
                <a:cubicBezTo>
                  <a:pt x="1098" y="380"/>
                  <a:pt x="1432" y="342"/>
                  <a:pt x="1568" y="348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/>
            <a:endParaRPr lang="pt-BR" sz="1600" smtClean="0">
              <a:solidFill>
                <a:srgbClr val="000000"/>
              </a:solidFill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96318" name="Line 334"/>
          <p:cNvSpPr>
            <a:spLocks noChangeShapeType="1"/>
          </p:cNvSpPr>
          <p:nvPr/>
        </p:nvSpPr>
        <p:spPr bwMode="auto">
          <a:xfrm>
            <a:off x="1138238" y="1711325"/>
            <a:ext cx="1254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6319" name="Line 335"/>
          <p:cNvSpPr>
            <a:spLocks noChangeShapeType="1"/>
          </p:cNvSpPr>
          <p:nvPr/>
        </p:nvSpPr>
        <p:spPr bwMode="auto">
          <a:xfrm>
            <a:off x="3071813" y="3419475"/>
            <a:ext cx="0" cy="134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0" hangingPunct="0">
              <a:defRPr/>
            </a:pPr>
            <a:endParaRPr lang="en-US" sz="1600">
              <a:solidFill>
                <a:srgbClr val="000000"/>
              </a:solidFill>
              <a:latin typeface="Tahoma" charset="0"/>
              <a:ea typeface="ＭＳ Ｐゴシック" charset="0"/>
            </a:endParaRPr>
          </a:p>
        </p:txBody>
      </p:sp>
      <p:sp>
        <p:nvSpPr>
          <p:cNvPr id="96320" name="Text Box 336"/>
          <p:cNvSpPr txBox="1">
            <a:spLocks noChangeArrowheads="1"/>
          </p:cNvSpPr>
          <p:nvPr/>
        </p:nvSpPr>
        <p:spPr bwMode="auto">
          <a:xfrm>
            <a:off x="636588" y="1462088"/>
            <a:ext cx="4556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400" smtClean="0">
                <a:solidFill>
                  <a:srgbClr val="000000"/>
                </a:solidFill>
              </a:rPr>
              <a:t>C/2</a:t>
            </a:r>
          </a:p>
        </p:txBody>
      </p:sp>
      <p:sp>
        <p:nvSpPr>
          <p:cNvPr id="96321" name="Text Box 337"/>
          <p:cNvSpPr txBox="1">
            <a:spLocks noChangeArrowheads="1"/>
          </p:cNvSpPr>
          <p:nvPr/>
        </p:nvSpPr>
        <p:spPr bwMode="auto">
          <a:xfrm>
            <a:off x="2873375" y="3471863"/>
            <a:ext cx="455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1400" smtClean="0">
                <a:solidFill>
                  <a:srgbClr val="000000"/>
                </a:solidFill>
              </a:rPr>
              <a:t>C/2</a:t>
            </a:r>
          </a:p>
        </p:txBody>
      </p:sp>
      <p:sp>
        <p:nvSpPr>
          <p:cNvPr id="96322" name="Text Box 338"/>
          <p:cNvSpPr txBox="1">
            <a:spLocks noChangeArrowheads="1"/>
          </p:cNvSpPr>
          <p:nvPr/>
        </p:nvSpPr>
        <p:spPr bwMode="auto">
          <a:xfrm rot="-5400000">
            <a:off x="543719" y="2389982"/>
            <a:ext cx="8080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ctr" eaLnBrk="0" hangingPunct="0">
              <a:defRPr/>
            </a:pPr>
            <a:r>
              <a:rPr lang="en-US" sz="2400" smtClean="0">
                <a:solidFill>
                  <a:srgbClr val="000000"/>
                </a:solidFill>
                <a:latin typeface="Symbol" charset="0"/>
              </a:rPr>
              <a:t>l</a:t>
            </a:r>
            <a:r>
              <a:rPr lang="en-US" sz="2400" baseline="-25000" smtClean="0">
                <a:solidFill>
                  <a:srgbClr val="000000"/>
                </a:solidFill>
                <a:latin typeface="Arial" charset="0"/>
              </a:rPr>
              <a:t>out</a:t>
            </a:r>
          </a:p>
        </p:txBody>
      </p:sp>
      <p:sp>
        <p:nvSpPr>
          <p:cNvPr id="96323" name="Text Box 339"/>
          <p:cNvSpPr txBox="1">
            <a:spLocks noChangeArrowheads="1"/>
          </p:cNvSpPr>
          <p:nvPr/>
        </p:nvSpPr>
        <p:spPr bwMode="auto">
          <a:xfrm>
            <a:off x="1989138" y="3381375"/>
            <a:ext cx="55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0" hangingPunct="0"/>
            <a:r>
              <a:rPr lang="en-US" altLang="pt-BR" sz="2400" smtClean="0">
                <a:solidFill>
                  <a:srgbClr val="000000"/>
                </a:solidFill>
                <a:latin typeface="Symbol" panose="05050102010706020507" pitchFamily="18" charset="2"/>
              </a:rPr>
              <a:t>l</a:t>
            </a:r>
            <a:r>
              <a:rPr lang="en-US" altLang="pt-BR" sz="2400" baseline="-25000" smtClean="0">
                <a:solidFill>
                  <a:srgbClr val="000000"/>
                </a:solidFill>
                <a:latin typeface="Arial" panose="020B0604020202020204" pitchFamily="34" charset="0"/>
              </a:rPr>
              <a:t>in</a:t>
            </a:r>
            <a:r>
              <a:rPr lang="ja-JP" altLang="en-US" sz="2400" baseline="30000" smtClean="0">
                <a:solidFill>
                  <a:srgbClr val="000000"/>
                </a:solidFill>
                <a:latin typeface="Arial" panose="020B0604020202020204" pitchFamily="34" charset="0"/>
              </a:rPr>
              <a:t>’</a:t>
            </a:r>
            <a:endParaRPr lang="en-US" altLang="pt-BR" sz="2400" baseline="300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18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F4E75-0EDE-4C32-9E56-649EEF9B086D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  <p:sp>
        <p:nvSpPr>
          <p:cNvPr id="4608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84138" y="34214"/>
            <a:ext cx="8880350" cy="11969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sz="4400" kern="0" dirty="0" err="1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Congestion</a:t>
            </a:r>
            <a:r>
              <a:rPr lang="pt-BR" sz="4400" kern="0" dirty="0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pt-BR" sz="4400" kern="0" dirty="0" err="1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Control</a:t>
            </a:r>
            <a:r>
              <a:rPr lang="pt-BR" sz="4400" kern="0" dirty="0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 - </a:t>
            </a:r>
            <a:r>
              <a:rPr lang="pt-BR" sz="4400" kern="0" dirty="0" err="1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Solutions</a:t>
            </a:r>
            <a:endParaRPr lang="pt-BR" sz="4400" kern="0" dirty="0">
              <a:solidFill>
                <a:srgbClr val="000099"/>
              </a:solidFill>
              <a:latin typeface="Gill Sans MT"/>
              <a:ea typeface="ＭＳ Ｐゴシック" charset="0"/>
            </a:endParaRPr>
          </a:p>
        </p:txBody>
      </p:sp>
      <p:sp>
        <p:nvSpPr>
          <p:cNvPr id="460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2790" y="1294637"/>
            <a:ext cx="8162560" cy="511256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>
              <a:buNone/>
            </a:pPr>
            <a:r>
              <a:rPr lang="pt-BR" sz="2800" dirty="0" err="1" smtClean="0">
                <a:solidFill>
                  <a:srgbClr val="002060"/>
                </a:solidFill>
                <a:latin typeface="Gill Sans MT" panose="020B0502020104020203" pitchFamily="34" charset="0"/>
              </a:rPr>
              <a:t>Where</a:t>
            </a:r>
            <a:r>
              <a:rPr lang="pt-BR" sz="28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pt-BR" sz="2800" dirty="0" err="1" smtClean="0">
                <a:solidFill>
                  <a:srgbClr val="002060"/>
                </a:solidFill>
                <a:latin typeface="Gill Sans MT" panose="020B0502020104020203" pitchFamily="34" charset="0"/>
              </a:rPr>
              <a:t>to</a:t>
            </a:r>
            <a:r>
              <a:rPr lang="pt-BR" sz="28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pt-BR" sz="2800" dirty="0" err="1" smtClean="0">
                <a:solidFill>
                  <a:srgbClr val="002060"/>
                </a:solidFill>
                <a:latin typeface="Gill Sans MT" panose="020B0502020104020203" pitchFamily="34" charset="0"/>
              </a:rPr>
              <a:t>take</a:t>
            </a:r>
            <a:r>
              <a:rPr lang="pt-BR" sz="28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pt-BR" sz="2800" dirty="0" err="1" smtClean="0">
                <a:solidFill>
                  <a:srgbClr val="002060"/>
                </a:solidFill>
                <a:latin typeface="Gill Sans MT" panose="020B0502020104020203" pitchFamily="34" charset="0"/>
              </a:rPr>
              <a:t>action</a:t>
            </a:r>
            <a:r>
              <a:rPr lang="pt-BR" sz="28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?</a:t>
            </a:r>
          </a:p>
          <a:p>
            <a:pPr eaLnBrk="1" hangingPunct="1">
              <a:buNone/>
            </a:pPr>
            <a:endParaRPr lang="pt-BR" sz="2800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534988" indent="-174625"/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Find a good allocation of bandwidth: fair, with good performance, avoiding </a:t>
            </a:r>
            <a:r>
              <a:rPr lang="en-US" sz="28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congestion;</a:t>
            </a:r>
          </a:p>
          <a:p>
            <a:pPr marL="534988" indent="-174625"/>
            <a:endParaRPr lang="en-US" sz="2800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534988" indent="-174625"/>
            <a:r>
              <a:rPr lang="pt-BR" sz="2800" dirty="0" err="1">
                <a:solidFill>
                  <a:srgbClr val="002060"/>
                </a:solidFill>
                <a:latin typeface="Gill Sans MT" panose="020B0502020104020203" pitchFamily="34" charset="0"/>
              </a:rPr>
              <a:t>Adjust</a:t>
            </a:r>
            <a:r>
              <a:rPr lang="pt-BR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 </a:t>
            </a:r>
            <a:r>
              <a:rPr lang="pt-BR" sz="2800" dirty="0" err="1">
                <a:solidFill>
                  <a:srgbClr val="002060"/>
                </a:solidFill>
                <a:latin typeface="Gill Sans MT" panose="020B0502020104020203" pitchFamily="34" charset="0"/>
              </a:rPr>
              <a:t>flow</a:t>
            </a:r>
            <a:r>
              <a:rPr lang="pt-BR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 rate</a:t>
            </a:r>
            <a:r>
              <a:rPr lang="pt-BR" sz="28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;</a:t>
            </a:r>
          </a:p>
          <a:p>
            <a:pPr marL="534988" indent="-174625"/>
            <a:endParaRPr lang="pt-BR" sz="280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 marL="534988" indent="-174625"/>
            <a:r>
              <a:rPr lang="en-US" sz="2800" dirty="0">
                <a:solidFill>
                  <a:srgbClr val="002060"/>
                </a:solidFill>
                <a:latin typeface="Gill Sans MT" panose="020B0502020104020203" pitchFamily="34" charset="0"/>
              </a:rPr>
              <a:t>Consider the particularities of Wireless Networks - although in theory, transport layer is independent of the link layer, in practice, it is necessary to consider the wired and wireless differences.</a:t>
            </a:r>
            <a:endParaRPr lang="pt-BR" sz="2800" dirty="0" smtClean="0">
              <a:solidFill>
                <a:srgbClr val="002060"/>
              </a:solidFill>
              <a:latin typeface="Gill Sans MT" panose="020B0502020104020203" pitchFamily="34" charset="0"/>
            </a:endParaRPr>
          </a:p>
        </p:txBody>
      </p:sp>
      <p:sp>
        <p:nvSpPr>
          <p:cNvPr id="46084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01FE29A-4FFA-47EF-A85B-880F642FE3A4}" type="slidenum">
              <a:rPr lang="pt-BR" sz="2600" b="1">
                <a:solidFill>
                  <a:schemeClr val="bg1"/>
                </a:solidFill>
              </a:rPr>
              <a:pPr/>
              <a:t>36</a:t>
            </a:fld>
            <a:endParaRPr lang="pt-BR" sz="26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F4E75-0EDE-4C32-9E56-649EEF9B086D}" type="slidenum">
              <a:rPr lang="pt-BR" smtClean="0"/>
              <a:pPr>
                <a:defRPr/>
              </a:pPr>
              <a:t>37</a:t>
            </a:fld>
            <a:endParaRPr lang="pt-BR"/>
          </a:p>
        </p:txBody>
      </p:sp>
      <p:sp>
        <p:nvSpPr>
          <p:cNvPr id="46082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-17057"/>
            <a:ext cx="6912768" cy="1026101"/>
          </a:xfrm>
        </p:spPr>
        <p:txBody>
          <a:bodyPr>
            <a:normAutofit fontScale="90000"/>
          </a:bodyPr>
          <a:lstStyle/>
          <a:p>
            <a:r>
              <a:rPr lang="en-US" sz="4400" kern="0" dirty="0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Desirable Bandwidth allocation </a:t>
            </a:r>
            <a:endParaRPr lang="pt-BR" sz="4400" kern="0" dirty="0">
              <a:solidFill>
                <a:srgbClr val="000099"/>
              </a:solidFill>
              <a:latin typeface="Gill Sans MT"/>
              <a:ea typeface="ＭＳ Ｐゴシック" charset="0"/>
            </a:endParaRPr>
          </a:p>
        </p:txBody>
      </p:sp>
      <p:sp>
        <p:nvSpPr>
          <p:cNvPr id="46084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E01FE29A-4FFA-47EF-A85B-880F642FE3A4}" type="slidenum">
              <a:rPr lang="pt-BR" sz="2600" b="1">
                <a:solidFill>
                  <a:schemeClr val="bg1"/>
                </a:solidFill>
              </a:rPr>
              <a:pPr/>
              <a:t>37</a:t>
            </a:fld>
            <a:endParaRPr lang="pt-BR" sz="2600" b="1">
              <a:solidFill>
                <a:schemeClr val="bg1"/>
              </a:solidFill>
            </a:endParaRPr>
          </a:p>
        </p:txBody>
      </p:sp>
      <p:pic>
        <p:nvPicPr>
          <p:cNvPr id="2050" name="Picture 2" descr="Resultado de imagem para fair bandwidth allocatio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9" t="30788" r="6815" b="14613"/>
          <a:stretch/>
        </p:blipFill>
        <p:spPr bwMode="auto">
          <a:xfrm>
            <a:off x="0" y="1009044"/>
            <a:ext cx="6192689" cy="295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desirable bandwidth allocatio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5" t="23437" r="5239" b="11463"/>
          <a:stretch/>
        </p:blipFill>
        <p:spPr bwMode="auto">
          <a:xfrm>
            <a:off x="3131840" y="3573016"/>
            <a:ext cx="5940152" cy="3270223"/>
          </a:xfrm>
          <a:prstGeom prst="rect">
            <a:avLst/>
          </a:prstGeom>
          <a:noFill/>
          <a:ln>
            <a:solidFill>
              <a:srgbClr val="0000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86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F4E75-0EDE-4C32-9E56-649EEF9B086D}" type="slidenum">
              <a:rPr lang="pt-BR" smtClean="0"/>
              <a:pPr>
                <a:defRPr/>
              </a:pPr>
              <a:t>38</a:t>
            </a:fld>
            <a:endParaRPr lang="pt-BR"/>
          </a:p>
        </p:txBody>
      </p:sp>
      <p:sp>
        <p:nvSpPr>
          <p:cNvPr id="4915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0"/>
            <a:ext cx="6840760" cy="1019151"/>
          </a:xfrm>
        </p:spPr>
        <p:txBody>
          <a:bodyPr>
            <a:normAutofit/>
          </a:bodyPr>
          <a:lstStyle/>
          <a:p>
            <a:pPr algn="ctr"/>
            <a:r>
              <a:rPr lang="pt-BR" sz="40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Controlling</a:t>
            </a:r>
            <a:r>
              <a:rPr lang="pt-BR" sz="40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pt-BR" sz="40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the</a:t>
            </a:r>
            <a:r>
              <a:rPr lang="pt-BR" sz="40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pt-BR" sz="40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Flow</a:t>
            </a:r>
            <a:r>
              <a:rPr lang="pt-BR" sz="40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pt-BR" sz="4000" kern="0" dirty="0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Rate (1)</a:t>
            </a:r>
            <a:endParaRPr lang="pt-BR" sz="4000" kern="0" dirty="0">
              <a:solidFill>
                <a:srgbClr val="000099"/>
              </a:solidFill>
              <a:latin typeface="Gill Sans MT"/>
              <a:ea typeface="ＭＳ Ｐゴシック" charset="0"/>
            </a:endParaRPr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850454" y="5445224"/>
            <a:ext cx="5616624" cy="1412776"/>
          </a:xfrm>
          <a:solidFill>
            <a:schemeClr val="bg1"/>
          </a:solidFill>
        </p:spPr>
        <p:txBody>
          <a:bodyPr/>
          <a:lstStyle/>
          <a:p>
            <a:pPr>
              <a:buNone/>
            </a:pPr>
            <a:r>
              <a:rPr lang="en-US" sz="2400" dirty="0">
                <a:solidFill>
                  <a:srgbClr val="002060"/>
                </a:solidFill>
              </a:rPr>
              <a:t>(a) The limit is the small capacity receiver;</a:t>
            </a: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</a:rPr>
              <a:t>(b) The limit is the internal network.</a:t>
            </a:r>
          </a:p>
          <a:p>
            <a:pPr>
              <a:buNone/>
            </a:pPr>
            <a:r>
              <a:rPr lang="en-US" sz="2400" dirty="0">
                <a:solidFill>
                  <a:srgbClr val="002060"/>
                </a:solidFill>
              </a:rPr>
              <a:t>Flow control helps in congestion control</a:t>
            </a:r>
            <a:endParaRPr lang="pt-BR" sz="2400" dirty="0" smtClean="0">
              <a:solidFill>
                <a:srgbClr val="002060"/>
              </a:solidFill>
            </a:endParaRPr>
          </a:p>
        </p:txBody>
      </p:sp>
      <p:pic>
        <p:nvPicPr>
          <p:cNvPr id="49157" name="Picture 5" descr="6-3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8266" y="1019151"/>
            <a:ext cx="5738812" cy="430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F4E75-0EDE-4C32-9E56-649EEF9B086D}" type="slidenum">
              <a:rPr lang="pt-BR" smtClean="0"/>
              <a:pPr>
                <a:defRPr/>
              </a:pPr>
              <a:t>39</a:t>
            </a:fld>
            <a:endParaRPr lang="pt-BR" dirty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4915" y="1341438"/>
            <a:ext cx="8569325" cy="4545162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2400" dirty="0" smtClean="0">
                <a:latin typeface="Gill Sans MT" panose="020B0502020104020203" pitchFamily="34" charset="0"/>
              </a:rPr>
              <a:t>The criterion for flow rate control has an important effect on performance.</a:t>
            </a:r>
          </a:p>
          <a:p>
            <a:pPr marL="0" indent="0" algn="ctr">
              <a:buNone/>
              <a:defRPr/>
            </a:pPr>
            <a:r>
              <a:rPr lang="pt-BR" sz="2400" dirty="0" smtClean="0">
                <a:solidFill>
                  <a:srgbClr val="CC0066"/>
                </a:solidFill>
                <a:latin typeface="Gill Sans MT" panose="020B0502020104020203" pitchFamily="34" charset="0"/>
              </a:rPr>
              <a:t>AIMD -</a:t>
            </a:r>
            <a:r>
              <a:rPr lang="pt-BR" sz="2400" dirty="0" smtClean="0">
                <a:latin typeface="Gill Sans MT" panose="020B0502020104020203" pitchFamily="34" charset="0"/>
              </a:rPr>
              <a:t> </a:t>
            </a:r>
            <a:r>
              <a:rPr lang="pt-BR" sz="2400" dirty="0" err="1" smtClean="0">
                <a:latin typeface="Gill Sans MT" panose="020B0502020104020203" pitchFamily="34" charset="0"/>
              </a:rPr>
              <a:t>Additive</a:t>
            </a:r>
            <a:r>
              <a:rPr lang="pt-BR" sz="2400" dirty="0" smtClean="0">
                <a:latin typeface="Gill Sans MT" panose="020B0502020104020203" pitchFamily="34" charset="0"/>
              </a:rPr>
              <a:t> </a:t>
            </a:r>
            <a:r>
              <a:rPr lang="pt-BR" sz="2400" dirty="0" err="1" smtClean="0">
                <a:latin typeface="Gill Sans MT" panose="020B0502020104020203" pitchFamily="34" charset="0"/>
              </a:rPr>
              <a:t>Increase</a:t>
            </a:r>
            <a:r>
              <a:rPr lang="pt-BR" sz="2400" dirty="0" smtClean="0">
                <a:latin typeface="Gill Sans MT" panose="020B0502020104020203" pitchFamily="34" charset="0"/>
              </a:rPr>
              <a:t>  </a:t>
            </a:r>
            <a:r>
              <a:rPr lang="pt-BR" sz="2400" dirty="0" err="1" smtClean="0">
                <a:latin typeface="Gill Sans MT" panose="020B0502020104020203" pitchFamily="34" charset="0"/>
              </a:rPr>
              <a:t>Multiplicative</a:t>
            </a:r>
            <a:r>
              <a:rPr lang="pt-BR" sz="2400" dirty="0" smtClean="0">
                <a:latin typeface="Gill Sans MT" panose="020B0502020104020203" pitchFamily="34" charset="0"/>
              </a:rPr>
              <a:t> </a:t>
            </a:r>
            <a:r>
              <a:rPr lang="pt-BR" sz="2400" dirty="0" err="1" smtClean="0">
                <a:latin typeface="Gill Sans MT" panose="020B0502020104020203" pitchFamily="34" charset="0"/>
              </a:rPr>
              <a:t>Decrease</a:t>
            </a:r>
            <a:r>
              <a:rPr lang="pt-BR" sz="2400" dirty="0" smtClean="0">
                <a:latin typeface="Gill Sans MT" panose="020B0502020104020203" pitchFamily="34" charset="0"/>
              </a:rPr>
              <a:t> </a:t>
            </a:r>
          </a:p>
          <a:p>
            <a:pPr marL="0" indent="0" eaLnBrk="1" hangingPunct="1">
              <a:spcBef>
                <a:spcPts val="1800"/>
              </a:spcBef>
              <a:buNone/>
              <a:tabLst>
                <a:tab pos="4572000" algn="l"/>
              </a:tabLst>
              <a:defRPr/>
            </a:pPr>
            <a:endParaRPr lang="pt-BR" sz="2400" dirty="0" smtClean="0">
              <a:latin typeface="Gill Sans MT" panose="020B0502020104020203" pitchFamily="34" charset="0"/>
            </a:endParaRPr>
          </a:p>
          <a:p>
            <a:pPr marL="0" indent="0" eaLnBrk="1" hangingPunct="1">
              <a:spcBef>
                <a:spcPts val="1800"/>
              </a:spcBef>
              <a:buNone/>
              <a:tabLst>
                <a:tab pos="4572000" algn="l"/>
              </a:tabLst>
              <a:defRPr/>
            </a:pPr>
            <a:endParaRPr lang="pt-BR" sz="2400" dirty="0">
              <a:latin typeface="Gill Sans MT" panose="020B0502020104020203" pitchFamily="34" charset="0"/>
            </a:endParaRPr>
          </a:p>
          <a:p>
            <a:pPr marL="0" indent="0" eaLnBrk="1" hangingPunct="1">
              <a:spcBef>
                <a:spcPts val="1800"/>
              </a:spcBef>
              <a:buNone/>
              <a:tabLst>
                <a:tab pos="4572000" algn="l"/>
              </a:tabLst>
              <a:defRPr/>
            </a:pPr>
            <a:endParaRPr lang="pt-BR" sz="2400" dirty="0" smtClean="0">
              <a:latin typeface="Gill Sans MT" panose="020B0502020104020203" pitchFamily="34" charset="0"/>
            </a:endParaRPr>
          </a:p>
          <a:p>
            <a:pPr marL="0" indent="0" eaLnBrk="1" hangingPunct="1">
              <a:spcBef>
                <a:spcPts val="1800"/>
              </a:spcBef>
              <a:buNone/>
              <a:tabLst>
                <a:tab pos="4572000" algn="l"/>
              </a:tabLst>
              <a:defRPr/>
            </a:pPr>
            <a:endParaRPr lang="pt-BR" sz="2400" dirty="0">
              <a:latin typeface="Gill Sans MT" panose="020B0502020104020203" pitchFamily="34" charset="0"/>
            </a:endParaRPr>
          </a:p>
          <a:p>
            <a:pPr marL="0" indent="0" eaLnBrk="1" hangingPunct="1">
              <a:spcBef>
                <a:spcPts val="1800"/>
              </a:spcBef>
              <a:buNone/>
              <a:tabLst>
                <a:tab pos="4572000" algn="l"/>
              </a:tabLst>
              <a:defRPr/>
            </a:pPr>
            <a:endParaRPr lang="pt-BR" sz="2400" dirty="0" smtClean="0">
              <a:latin typeface="Gill Sans MT" panose="020B0502020104020203" pitchFamily="34" charset="0"/>
            </a:endParaRPr>
          </a:p>
          <a:p>
            <a:pPr marL="5029200" indent="-5029200" eaLnBrk="1" hangingPunct="1">
              <a:buNone/>
              <a:tabLst>
                <a:tab pos="4572000" algn="l"/>
              </a:tabLst>
              <a:defRPr/>
            </a:pPr>
            <a:endParaRPr lang="pt-BR" sz="2400" dirty="0" smtClean="0">
              <a:latin typeface="Gill Sans MT" panose="020B0502020104020203" pitchFamily="34" charset="0"/>
            </a:endParaRPr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pt-BR" sz="2400" dirty="0" smtClean="0">
              <a:latin typeface="Gill Sans MT" panose="020B0502020104020203" pitchFamily="34" charset="0"/>
            </a:endParaRPr>
          </a:p>
        </p:txBody>
      </p:sp>
      <p:sp>
        <p:nvSpPr>
          <p:cNvPr id="10" name="AutoShape 2"/>
          <p:cNvSpPr txBox="1">
            <a:spLocks noChangeArrowheads="1"/>
          </p:cNvSpPr>
          <p:nvPr/>
        </p:nvSpPr>
        <p:spPr>
          <a:xfrm>
            <a:off x="755576" y="0"/>
            <a:ext cx="6840760" cy="101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sz="4000" kern="0" dirty="0" err="1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Controlling</a:t>
            </a:r>
            <a:r>
              <a:rPr lang="pt-BR" sz="4000" kern="0" dirty="0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pt-BR" sz="4000" kern="0" dirty="0" err="1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the</a:t>
            </a:r>
            <a:r>
              <a:rPr lang="pt-BR" sz="4000" kern="0" dirty="0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pt-BR" sz="4000" kern="0" dirty="0" err="1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Flow</a:t>
            </a:r>
            <a:r>
              <a:rPr lang="pt-BR" sz="4000" kern="0" dirty="0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 Rate (2)</a:t>
            </a:r>
            <a:endParaRPr lang="pt-BR" sz="4000" kern="0" dirty="0">
              <a:solidFill>
                <a:srgbClr val="000099"/>
              </a:solidFill>
              <a:latin typeface="Gill Sans MT"/>
              <a:ea typeface="ＭＳ Ｐゴシック" charset="0"/>
            </a:endParaRPr>
          </a:p>
        </p:txBody>
      </p:sp>
      <p:pic>
        <p:nvPicPr>
          <p:cNvPr id="25602" name="Picture 2" descr="Resultado de imagem para AIMD regulating the sending ra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4" t="38390" r="21005" b="8455"/>
          <a:stretch/>
        </p:blipFill>
        <p:spPr bwMode="auto">
          <a:xfrm>
            <a:off x="107053" y="2780928"/>
            <a:ext cx="4562367" cy="3079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Resultado de imagem para AIMD regulating the sending rat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2" t="25675" r="45140" b="27300"/>
          <a:stretch/>
        </p:blipFill>
        <p:spPr bwMode="auto">
          <a:xfrm>
            <a:off x="4779576" y="2924527"/>
            <a:ext cx="4056385" cy="29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425573" y="6208887"/>
            <a:ext cx="84103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spcBef>
                <a:spcPts val="1800"/>
              </a:spcBef>
              <a:buNone/>
              <a:tabLst>
                <a:tab pos="4572000" algn="l"/>
              </a:tabLst>
              <a:defRPr/>
            </a:pPr>
            <a:r>
              <a:rPr lang="en-US" sz="2400" dirty="0">
                <a:latin typeface="Gill Sans MT" panose="020B0502020104020203" pitchFamily="34" charset="0"/>
              </a:rPr>
              <a:t>How much to increase? (TCP has its own algorithm)</a:t>
            </a:r>
            <a:endParaRPr lang="pt-BR" sz="2400" dirty="0">
              <a:latin typeface="Gill Sans MT" panose="020B05020201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11"/>
          <p:cNvSpPr>
            <a:spLocks noGrp="1" noChangeArrowheads="1"/>
          </p:cNvSpPr>
          <p:nvPr>
            <p:ph type="title"/>
          </p:nvPr>
        </p:nvSpPr>
        <p:spPr>
          <a:xfrm>
            <a:off x="318282" y="177894"/>
            <a:ext cx="7772400" cy="802834"/>
          </a:xfrm>
        </p:spPr>
        <p:txBody>
          <a:bodyPr>
            <a:normAutofit/>
          </a:bodyPr>
          <a:lstStyle/>
          <a:p>
            <a:pPr eaLnBrk="1" hangingPunct="1"/>
            <a:r>
              <a:rPr lang="pt-BR" dirty="0">
                <a:ea typeface="ＭＳ Ｐゴシック" charset="0"/>
              </a:rPr>
              <a:t>Sockets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6625" y="6364288"/>
            <a:ext cx="587375" cy="493712"/>
          </a:xfrm>
          <a:noFill/>
        </p:spPr>
        <p:txBody>
          <a:bodyPr/>
          <a:lstStyle/>
          <a:p>
            <a:fld id="{EFCE7663-43AF-40ED-81C1-A65E0A293BDB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612760" y="1392592"/>
            <a:ext cx="856932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endParaRPr lang="pt-BR" sz="2400" dirty="0">
              <a:solidFill>
                <a:srgbClr val="C0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51520" y="1463576"/>
            <a:ext cx="8892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pt-BR" altLang="pt-BR" sz="24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pt-BR" altLang="pt-BR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lvl="0" eaLnBrk="0" hangingPunct="0"/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 </a:t>
            </a:r>
            <a:r>
              <a:rPr lang="pt-BR" altLang="pt-BR" sz="2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socket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endpoint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two-way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communication link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programs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running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network. A socket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bound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</a:t>
            </a:r>
            <a:r>
              <a:rPr lang="pt-BR" alt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pt-BR" altLang="pt-B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destined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eaLnBrk="0" hangingPunct="0"/>
            <a:endParaRPr lang="pt-BR" altLang="pt-BR" sz="2400" dirty="0">
              <a:latin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294081" y="3738059"/>
            <a:ext cx="857419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endpoint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>
                <a:solidFill>
                  <a:srgbClr val="ED84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 </a:t>
            </a:r>
            <a:r>
              <a:rPr lang="pt-BR" altLang="pt-BR" sz="2400" dirty="0" err="1">
                <a:solidFill>
                  <a:srgbClr val="ED84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address</a:t>
            </a:r>
            <a:r>
              <a:rPr lang="pt-BR" altLang="pt-BR" sz="2400" dirty="0">
                <a:solidFill>
                  <a:srgbClr val="ED84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ED84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altLang="pt-BR" sz="2400" dirty="0">
                <a:solidFill>
                  <a:srgbClr val="ED84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BR" altLang="pt-BR" sz="2400" dirty="0" err="1">
                <a:solidFill>
                  <a:srgbClr val="ED84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</a:t>
            </a:r>
            <a:r>
              <a:rPr lang="pt-BR" altLang="pt-BR" sz="2400" dirty="0">
                <a:solidFill>
                  <a:srgbClr val="ED84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ED841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TCP connection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uniquely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identified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its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endpoints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connections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host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BR" altLang="pt-B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server.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18282" y="5608303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265113" algn="l"/>
              </a:tabLst>
            </a:pPr>
            <a:r>
              <a:rPr lang="en-US" sz="2400" dirty="0">
                <a:solidFill>
                  <a:srgbClr val="FF8103"/>
                </a:solidFill>
              </a:rPr>
              <a:t>Socket API (Application Programming Interface)</a:t>
            </a:r>
          </a:p>
        </p:txBody>
      </p:sp>
    </p:spTree>
    <p:extLst>
      <p:ext uri="{BB962C8B-B14F-4D97-AF65-F5344CB8AC3E}">
        <p14:creationId xmlns:p14="http://schemas.microsoft.com/office/powerpoint/2010/main" val="73534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F4E75-0EDE-4C32-9E56-649EEF9B086D}" type="slidenum">
              <a:rPr lang="pt-BR" smtClean="0"/>
              <a:pPr>
                <a:defRPr/>
              </a:pPr>
              <a:t>40</a:t>
            </a:fld>
            <a:endParaRPr lang="pt-BR"/>
          </a:p>
        </p:txBody>
      </p:sp>
      <p:sp>
        <p:nvSpPr>
          <p:cNvPr id="5222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7824" y="1292555"/>
            <a:ext cx="8370639" cy="5181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3000" dirty="0">
                <a:solidFill>
                  <a:srgbClr val="002060"/>
                </a:solidFill>
                <a:latin typeface="Gill Sans MT" panose="020B0502020104020203" pitchFamily="34" charset="0"/>
              </a:rPr>
              <a:t>In the Theory: transport protocols are independent of the network and link technologies.</a:t>
            </a:r>
          </a:p>
          <a:p>
            <a:pPr>
              <a:lnSpc>
                <a:spcPct val="110000"/>
              </a:lnSpc>
              <a:buNone/>
            </a:pPr>
            <a:r>
              <a:rPr lang="en-US" sz="3000" dirty="0">
                <a:solidFill>
                  <a:srgbClr val="002060"/>
                </a:solidFill>
                <a:latin typeface="Gill Sans MT" panose="020B0502020104020203" pitchFamily="34" charset="0"/>
              </a:rPr>
              <a:t>In practice: TCP uses packet loss as a congestion signal, but wireless networks lose packets by error, not congestion. Worse: the nodes move and the quality of the link varies.</a:t>
            </a:r>
          </a:p>
          <a:p>
            <a:pPr>
              <a:lnSpc>
                <a:spcPct val="110000"/>
              </a:lnSpc>
              <a:buNone/>
            </a:pPr>
            <a:endParaRPr lang="en-US" sz="300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US" sz="3000" dirty="0">
                <a:solidFill>
                  <a:srgbClr val="002060"/>
                </a:solidFill>
                <a:latin typeface="Gill Sans MT" panose="020B0502020104020203" pitchFamily="34" charset="0"/>
              </a:rPr>
              <a:t>Different solutions for different </a:t>
            </a:r>
            <a:r>
              <a:rPr lang="en-US" sz="30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scenarios.</a:t>
            </a:r>
          </a:p>
          <a:p>
            <a:pPr>
              <a:lnSpc>
                <a:spcPct val="110000"/>
              </a:lnSpc>
              <a:buNone/>
            </a:pPr>
            <a:endParaRPr lang="en-US" sz="300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pPr>
              <a:lnSpc>
                <a:spcPct val="110000"/>
              </a:lnSpc>
              <a:buNone/>
            </a:pPr>
            <a:r>
              <a:rPr lang="en-US" sz="3000" dirty="0" smtClean="0">
                <a:solidFill>
                  <a:srgbClr val="002060"/>
                </a:solidFill>
                <a:latin typeface="Gill Sans MT" panose="020B0502020104020203" pitchFamily="34" charset="0"/>
              </a:rPr>
              <a:t>Google has a new algorithm TCP-BBR (</a:t>
            </a:r>
            <a:r>
              <a:rPr lang="en-US" sz="3000" dirty="0">
                <a:solidFill>
                  <a:srgbClr val="002060"/>
                </a:solidFill>
                <a:latin typeface="Gill Sans MT" panose="020B0502020104020203" pitchFamily="34" charset="0"/>
              </a:rPr>
              <a:t>Bottleneck Bandwidth and Round-trip propagation time): </a:t>
            </a:r>
          </a:p>
          <a:p>
            <a:pPr>
              <a:lnSpc>
                <a:spcPct val="110000"/>
              </a:lnSpc>
              <a:buNone/>
            </a:pPr>
            <a:r>
              <a:rPr lang="pt-BR" sz="1800" dirty="0">
                <a:solidFill>
                  <a:srgbClr val="002060"/>
                </a:solidFill>
                <a:latin typeface="Gill Sans MT" panose="020B0502020104020203" pitchFamily="34" charset="0"/>
              </a:rPr>
              <a:t>https://techcrunch.com/2017/07/20/google-cloud-gets-a-new-networking-algorithm-that-improves-internet-throughput/</a:t>
            </a:r>
          </a:p>
        </p:txBody>
      </p:sp>
      <p:sp>
        <p:nvSpPr>
          <p:cNvPr id="52228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05FE9491-1749-4AEC-84E1-9A8E0F6E1447}" type="slidenum">
              <a:rPr lang="pt-BR" sz="2600" b="1">
                <a:solidFill>
                  <a:schemeClr val="bg1"/>
                </a:solidFill>
              </a:rPr>
              <a:pPr/>
              <a:t>40</a:t>
            </a:fld>
            <a:endParaRPr lang="pt-BR" sz="2600" b="1">
              <a:solidFill>
                <a:schemeClr val="bg1"/>
              </a:solidFill>
            </a:endParaRPr>
          </a:p>
        </p:txBody>
      </p:sp>
      <p:sp>
        <p:nvSpPr>
          <p:cNvPr id="6" name="AutoShape 2"/>
          <p:cNvSpPr txBox="1">
            <a:spLocks noChangeArrowheads="1"/>
          </p:cNvSpPr>
          <p:nvPr/>
        </p:nvSpPr>
        <p:spPr>
          <a:xfrm>
            <a:off x="719026" y="116632"/>
            <a:ext cx="7796324" cy="10191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pt-BR" sz="4000" kern="0" dirty="0" err="1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Particularities</a:t>
            </a:r>
            <a:r>
              <a:rPr lang="pt-BR" sz="4000" kern="0" dirty="0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pt-BR" sz="4000" kern="0" dirty="0" err="1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of</a:t>
            </a:r>
            <a:r>
              <a:rPr lang="pt-BR" sz="4000" kern="0" dirty="0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 Wireless Networks</a:t>
            </a:r>
            <a:endParaRPr lang="pt-BR" sz="4000" kern="0" dirty="0">
              <a:solidFill>
                <a:srgbClr val="000099"/>
              </a:solidFill>
              <a:latin typeface="Gill Sans MT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11"/>
          <p:cNvSpPr>
            <a:spLocks noGrp="1" noChangeArrowheads="1"/>
          </p:cNvSpPr>
          <p:nvPr>
            <p:ph type="title"/>
          </p:nvPr>
        </p:nvSpPr>
        <p:spPr>
          <a:xfrm>
            <a:off x="2195737" y="260648"/>
            <a:ext cx="4176464" cy="504825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sz="44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Transport</a:t>
            </a:r>
            <a:r>
              <a:rPr lang="pt-BR" sz="44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pt-BR" sz="44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Layer</a:t>
            </a:r>
            <a:endParaRPr lang="pt-BR" sz="4400" kern="0" dirty="0">
              <a:solidFill>
                <a:srgbClr val="000099"/>
              </a:solidFill>
              <a:latin typeface="Gill Sans MT"/>
              <a:ea typeface="ＭＳ Ｐゴシック" charset="0"/>
            </a:endParaRP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6625" y="6364288"/>
            <a:ext cx="587375" cy="493712"/>
          </a:xfrm>
          <a:noFill/>
        </p:spPr>
        <p:txBody>
          <a:bodyPr/>
          <a:lstStyle/>
          <a:p>
            <a:fld id="{EFCE7663-43AF-40ED-81C1-A65E0A293BDB}" type="slidenum">
              <a:rPr lang="pt-BR" smtClean="0"/>
              <a:pPr/>
              <a:t>41</a:t>
            </a:fld>
            <a:endParaRPr lang="pt-BR" smtClean="0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323528" y="1354560"/>
            <a:ext cx="8569325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pt-BR" sz="2400" dirty="0" err="1" smtClean="0"/>
              <a:t>Outline</a:t>
            </a:r>
            <a:r>
              <a:rPr lang="pt-BR" sz="2400" dirty="0" smtClean="0"/>
              <a:t>:</a:t>
            </a:r>
          </a:p>
          <a:p>
            <a:pPr marL="1076325" indent="-358775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t-BR" sz="2400" dirty="0" smtClean="0">
                <a:solidFill>
                  <a:srgbClr val="008000"/>
                </a:solidFill>
              </a:rPr>
              <a:t>Role </a:t>
            </a:r>
            <a:r>
              <a:rPr lang="pt-BR" sz="2400" dirty="0" err="1" smtClean="0">
                <a:solidFill>
                  <a:srgbClr val="008000"/>
                </a:solidFill>
              </a:rPr>
              <a:t>of</a:t>
            </a:r>
            <a:r>
              <a:rPr lang="pt-BR" sz="2400" dirty="0" smtClean="0">
                <a:solidFill>
                  <a:srgbClr val="008000"/>
                </a:solidFill>
              </a:rPr>
              <a:t> </a:t>
            </a:r>
            <a:r>
              <a:rPr lang="pt-BR" sz="2400" dirty="0" err="1" smtClean="0">
                <a:solidFill>
                  <a:srgbClr val="008000"/>
                </a:solidFill>
              </a:rPr>
              <a:t>Transport</a:t>
            </a:r>
            <a:r>
              <a:rPr lang="pt-BR" sz="2400" dirty="0" smtClean="0">
                <a:solidFill>
                  <a:srgbClr val="008000"/>
                </a:solidFill>
              </a:rPr>
              <a:t> </a:t>
            </a:r>
            <a:r>
              <a:rPr lang="pt-BR" sz="2400" dirty="0" err="1" smtClean="0">
                <a:solidFill>
                  <a:srgbClr val="008000"/>
                </a:solidFill>
              </a:rPr>
              <a:t>Layer</a:t>
            </a:r>
            <a:endParaRPr lang="pt-BR" sz="2400" dirty="0" smtClean="0">
              <a:solidFill>
                <a:srgbClr val="008000"/>
              </a:solidFill>
            </a:endParaRPr>
          </a:p>
          <a:p>
            <a:pPr marL="1076325" indent="-358775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t-BR" sz="2400" dirty="0" err="1">
                <a:solidFill>
                  <a:srgbClr val="008000"/>
                </a:solidFill>
              </a:rPr>
              <a:t>Related</a:t>
            </a:r>
            <a:r>
              <a:rPr lang="pt-BR" sz="2400" dirty="0">
                <a:solidFill>
                  <a:srgbClr val="008000"/>
                </a:solidFill>
              </a:rPr>
              <a:t> </a:t>
            </a:r>
            <a:r>
              <a:rPr lang="pt-BR" sz="2400" dirty="0" err="1">
                <a:solidFill>
                  <a:srgbClr val="008000"/>
                </a:solidFill>
              </a:rPr>
              <a:t>Problems</a:t>
            </a:r>
            <a:r>
              <a:rPr lang="pt-BR" sz="2400" dirty="0">
                <a:solidFill>
                  <a:srgbClr val="008000"/>
                </a:solidFill>
              </a:rPr>
              <a:t> </a:t>
            </a:r>
            <a:r>
              <a:rPr lang="pt-BR" sz="2400" dirty="0" err="1">
                <a:solidFill>
                  <a:srgbClr val="008000"/>
                </a:solidFill>
              </a:rPr>
              <a:t>and</a:t>
            </a:r>
            <a:r>
              <a:rPr lang="pt-BR" sz="2400" dirty="0">
                <a:solidFill>
                  <a:srgbClr val="008000"/>
                </a:solidFill>
              </a:rPr>
              <a:t> </a:t>
            </a:r>
            <a:r>
              <a:rPr lang="pt-BR" sz="2400" dirty="0" err="1">
                <a:solidFill>
                  <a:srgbClr val="008000"/>
                </a:solidFill>
              </a:rPr>
              <a:t>Solutions</a:t>
            </a:r>
            <a:r>
              <a:rPr lang="pt-BR" sz="2400" dirty="0">
                <a:solidFill>
                  <a:srgbClr val="008000"/>
                </a:solidFill>
              </a:rPr>
              <a:t>:</a:t>
            </a:r>
          </a:p>
          <a:p>
            <a:pPr marL="1533525" lvl="1" indent="-358775">
              <a:spcBef>
                <a:spcPct val="20000"/>
              </a:spcBef>
              <a:buClr>
                <a:srgbClr val="008000"/>
              </a:buClr>
              <a:buSzPct val="75000"/>
              <a:buFont typeface="Courier New" panose="02070309020205020404" pitchFamily="49" charset="0"/>
              <a:buChar char="o"/>
            </a:pPr>
            <a:r>
              <a:rPr lang="pt-BR" sz="2400" i="1" dirty="0" err="1" smtClean="0">
                <a:solidFill>
                  <a:srgbClr val="008000"/>
                </a:solidFill>
              </a:rPr>
              <a:t>Problem</a:t>
            </a:r>
            <a:r>
              <a:rPr lang="pt-BR" sz="2400" i="1" dirty="0" smtClean="0">
                <a:solidFill>
                  <a:srgbClr val="008000"/>
                </a:solidFill>
              </a:rPr>
              <a:t> </a:t>
            </a:r>
            <a:r>
              <a:rPr lang="pt-BR" sz="2400" i="1" dirty="0">
                <a:solidFill>
                  <a:srgbClr val="008000"/>
                </a:solidFill>
              </a:rPr>
              <a:t>1: </a:t>
            </a:r>
            <a:r>
              <a:rPr lang="pt-BR" sz="2400" i="1" dirty="0" err="1" smtClean="0">
                <a:solidFill>
                  <a:srgbClr val="008000"/>
                </a:solidFill>
              </a:rPr>
              <a:t>Reliability</a:t>
            </a:r>
            <a:r>
              <a:rPr lang="pt-BR" sz="2400" i="1" dirty="0" smtClean="0">
                <a:solidFill>
                  <a:srgbClr val="008000"/>
                </a:solidFill>
              </a:rPr>
              <a:t> </a:t>
            </a:r>
            <a:r>
              <a:rPr lang="pt-BR" sz="2400" i="1" dirty="0" err="1" smtClean="0">
                <a:solidFill>
                  <a:srgbClr val="008000"/>
                </a:solidFill>
              </a:rPr>
              <a:t>vs</a:t>
            </a:r>
            <a:r>
              <a:rPr lang="pt-BR" sz="2400" i="1" dirty="0" smtClean="0">
                <a:solidFill>
                  <a:srgbClr val="008000"/>
                </a:solidFill>
              </a:rPr>
              <a:t> </a:t>
            </a:r>
            <a:r>
              <a:rPr lang="pt-BR" sz="2400" i="1" dirty="0" err="1" smtClean="0">
                <a:solidFill>
                  <a:srgbClr val="008000"/>
                </a:solidFill>
              </a:rPr>
              <a:t>Urgency</a:t>
            </a:r>
            <a:endParaRPr lang="pt-BR" sz="2400" i="1" dirty="0">
              <a:solidFill>
                <a:srgbClr val="008000"/>
              </a:solidFill>
            </a:endParaRPr>
          </a:p>
          <a:p>
            <a:pPr marL="1533525" lvl="1" indent="-358775">
              <a:spcBef>
                <a:spcPct val="20000"/>
              </a:spcBef>
              <a:buClr>
                <a:srgbClr val="008000"/>
              </a:buClr>
              <a:buSzPct val="75000"/>
              <a:buFont typeface="Courier New" panose="02070309020205020404" pitchFamily="49" charset="0"/>
              <a:buChar char="o"/>
            </a:pPr>
            <a:r>
              <a:rPr lang="pt-BR" sz="2400" i="1" dirty="0" err="1">
                <a:solidFill>
                  <a:srgbClr val="008000"/>
                </a:solidFill>
              </a:rPr>
              <a:t>Problem</a:t>
            </a:r>
            <a:r>
              <a:rPr lang="pt-BR" sz="2400" i="1" dirty="0">
                <a:solidFill>
                  <a:srgbClr val="008000"/>
                </a:solidFill>
              </a:rPr>
              <a:t> 2: </a:t>
            </a:r>
            <a:r>
              <a:rPr lang="pt-BR" sz="2400" i="1" dirty="0" err="1">
                <a:solidFill>
                  <a:srgbClr val="008000"/>
                </a:solidFill>
              </a:rPr>
              <a:t>How</a:t>
            </a:r>
            <a:r>
              <a:rPr lang="pt-BR" sz="2400" i="1" dirty="0">
                <a:solidFill>
                  <a:srgbClr val="008000"/>
                </a:solidFill>
              </a:rPr>
              <a:t> </a:t>
            </a:r>
            <a:r>
              <a:rPr lang="pt-BR" sz="2400" i="1" dirty="0" err="1">
                <a:solidFill>
                  <a:srgbClr val="008000"/>
                </a:solidFill>
              </a:rPr>
              <a:t>to</a:t>
            </a:r>
            <a:r>
              <a:rPr lang="pt-BR" sz="2400" i="1" dirty="0">
                <a:solidFill>
                  <a:srgbClr val="008000"/>
                </a:solidFill>
              </a:rPr>
              <a:t> </a:t>
            </a:r>
            <a:r>
              <a:rPr lang="pt-BR" sz="2400" i="1" dirty="0" err="1">
                <a:solidFill>
                  <a:srgbClr val="008000"/>
                </a:solidFill>
              </a:rPr>
              <a:t>address</a:t>
            </a:r>
            <a:r>
              <a:rPr lang="pt-BR" sz="2400" i="1" dirty="0">
                <a:solidFill>
                  <a:srgbClr val="008000"/>
                </a:solidFill>
              </a:rPr>
              <a:t> ?</a:t>
            </a:r>
          </a:p>
          <a:p>
            <a:pPr marL="1533525" lvl="1" indent="-358775">
              <a:spcBef>
                <a:spcPct val="20000"/>
              </a:spcBef>
              <a:buClr>
                <a:srgbClr val="008000"/>
              </a:buClr>
              <a:buSzPct val="75000"/>
              <a:buFont typeface="Courier New" panose="02070309020205020404" pitchFamily="49" charset="0"/>
              <a:buChar char="o"/>
            </a:pPr>
            <a:r>
              <a:rPr lang="pt-BR" sz="2400" i="1" dirty="0" err="1">
                <a:solidFill>
                  <a:srgbClr val="008000"/>
                </a:solidFill>
              </a:rPr>
              <a:t>Problem</a:t>
            </a:r>
            <a:r>
              <a:rPr lang="pt-BR" sz="2400" i="1" dirty="0">
                <a:solidFill>
                  <a:srgbClr val="008000"/>
                </a:solidFill>
              </a:rPr>
              <a:t> 3: </a:t>
            </a:r>
            <a:r>
              <a:rPr lang="pt-BR" sz="2400" i="1" dirty="0" err="1">
                <a:solidFill>
                  <a:srgbClr val="008000"/>
                </a:solidFill>
              </a:rPr>
              <a:t>How</a:t>
            </a:r>
            <a:r>
              <a:rPr lang="pt-BR" sz="2400" i="1" dirty="0">
                <a:solidFill>
                  <a:srgbClr val="008000"/>
                </a:solidFill>
              </a:rPr>
              <a:t> </a:t>
            </a:r>
            <a:r>
              <a:rPr lang="pt-BR" sz="2400" i="1" dirty="0" err="1">
                <a:solidFill>
                  <a:srgbClr val="008000"/>
                </a:solidFill>
              </a:rPr>
              <a:t>to</a:t>
            </a:r>
            <a:r>
              <a:rPr lang="pt-BR" sz="2400" i="1" dirty="0">
                <a:solidFill>
                  <a:srgbClr val="008000"/>
                </a:solidFill>
              </a:rPr>
              <a:t> </a:t>
            </a:r>
            <a:r>
              <a:rPr lang="pt-BR" sz="2400" i="1" dirty="0" err="1">
                <a:solidFill>
                  <a:srgbClr val="008000"/>
                </a:solidFill>
              </a:rPr>
              <a:t>treat</a:t>
            </a:r>
            <a:r>
              <a:rPr lang="pt-BR" sz="2400" i="1" dirty="0">
                <a:solidFill>
                  <a:srgbClr val="008000"/>
                </a:solidFill>
              </a:rPr>
              <a:t> </a:t>
            </a:r>
            <a:r>
              <a:rPr lang="pt-BR" sz="2400" i="1" dirty="0" err="1">
                <a:solidFill>
                  <a:srgbClr val="008000"/>
                </a:solidFill>
              </a:rPr>
              <a:t>losses</a:t>
            </a:r>
            <a:r>
              <a:rPr lang="pt-BR" sz="2400" i="1" dirty="0">
                <a:solidFill>
                  <a:srgbClr val="008000"/>
                </a:solidFill>
              </a:rPr>
              <a:t> ?</a:t>
            </a:r>
          </a:p>
          <a:p>
            <a:pPr marL="1533525" lvl="1" indent="-358775">
              <a:spcBef>
                <a:spcPct val="20000"/>
              </a:spcBef>
              <a:buClr>
                <a:srgbClr val="008000"/>
              </a:buClr>
              <a:buSzPct val="75000"/>
              <a:buFont typeface="Courier New" panose="02070309020205020404" pitchFamily="49" charset="0"/>
              <a:buChar char="o"/>
            </a:pPr>
            <a:r>
              <a:rPr lang="pt-BR" sz="2400" i="1" dirty="0" err="1">
                <a:solidFill>
                  <a:srgbClr val="008000"/>
                </a:solidFill>
              </a:rPr>
              <a:t>Problem</a:t>
            </a:r>
            <a:r>
              <a:rPr lang="pt-BR" sz="2400" i="1" dirty="0">
                <a:solidFill>
                  <a:srgbClr val="008000"/>
                </a:solidFill>
              </a:rPr>
              <a:t> 4: </a:t>
            </a:r>
            <a:r>
              <a:rPr lang="pt-BR" sz="2400" i="1" dirty="0" err="1">
                <a:solidFill>
                  <a:srgbClr val="008000"/>
                </a:solidFill>
              </a:rPr>
              <a:t>How</a:t>
            </a:r>
            <a:r>
              <a:rPr lang="pt-BR" sz="2400" i="1" dirty="0">
                <a:solidFill>
                  <a:srgbClr val="008000"/>
                </a:solidFill>
              </a:rPr>
              <a:t> </a:t>
            </a:r>
            <a:r>
              <a:rPr lang="pt-BR" sz="2400" i="1" dirty="0" err="1">
                <a:solidFill>
                  <a:srgbClr val="008000"/>
                </a:solidFill>
              </a:rPr>
              <a:t>to</a:t>
            </a:r>
            <a:r>
              <a:rPr lang="pt-BR" sz="2400" i="1" dirty="0">
                <a:solidFill>
                  <a:srgbClr val="008000"/>
                </a:solidFill>
              </a:rPr>
              <a:t> </a:t>
            </a:r>
            <a:r>
              <a:rPr lang="pt-BR" sz="2400" i="1" dirty="0" err="1">
                <a:solidFill>
                  <a:srgbClr val="008000"/>
                </a:solidFill>
              </a:rPr>
              <a:t>treat</a:t>
            </a:r>
            <a:r>
              <a:rPr lang="pt-BR" sz="2400" i="1" dirty="0">
                <a:solidFill>
                  <a:srgbClr val="008000"/>
                </a:solidFill>
              </a:rPr>
              <a:t> </a:t>
            </a:r>
            <a:r>
              <a:rPr lang="pt-BR" sz="2400" i="1" dirty="0" err="1">
                <a:solidFill>
                  <a:srgbClr val="008000"/>
                </a:solidFill>
              </a:rPr>
              <a:t>congestion</a:t>
            </a:r>
            <a:r>
              <a:rPr lang="pt-BR" sz="2400" i="1" dirty="0">
                <a:solidFill>
                  <a:srgbClr val="008000"/>
                </a:solidFill>
              </a:rPr>
              <a:t>?</a:t>
            </a:r>
          </a:p>
          <a:p>
            <a:pPr marL="1076325" indent="-358775">
              <a:lnSpc>
                <a:spcPct val="150000"/>
              </a:lnSpc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pt-BR" sz="2400" dirty="0">
                <a:solidFill>
                  <a:srgbClr val="C00000"/>
                </a:solidFill>
              </a:rPr>
              <a:t>TCP/IP </a:t>
            </a:r>
            <a:r>
              <a:rPr lang="pt-BR" sz="2400" dirty="0" err="1">
                <a:solidFill>
                  <a:srgbClr val="C00000"/>
                </a:solidFill>
              </a:rPr>
              <a:t>Transport</a:t>
            </a:r>
            <a:r>
              <a:rPr lang="pt-BR" sz="2400" dirty="0">
                <a:solidFill>
                  <a:srgbClr val="C00000"/>
                </a:solidFill>
              </a:rPr>
              <a:t> </a:t>
            </a:r>
            <a:r>
              <a:rPr lang="pt-BR" sz="2400" dirty="0" err="1" smtClean="0">
                <a:solidFill>
                  <a:srgbClr val="C00000"/>
                </a:solidFill>
              </a:rPr>
              <a:t>protocols</a:t>
            </a:r>
            <a:endParaRPr lang="pt-BR" sz="2400" dirty="0" smtClean="0">
              <a:solidFill>
                <a:srgbClr val="C00000"/>
              </a:solidFill>
            </a:endParaRPr>
          </a:p>
          <a:p>
            <a:pPr marL="1533525" lvl="1" indent="-358775">
              <a:spcBef>
                <a:spcPct val="20000"/>
              </a:spcBef>
              <a:buClr>
                <a:srgbClr val="C00000"/>
              </a:buClr>
              <a:buSzPct val="75000"/>
              <a:buFont typeface="Courier New" panose="02070309020205020404" pitchFamily="49" charset="0"/>
              <a:buChar char="o"/>
            </a:pPr>
            <a:r>
              <a:rPr lang="pt-BR" sz="2400" dirty="0" smtClean="0">
                <a:solidFill>
                  <a:srgbClr val="C00000"/>
                </a:solidFill>
              </a:rPr>
              <a:t>UDP</a:t>
            </a:r>
          </a:p>
          <a:p>
            <a:pPr marL="1533525" lvl="1" indent="-358775">
              <a:spcBef>
                <a:spcPct val="20000"/>
              </a:spcBef>
              <a:buClr>
                <a:srgbClr val="C00000"/>
              </a:buClr>
              <a:buSzPct val="75000"/>
              <a:buFont typeface="Courier New" panose="02070309020205020404" pitchFamily="49" charset="0"/>
              <a:buChar char="o"/>
            </a:pPr>
            <a:r>
              <a:rPr lang="pt-BR" sz="2400" dirty="0">
                <a:solidFill>
                  <a:srgbClr val="C00000"/>
                </a:solidFill>
              </a:rPr>
              <a:t>TCP</a:t>
            </a:r>
          </a:p>
        </p:txBody>
      </p:sp>
    </p:spTree>
    <p:extLst>
      <p:ext uri="{BB962C8B-B14F-4D97-AF65-F5344CB8AC3E}">
        <p14:creationId xmlns:p14="http://schemas.microsoft.com/office/powerpoint/2010/main" val="235261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F4E75-0EDE-4C32-9E56-649EEF9B086D}" type="slidenum">
              <a:rPr lang="pt-BR" smtClean="0"/>
              <a:pPr>
                <a:defRPr/>
              </a:pPr>
              <a:t>42</a:t>
            </a:fld>
            <a:endParaRPr lang="pt-BR"/>
          </a:p>
        </p:txBody>
      </p:sp>
      <p:sp>
        <p:nvSpPr>
          <p:cNvPr id="53250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755576" y="113330"/>
            <a:ext cx="8075612" cy="1196975"/>
          </a:xfrm>
        </p:spPr>
        <p:txBody>
          <a:bodyPr>
            <a:normAutofit/>
          </a:bodyPr>
          <a:lstStyle/>
          <a:p>
            <a:pPr eaLnBrk="1" hangingPunct="1"/>
            <a:r>
              <a:rPr lang="pt-BR" sz="44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User</a:t>
            </a:r>
            <a:r>
              <a:rPr lang="pt-BR" sz="44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Data </a:t>
            </a:r>
            <a:r>
              <a:rPr lang="pt-BR" sz="44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Protocol</a:t>
            </a:r>
            <a:r>
              <a:rPr lang="pt-BR" sz="44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- UDP  </a:t>
            </a: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>
          <a:xfrm>
            <a:off x="574551" y="2102445"/>
            <a:ext cx="7830964" cy="3774827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 smtClean="0"/>
              <a:t>no connection establishment (which can add delay)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 smtClean="0"/>
              <a:t>simple: no connection state at sender</a:t>
            </a:r>
            <a:r>
              <a:rPr lang="en-US" sz="2400" dirty="0"/>
              <a:t>, </a:t>
            </a:r>
            <a:r>
              <a:rPr lang="en-US" sz="2400" dirty="0" smtClean="0"/>
              <a:t>receiver. </a:t>
            </a:r>
            <a:r>
              <a:rPr lang="en-US" sz="2400" dirty="0"/>
              <a:t>Good for applications with the behavior - request, response - not needing connection establishment overhead. The response is the acknowledgment of the request. If the answer does not arrive, ask again.</a:t>
            </a:r>
            <a:endParaRPr lang="en-US" sz="2400" dirty="0" smtClean="0"/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 smtClean="0"/>
              <a:t>small header size</a:t>
            </a:r>
          </a:p>
          <a:p>
            <a:pPr fontAlgn="auto">
              <a:lnSpc>
                <a:spcPct val="150000"/>
              </a:lnSpc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400" dirty="0" smtClean="0"/>
              <a:t>no congestion control: UDP can blast away as fast as desired</a:t>
            </a:r>
            <a:endParaRPr lang="en-US" sz="2400" dirty="0"/>
          </a:p>
        </p:txBody>
      </p:sp>
      <p:sp>
        <p:nvSpPr>
          <p:cNvPr id="7" name="Rectangle 27"/>
          <p:cNvSpPr>
            <a:spLocks noChangeArrowheads="1"/>
          </p:cNvSpPr>
          <p:nvPr/>
        </p:nvSpPr>
        <p:spPr bwMode="auto">
          <a:xfrm>
            <a:off x="412626" y="1981795"/>
            <a:ext cx="8119814" cy="3895477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" name="Text Box 28"/>
          <p:cNvSpPr txBox="1">
            <a:spLocks noChangeArrowheads="1"/>
          </p:cNvSpPr>
          <p:nvPr/>
        </p:nvSpPr>
        <p:spPr bwMode="auto">
          <a:xfrm>
            <a:off x="644401" y="1700808"/>
            <a:ext cx="3130550" cy="4333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</a:rPr>
              <a:t>why is there a UDP?</a:t>
            </a:r>
            <a:endParaRPr lang="en-US" dirty="0" smtClean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AA85DB53-79A0-4D85-83EA-F76CC4353367}" type="slidenum">
              <a:rPr lang="pt-BR" sz="2600" b="1">
                <a:solidFill>
                  <a:schemeClr val="bg1"/>
                </a:solidFill>
              </a:rPr>
              <a:pPr/>
              <a:t>43</a:t>
            </a:fld>
            <a:endParaRPr lang="pt-BR" sz="2600" b="1">
              <a:solidFill>
                <a:schemeClr val="bg1"/>
              </a:solidFill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AF4E75-0EDE-4C32-9E56-649EEF9B086D}" type="slidenum">
              <a:rPr lang="pt-BR" smtClean="0"/>
              <a:pPr>
                <a:defRPr/>
              </a:pPr>
              <a:t>43</a:t>
            </a:fld>
            <a:endParaRPr lang="pt-BR"/>
          </a:p>
        </p:txBody>
      </p:sp>
      <p:sp>
        <p:nvSpPr>
          <p:cNvPr id="54276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1705967" y="420712"/>
            <a:ext cx="5389562" cy="595312"/>
          </a:xfrm>
        </p:spPr>
        <p:txBody>
          <a:bodyPr>
            <a:noAutofit/>
          </a:bodyPr>
          <a:lstStyle/>
          <a:p>
            <a:r>
              <a:rPr lang="en-US" sz="44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UDP: segment header</a:t>
            </a:r>
            <a:endParaRPr lang="pt-BR" sz="4400" kern="0" dirty="0">
              <a:solidFill>
                <a:srgbClr val="000099"/>
              </a:solidFill>
              <a:latin typeface="Gill Sans MT"/>
              <a:ea typeface="ＭＳ Ｐゴシック" charset="0"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2651323" y="1852613"/>
            <a:ext cx="3324225" cy="3200400"/>
          </a:xfrm>
          <a:prstGeom prst="rect">
            <a:avLst/>
          </a:prstGeom>
          <a:solidFill>
            <a:srgbClr val="0000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2575123" y="1947863"/>
            <a:ext cx="3324225" cy="3200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2400">
              <a:latin typeface="Times New Roman" charset="0"/>
              <a:ea typeface="ＭＳ Ｐゴシック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2614811" y="1960563"/>
            <a:ext cx="15636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source port #</a:t>
            </a:r>
            <a:endParaRPr lang="en-US" sz="2400" smtClean="0"/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400748" y="1960563"/>
            <a:ext cx="13287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dest port #</a:t>
            </a: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 flipV="1">
            <a:off x="2565598" y="2347913"/>
            <a:ext cx="33289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 flipV="1">
            <a:off x="2556073" y="2747963"/>
            <a:ext cx="33242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4213423" y="1947863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721298" y="1482725"/>
            <a:ext cx="936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32 bits</a:t>
            </a: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>
            <a:off x="4670623" y="1714500"/>
            <a:ext cx="1200150" cy="47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rot="10800000">
            <a:off x="2560836" y="1724025"/>
            <a:ext cx="11287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3418086" y="3306763"/>
            <a:ext cx="13890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smtClean="0"/>
              <a:t>application</a:t>
            </a:r>
          </a:p>
          <a:p>
            <a:pPr>
              <a:defRPr/>
            </a:pPr>
            <a:r>
              <a:rPr lang="en-US" sz="2000" smtClean="0"/>
              <a:t>data </a:t>
            </a:r>
          </a:p>
          <a:p>
            <a:pPr>
              <a:defRPr/>
            </a:pPr>
            <a:r>
              <a:rPr lang="en-US" sz="2000" smtClean="0"/>
              <a:t>(payload)</a:t>
            </a:r>
            <a:endParaRPr lang="en-US" sz="2400" smtClean="0"/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3011686" y="5222875"/>
            <a:ext cx="25241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dirty="0" smtClean="0"/>
              <a:t>UDP segment format</a:t>
            </a:r>
            <a:endParaRPr lang="en-US" sz="2400" dirty="0" smtClean="0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 flipV="1">
            <a:off x="4213423" y="2357438"/>
            <a:ext cx="0" cy="3952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2957711" y="2351088"/>
            <a:ext cx="8143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length</a:t>
            </a:r>
            <a:endParaRPr lang="en-US" sz="2400" smtClean="0"/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4503936" y="2341563"/>
            <a:ext cx="11763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800" smtClean="0"/>
              <a:t>checksum</a:t>
            </a:r>
            <a:endParaRPr lang="en-US" sz="2400" smtClean="0"/>
          </a:p>
        </p:txBody>
      </p:sp>
      <p:sp>
        <p:nvSpPr>
          <p:cNvPr id="22" name="Text Box 24"/>
          <p:cNvSpPr txBox="1">
            <a:spLocks noChangeArrowheads="1"/>
          </p:cNvSpPr>
          <p:nvPr/>
        </p:nvSpPr>
        <p:spPr bwMode="auto">
          <a:xfrm>
            <a:off x="6197798" y="1316038"/>
            <a:ext cx="24066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algn="r">
              <a:defRPr/>
            </a:pPr>
            <a:r>
              <a:rPr lang="en-US" sz="1800" dirty="0" smtClean="0"/>
              <a:t>length, in bytes of UDP segment, including header</a:t>
            </a:r>
            <a:endParaRPr lang="en-US" sz="2400" dirty="0" smtClean="0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 flipH="1">
            <a:off x="3814961" y="1631950"/>
            <a:ext cx="2873375" cy="895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Tahoma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AutoShape 2"/>
          <p:cNvSpPr>
            <a:spLocks noGrp="1" noChangeArrowheads="1"/>
          </p:cNvSpPr>
          <p:nvPr>
            <p:ph type="title"/>
          </p:nvPr>
        </p:nvSpPr>
        <p:spPr>
          <a:xfrm>
            <a:off x="611188" y="404813"/>
            <a:ext cx="8075612" cy="6667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pt-BR" kern="0" dirty="0" smtClean="0">
                <a:latin typeface="Gill Sans MT"/>
                <a:ea typeface="ＭＳ Ｐゴシック" charset="0"/>
              </a:rPr>
              <a:t>RTP – Real-Time </a:t>
            </a:r>
            <a:r>
              <a:rPr lang="pt-BR" kern="0" dirty="0" err="1" smtClean="0">
                <a:latin typeface="Gill Sans MT"/>
                <a:ea typeface="ＭＳ Ｐゴシック" charset="0"/>
              </a:rPr>
              <a:t>Transport</a:t>
            </a:r>
            <a:r>
              <a:rPr lang="pt-BR" kern="0" dirty="0" smtClean="0">
                <a:latin typeface="Gill Sans MT"/>
                <a:ea typeface="ＭＳ Ｐゴシック" charset="0"/>
              </a:rPr>
              <a:t> </a:t>
            </a:r>
            <a:r>
              <a:rPr lang="pt-BR" kern="0" dirty="0" err="1" smtClean="0">
                <a:latin typeface="Gill Sans MT"/>
                <a:ea typeface="ＭＳ Ｐゴシック" charset="0"/>
              </a:rPr>
              <a:t>Protocol</a:t>
            </a:r>
            <a:endParaRPr lang="pt-BR" kern="0" dirty="0">
              <a:latin typeface="Gill Sans MT"/>
              <a:ea typeface="ＭＳ Ｐゴシック" charset="0"/>
            </a:endParaRPr>
          </a:p>
        </p:txBody>
      </p:sp>
      <p:sp>
        <p:nvSpPr>
          <p:cNvPr id="57349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268760"/>
            <a:ext cx="8135938" cy="5516562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latin typeface="Gill Sans MT" panose="020B0502020104020203" pitchFamily="34" charset="0"/>
              </a:rPr>
              <a:t>Several</a:t>
            </a:r>
            <a:r>
              <a:rPr lang="en-US" sz="2400" dirty="0" smtClean="0"/>
              <a:t> </a:t>
            </a:r>
            <a:r>
              <a:rPr lang="en-US" sz="2400" dirty="0">
                <a:latin typeface="Gill Sans MT" panose="020B0502020104020203" pitchFamily="34" charset="0"/>
              </a:rPr>
              <a:t>multimedia applications rely on a real-time transport protocol. RTP numbers the packets for the application to decide what to do with packets and losses, but RTP does not retransmit - no time.</a:t>
            </a:r>
          </a:p>
          <a:p>
            <a:pPr marL="176213" indent="-176213">
              <a:buNone/>
            </a:pPr>
            <a:r>
              <a:rPr lang="en-US" sz="2400" dirty="0">
                <a:latin typeface="Gill Sans MT" panose="020B0502020104020203" pitchFamily="34" charset="0"/>
              </a:rPr>
              <a:t>It is considered transport protocol implemented in the application layer</a:t>
            </a:r>
            <a:endParaRPr lang="pt-BR" sz="2400" dirty="0">
              <a:latin typeface="Gill Sans MT" panose="020B0502020104020203" pitchFamily="34" charset="0"/>
            </a:endParaRPr>
          </a:p>
          <a:p>
            <a:pPr marL="176213" indent="-176213" eaLnBrk="1" hangingPunct="1">
              <a:buFont typeface="Wingdings" pitchFamily="2" charset="2"/>
              <a:buNone/>
            </a:pPr>
            <a:endParaRPr lang="pt-BR" sz="2400" dirty="0" smtClean="0"/>
          </a:p>
          <a:p>
            <a:pPr marL="176213" indent="-176213" eaLnBrk="1" hangingPunct="1">
              <a:buFont typeface="Wingdings" pitchFamily="2" charset="2"/>
              <a:buNone/>
            </a:pPr>
            <a:endParaRPr lang="pt-BR" sz="2400" dirty="0" smtClean="0"/>
          </a:p>
          <a:p>
            <a:pPr marL="176213" indent="-176213" eaLnBrk="1" hangingPunct="1">
              <a:buFont typeface="Wingdings" pitchFamily="2" charset="2"/>
              <a:buNone/>
            </a:pPr>
            <a:endParaRPr lang="pt-BR" sz="2400" dirty="0" smtClean="0"/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6625" y="6364288"/>
            <a:ext cx="587375" cy="493712"/>
          </a:xfrm>
          <a:noFill/>
        </p:spPr>
        <p:txBody>
          <a:bodyPr/>
          <a:lstStyle/>
          <a:p>
            <a:fld id="{53EF4BE4-FDBB-4B2D-AF42-F0F6618AC09D}" type="slidenum">
              <a:rPr lang="pt-BR" smtClean="0"/>
              <a:pPr/>
              <a:t>44</a:t>
            </a:fld>
            <a:endParaRPr lang="pt-BR" smtClean="0"/>
          </a:p>
        </p:txBody>
      </p:sp>
      <p:pic>
        <p:nvPicPr>
          <p:cNvPr id="26626" name="Picture 2" descr="Resultado de imagem para rtp udp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r="3017"/>
          <a:stretch/>
        </p:blipFill>
        <p:spPr bwMode="auto">
          <a:xfrm>
            <a:off x="3527376" y="3429000"/>
            <a:ext cx="5616624" cy="2478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Resultado de imagem para rtp udp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517" b="11453"/>
          <a:stretch/>
        </p:blipFill>
        <p:spPr bwMode="auto">
          <a:xfrm>
            <a:off x="899592" y="4047622"/>
            <a:ext cx="198199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fld id="{0F8D3499-F08A-4ACD-9396-6F0895D97801}" type="slidenum">
              <a:rPr lang="en-US" altLang="pt-BR" sz="1200" smtClean="0"/>
              <a:pPr/>
              <a:t>45</a:t>
            </a:fld>
            <a:endParaRPr lang="en-US" altLang="pt-BR" sz="1200" dirty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431006" y="176378"/>
            <a:ext cx="8243888" cy="101634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kern="0" dirty="0" smtClean="0">
                <a:solidFill>
                  <a:srgbClr val="000099"/>
                </a:solidFill>
                <a:latin typeface="Gill Sans MT"/>
                <a:ea typeface="ＭＳ Ｐゴシック" charset="0"/>
              </a:rPr>
              <a:t>TCP - </a:t>
            </a:r>
            <a:r>
              <a:rPr lang="pt-BR" sz="40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Transmission</a:t>
            </a:r>
            <a:r>
              <a:rPr lang="pt-BR" sz="40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pt-BR" sz="40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Control</a:t>
            </a:r>
            <a:r>
              <a:rPr lang="pt-BR" sz="40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pt-BR" sz="4000" kern="0" dirty="0" err="1">
                <a:solidFill>
                  <a:srgbClr val="000099"/>
                </a:solidFill>
                <a:latin typeface="Gill Sans MT"/>
                <a:ea typeface="ＭＳ Ｐゴシック" charset="0"/>
              </a:rPr>
              <a:t>Protocol</a:t>
            </a:r>
            <a:r>
              <a:rPr lang="pt-BR" sz="40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en-US" sz="40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 </a:t>
            </a:r>
            <a:r>
              <a:rPr lang="en-US" sz="27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Overview</a:t>
            </a:r>
            <a:r>
              <a:rPr lang="en-US" dirty="0">
                <a:cs typeface="+mj-cs"/>
              </a:rPr>
              <a:t>  </a:t>
            </a:r>
            <a:r>
              <a:rPr lang="en-US" sz="2700" kern="0" dirty="0">
                <a:solidFill>
                  <a:srgbClr val="000099"/>
                </a:solidFill>
                <a:latin typeface="Gill Sans MT"/>
                <a:ea typeface="ＭＳ Ｐゴシック" charset="0"/>
              </a:rPr>
              <a:t>RFCs: 793,1122,1323, 2018, 2581</a:t>
            </a:r>
          </a:p>
        </p:txBody>
      </p:sp>
      <p:sp>
        <p:nvSpPr>
          <p:cNvPr id="583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27985" y="1552575"/>
            <a:ext cx="4277866" cy="4803776"/>
          </a:xfrm>
        </p:spPr>
        <p:txBody>
          <a:bodyPr>
            <a:normAutofit/>
          </a:bodyPr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n-US" sz="2800" dirty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ＭＳ Ｐゴシック" charset="0"/>
              </a:rPr>
              <a:t>full duplex data: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bi-directional data flow in same connection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MSS: maximum segment size</a:t>
            </a:r>
          </a:p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n-US" sz="2800" dirty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ＭＳ Ｐゴシック" charset="0"/>
              </a:rPr>
              <a:t>connection-oriented: 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handshaking (exchange of control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</a:rPr>
              <a:t>msgs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) </a:t>
            </a:r>
            <a:r>
              <a:rPr lang="en-US" sz="2400" dirty="0" err="1">
                <a:solidFill>
                  <a:srgbClr val="002060"/>
                </a:solidFill>
                <a:latin typeface="Gill Sans MT" panose="020B0502020104020203" pitchFamily="34" charset="0"/>
              </a:rPr>
              <a:t>inits</a:t>
            </a: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 sender, receiver state before data exchange</a:t>
            </a:r>
          </a:p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  <a:defRPr/>
            </a:pPr>
            <a:r>
              <a:rPr lang="en-US" sz="2800" dirty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ＭＳ Ｐゴシック" charset="0"/>
              </a:rPr>
              <a:t>flow controlled:</a:t>
            </a:r>
          </a:p>
          <a:p>
            <a:pPr lvl="1">
              <a:buFont typeface="Arial"/>
              <a:buChar char="•"/>
              <a:defRPr/>
            </a:pPr>
            <a:r>
              <a:rPr lang="en-US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sender will not overwhelm receiver</a:t>
            </a:r>
          </a:p>
        </p:txBody>
      </p:sp>
      <p:sp>
        <p:nvSpPr>
          <p:cNvPr id="5837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1500" y="1543050"/>
            <a:ext cx="3981450" cy="4648200"/>
          </a:xfrm>
        </p:spPr>
        <p:txBody>
          <a:bodyPr/>
          <a:lstStyle/>
          <a:p>
            <a:pPr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C00000"/>
              </a:buClr>
            </a:pPr>
            <a:r>
              <a:rPr lang="en-US" altLang="pt-BR" sz="2800" dirty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ＭＳ Ｐゴシック" charset="0"/>
              </a:rPr>
              <a:t>point-to-point:</a:t>
            </a:r>
          </a:p>
          <a:p>
            <a:pPr marL="342900" lvl="1" indent="0">
              <a:spcBef>
                <a:spcPts val="750"/>
              </a:spcBef>
              <a:buClr>
                <a:srgbClr val="C00000"/>
              </a:buClr>
              <a:buNone/>
            </a:pPr>
            <a:r>
              <a:rPr lang="en-US" altLang="pt-BR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one sender, one receiver </a:t>
            </a:r>
          </a:p>
          <a:p>
            <a:r>
              <a:rPr lang="en-US" altLang="pt-BR" sz="2800" dirty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ＭＳ Ｐゴシック" charset="0"/>
              </a:rPr>
              <a:t>reliable, in-order byte steam:</a:t>
            </a:r>
          </a:p>
          <a:p>
            <a:pPr marL="342900" lvl="1" indent="0">
              <a:buNone/>
            </a:pPr>
            <a:r>
              <a:rPr lang="en-US" altLang="pt-BR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no </a:t>
            </a:r>
            <a:r>
              <a:rPr lang="ja-JP" altLang="en-US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“</a:t>
            </a:r>
            <a:r>
              <a:rPr lang="en-US" altLang="ja-JP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message boundaries</a:t>
            </a:r>
            <a:r>
              <a:rPr lang="ja-JP" altLang="en-US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”</a:t>
            </a:r>
            <a:endParaRPr lang="en-US" altLang="ja-JP" sz="2400" dirty="0">
              <a:solidFill>
                <a:srgbClr val="002060"/>
              </a:solidFill>
              <a:latin typeface="Gill Sans MT" panose="020B0502020104020203" pitchFamily="34" charset="0"/>
            </a:endParaRPr>
          </a:p>
          <a:p>
            <a:r>
              <a:rPr lang="en-US" altLang="pt-BR" sz="2800" dirty="0">
                <a:solidFill>
                  <a:srgbClr val="CC0000"/>
                </a:solidFill>
                <a:latin typeface="Gill Sans MT" panose="020B0502020104020203" pitchFamily="34" charset="0"/>
                <a:ea typeface="ＭＳ Ｐゴシック" panose="020B0600070205080204" pitchFamily="34" charset="-128"/>
                <a:cs typeface="ＭＳ Ｐゴシック" charset="0"/>
              </a:rPr>
              <a:t>pipelined</a:t>
            </a:r>
            <a:r>
              <a:rPr lang="en-US" altLang="pt-BR" dirty="0" smtClean="0">
                <a:solidFill>
                  <a:srgbClr val="CC0000"/>
                </a:solidFill>
                <a:ea typeface="ＭＳ Ｐゴシック" panose="020B0600070205080204" pitchFamily="34" charset="-128"/>
              </a:rPr>
              <a:t>:</a:t>
            </a:r>
          </a:p>
          <a:p>
            <a:pPr marL="342900" lvl="1" indent="0">
              <a:buNone/>
            </a:pPr>
            <a:r>
              <a:rPr lang="en-US" altLang="pt-BR" sz="2400" dirty="0">
                <a:solidFill>
                  <a:srgbClr val="002060"/>
                </a:solidFill>
                <a:latin typeface="Gill Sans MT" panose="020B0502020104020203" pitchFamily="34" charset="0"/>
              </a:rPr>
              <a:t>TCP congestion and flow control set window size</a:t>
            </a:r>
          </a:p>
          <a:p>
            <a:endParaRPr lang="en-US" altLang="pt-BR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937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70A3F6-353A-4611-A4CD-278904353684}" type="slidenum">
              <a:rPr lang="pt-BR" smtClean="0"/>
              <a:pPr/>
              <a:t>5</a:t>
            </a:fld>
            <a:endParaRPr lang="pt-BR" smtClean="0"/>
          </a:p>
        </p:txBody>
      </p:sp>
      <p:sp>
        <p:nvSpPr>
          <p:cNvPr id="17412" name="AutoShape 2"/>
          <p:cNvSpPr>
            <a:spLocks noGrp="1" noChangeArrowheads="1"/>
          </p:cNvSpPr>
          <p:nvPr>
            <p:ph type="title"/>
          </p:nvPr>
        </p:nvSpPr>
        <p:spPr>
          <a:xfrm>
            <a:off x="323528" y="268288"/>
            <a:ext cx="8640960" cy="800099"/>
          </a:xfrm>
        </p:spPr>
        <p:txBody>
          <a:bodyPr>
            <a:noAutofit/>
          </a:bodyPr>
          <a:lstStyle/>
          <a:p>
            <a:r>
              <a:rPr lang="pt-BR" dirty="0" smtClean="0">
                <a:ea typeface="ＭＳ Ｐゴシック" charset="0"/>
              </a:rPr>
              <a:t>Socket </a:t>
            </a:r>
            <a:r>
              <a:rPr lang="pt-BR" dirty="0" err="1" smtClean="0">
                <a:ea typeface="ＭＳ Ｐゴシック" charset="0"/>
              </a:rPr>
              <a:t>Programming</a:t>
            </a:r>
            <a:r>
              <a:rPr lang="pt-BR" dirty="0" smtClean="0">
                <a:ea typeface="ＭＳ Ｐゴシック" charset="0"/>
              </a:rPr>
              <a:t> in Python </a:t>
            </a:r>
            <a:r>
              <a:rPr lang="pt-BR" dirty="0" err="1" smtClean="0">
                <a:ea typeface="ＭＳ Ｐゴシック" charset="0"/>
              </a:rPr>
              <a:t>or</a:t>
            </a:r>
            <a:r>
              <a:rPr lang="pt-BR" dirty="0" smtClean="0">
                <a:ea typeface="ＭＳ Ｐゴシック" charset="0"/>
              </a:rPr>
              <a:t> C</a:t>
            </a:r>
            <a:endParaRPr lang="pt-BR" i="1" dirty="0" smtClean="0"/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2694651" y="1557953"/>
            <a:ext cx="129698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/>
              <a:t>socket( )</a:t>
            </a:r>
          </a:p>
        </p:txBody>
      </p:sp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2833426" y="2332133"/>
            <a:ext cx="11525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 err="1" smtClean="0">
                <a:solidFill>
                  <a:srgbClr val="ED8411"/>
                </a:solidFill>
              </a:rPr>
              <a:t>bind</a:t>
            </a:r>
            <a:r>
              <a:rPr lang="pt-BR" dirty="0" smtClean="0">
                <a:solidFill>
                  <a:srgbClr val="ED8411"/>
                </a:solidFill>
              </a:rPr>
              <a:t> ( )</a:t>
            </a:r>
            <a:endParaRPr lang="pt-BR" dirty="0">
              <a:solidFill>
                <a:srgbClr val="ED8411"/>
              </a:solidFill>
            </a:endParaRP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2797779" y="3127648"/>
            <a:ext cx="11525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 err="1">
                <a:solidFill>
                  <a:srgbClr val="ED8411"/>
                </a:solidFill>
              </a:rPr>
              <a:t>listen</a:t>
            </a:r>
            <a:r>
              <a:rPr lang="pt-BR" sz="2000" dirty="0">
                <a:solidFill>
                  <a:srgbClr val="ED8411"/>
                </a:solidFill>
              </a:rPr>
              <a:t> ( )</a:t>
            </a:r>
          </a:p>
        </p:txBody>
      </p:sp>
      <p:sp>
        <p:nvSpPr>
          <p:cNvPr id="17416" name="Text Box 7"/>
          <p:cNvSpPr txBox="1">
            <a:spLocks noChangeArrowheads="1"/>
          </p:cNvSpPr>
          <p:nvPr/>
        </p:nvSpPr>
        <p:spPr bwMode="auto">
          <a:xfrm>
            <a:off x="2638123" y="3955876"/>
            <a:ext cx="129698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 err="1">
                <a:solidFill>
                  <a:srgbClr val="ED8411"/>
                </a:solidFill>
              </a:rPr>
              <a:t>accept</a:t>
            </a:r>
            <a:r>
              <a:rPr lang="pt-BR" sz="2000" dirty="0">
                <a:solidFill>
                  <a:srgbClr val="ED8411"/>
                </a:solidFill>
              </a:rPr>
              <a:t> ( )</a:t>
            </a:r>
          </a:p>
        </p:txBody>
      </p:sp>
      <p:sp>
        <p:nvSpPr>
          <p:cNvPr id="17417" name="Text Box 8"/>
          <p:cNvSpPr txBox="1">
            <a:spLocks noChangeArrowheads="1"/>
          </p:cNvSpPr>
          <p:nvPr/>
        </p:nvSpPr>
        <p:spPr bwMode="auto">
          <a:xfrm>
            <a:off x="2797778" y="4772334"/>
            <a:ext cx="11525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 err="1"/>
              <a:t>recv</a:t>
            </a:r>
            <a:r>
              <a:rPr lang="pt-BR" sz="2000" dirty="0"/>
              <a:t> ( )</a:t>
            </a:r>
          </a:p>
        </p:txBody>
      </p:sp>
      <p:sp>
        <p:nvSpPr>
          <p:cNvPr id="17418" name="Text Box 9"/>
          <p:cNvSpPr txBox="1">
            <a:spLocks noChangeArrowheads="1"/>
          </p:cNvSpPr>
          <p:nvPr/>
        </p:nvSpPr>
        <p:spPr bwMode="auto">
          <a:xfrm>
            <a:off x="2816295" y="5320081"/>
            <a:ext cx="11525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 err="1"/>
              <a:t>send</a:t>
            </a:r>
            <a:r>
              <a:rPr lang="pt-BR" sz="2000" dirty="0">
                <a:solidFill>
                  <a:srgbClr val="ED8411"/>
                </a:solidFill>
              </a:rPr>
              <a:t> </a:t>
            </a:r>
            <a:r>
              <a:rPr lang="pt-BR" sz="2000" dirty="0"/>
              <a:t>( )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2833426" y="5975447"/>
            <a:ext cx="11525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/>
              <a:t>close ( )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5534366" y="1580159"/>
            <a:ext cx="1296988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/>
              <a:t>socket( )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5469500" y="3922588"/>
            <a:ext cx="13684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 err="1">
                <a:solidFill>
                  <a:srgbClr val="00B050"/>
                </a:solidFill>
              </a:rPr>
              <a:t>connect</a:t>
            </a:r>
            <a:r>
              <a:rPr lang="pt-BR" dirty="0">
                <a:solidFill>
                  <a:srgbClr val="00B050"/>
                </a:solidFill>
              </a:rPr>
              <a:t>( )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458269" y="4744342"/>
            <a:ext cx="11525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 err="1"/>
              <a:t>send</a:t>
            </a:r>
            <a:r>
              <a:rPr lang="pt-BR" dirty="0"/>
              <a:t> ( )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435600" y="5307285"/>
            <a:ext cx="11525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recv</a:t>
            </a:r>
            <a:r>
              <a:rPr lang="pt-BR"/>
              <a:t>  ( )</a:t>
            </a:r>
          </a:p>
        </p:txBody>
      </p:sp>
      <p:sp>
        <p:nvSpPr>
          <p:cNvPr id="17424" name="Text Box 17"/>
          <p:cNvSpPr txBox="1">
            <a:spLocks noChangeArrowheads="1"/>
          </p:cNvSpPr>
          <p:nvPr/>
        </p:nvSpPr>
        <p:spPr bwMode="auto">
          <a:xfrm>
            <a:off x="5435600" y="6028010"/>
            <a:ext cx="11525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/>
              <a:t>close</a:t>
            </a:r>
            <a:r>
              <a:rPr lang="pt-BR"/>
              <a:t> ( )</a:t>
            </a:r>
          </a:p>
        </p:txBody>
      </p:sp>
      <p:sp>
        <p:nvSpPr>
          <p:cNvPr id="17425" name="Text Box 18"/>
          <p:cNvSpPr txBox="1">
            <a:spLocks noChangeArrowheads="1"/>
          </p:cNvSpPr>
          <p:nvPr/>
        </p:nvSpPr>
        <p:spPr bwMode="auto">
          <a:xfrm>
            <a:off x="23745" y="2376750"/>
            <a:ext cx="50482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ED8411"/>
                </a:solidFill>
              </a:rPr>
              <a:t>S</a:t>
            </a:r>
          </a:p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ED8411"/>
                </a:solidFill>
              </a:rPr>
              <a:t>E</a:t>
            </a:r>
          </a:p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ED8411"/>
                </a:solidFill>
              </a:rPr>
              <a:t>R</a:t>
            </a:r>
          </a:p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ED8411"/>
                </a:solidFill>
              </a:rPr>
              <a:t>V</a:t>
            </a:r>
          </a:p>
          <a:p>
            <a:pPr algn="ctr">
              <a:spcBef>
                <a:spcPct val="50000"/>
              </a:spcBef>
            </a:pPr>
            <a:r>
              <a:rPr lang="pt-BR" sz="2000" b="1" dirty="0" smtClean="0">
                <a:solidFill>
                  <a:srgbClr val="ED8411"/>
                </a:solidFill>
              </a:rPr>
              <a:t>E</a:t>
            </a:r>
            <a:endParaRPr lang="pt-BR" sz="2000" b="1" dirty="0">
              <a:solidFill>
                <a:srgbClr val="ED841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ED8411"/>
                </a:solidFill>
              </a:rPr>
              <a:t>R</a:t>
            </a:r>
          </a:p>
        </p:txBody>
      </p:sp>
      <p:sp>
        <p:nvSpPr>
          <p:cNvPr id="17426" name="Text Box 19"/>
          <p:cNvSpPr txBox="1">
            <a:spLocks noChangeArrowheads="1"/>
          </p:cNvSpPr>
          <p:nvPr/>
        </p:nvSpPr>
        <p:spPr bwMode="auto">
          <a:xfrm>
            <a:off x="8478184" y="2664782"/>
            <a:ext cx="504825" cy="270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00B050"/>
                </a:solidFill>
              </a:rPr>
              <a:t>C</a:t>
            </a:r>
          </a:p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00B050"/>
                </a:solidFill>
              </a:rPr>
              <a:t>L</a:t>
            </a:r>
          </a:p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00B050"/>
                </a:solidFill>
              </a:rPr>
              <a:t>I</a:t>
            </a:r>
          </a:p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00B050"/>
                </a:solidFill>
              </a:rPr>
              <a:t>E</a:t>
            </a:r>
          </a:p>
          <a:p>
            <a:pPr algn="ctr">
              <a:spcBef>
                <a:spcPct val="50000"/>
              </a:spcBef>
            </a:pPr>
            <a:r>
              <a:rPr lang="pt-BR" sz="2000" b="1" dirty="0">
                <a:solidFill>
                  <a:srgbClr val="00B050"/>
                </a:solidFill>
              </a:rPr>
              <a:t>N</a:t>
            </a:r>
          </a:p>
          <a:p>
            <a:pPr algn="ctr">
              <a:spcBef>
                <a:spcPct val="50000"/>
              </a:spcBef>
            </a:pPr>
            <a:r>
              <a:rPr lang="pt-BR" sz="2000" b="1" dirty="0" smtClean="0">
                <a:solidFill>
                  <a:srgbClr val="00B050"/>
                </a:solidFill>
              </a:rPr>
              <a:t>T</a:t>
            </a:r>
            <a:endParaRPr lang="pt-BR" sz="2000" b="1" dirty="0">
              <a:solidFill>
                <a:srgbClr val="00B050"/>
              </a:solidFill>
            </a:endParaRPr>
          </a:p>
        </p:txBody>
      </p:sp>
      <p:sp>
        <p:nvSpPr>
          <p:cNvPr id="17427" name="Line 20"/>
          <p:cNvSpPr>
            <a:spLocks noChangeShapeType="1"/>
          </p:cNvSpPr>
          <p:nvPr/>
        </p:nvSpPr>
        <p:spPr bwMode="auto">
          <a:xfrm flipV="1">
            <a:off x="3985951" y="4163721"/>
            <a:ext cx="1472318" cy="1060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8" name="Line 21"/>
          <p:cNvSpPr>
            <a:spLocks noChangeShapeType="1"/>
          </p:cNvSpPr>
          <p:nvPr/>
        </p:nvSpPr>
        <p:spPr bwMode="auto">
          <a:xfrm flipH="1">
            <a:off x="4031193" y="4986608"/>
            <a:ext cx="1482633" cy="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9" name="Line 22"/>
          <p:cNvSpPr>
            <a:spLocks noChangeShapeType="1"/>
          </p:cNvSpPr>
          <p:nvPr/>
        </p:nvSpPr>
        <p:spPr bwMode="auto">
          <a:xfrm>
            <a:off x="3985950" y="5567230"/>
            <a:ext cx="14376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30" name="AutoShape 23"/>
          <p:cNvSpPr>
            <a:spLocks/>
          </p:cNvSpPr>
          <p:nvPr/>
        </p:nvSpPr>
        <p:spPr bwMode="auto">
          <a:xfrm>
            <a:off x="444356" y="1669256"/>
            <a:ext cx="142875" cy="4319587"/>
          </a:xfrm>
          <a:prstGeom prst="rightBrace">
            <a:avLst>
              <a:gd name="adj1" fmla="val 251944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7431" name="AutoShape 24"/>
          <p:cNvSpPr>
            <a:spLocks/>
          </p:cNvSpPr>
          <p:nvPr/>
        </p:nvSpPr>
        <p:spPr bwMode="auto">
          <a:xfrm>
            <a:off x="8286129" y="1552575"/>
            <a:ext cx="215900" cy="4319587"/>
          </a:xfrm>
          <a:prstGeom prst="leftBrace">
            <a:avLst>
              <a:gd name="adj1" fmla="val 166728"/>
              <a:gd name="adj2" fmla="val 50000"/>
            </a:avLst>
          </a:prstGeom>
          <a:noFill/>
          <a:ln w="9525">
            <a:solidFill>
              <a:srgbClr val="00B05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rgbClr val="00B050"/>
              </a:solidFill>
            </a:endParaRP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722486" y="1491457"/>
            <a:ext cx="17248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i="1" dirty="0" err="1" smtClean="0"/>
              <a:t>Create</a:t>
            </a:r>
            <a:r>
              <a:rPr lang="pt-BR" i="1" dirty="0" smtClean="0"/>
              <a:t> socket </a:t>
            </a:r>
            <a:r>
              <a:rPr lang="pt-BR" i="1" dirty="0" err="1" smtClean="0"/>
              <a:t>descriptor</a:t>
            </a:r>
            <a:endParaRPr lang="pt-BR" i="1" dirty="0"/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6412718" y="3320932"/>
            <a:ext cx="19446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i="1" dirty="0" err="1" smtClean="0"/>
              <a:t>Request</a:t>
            </a:r>
            <a:r>
              <a:rPr lang="pt-BR" i="1" dirty="0" smtClean="0"/>
              <a:t> Connection</a:t>
            </a:r>
            <a:endParaRPr lang="pt-BR" i="1" dirty="0"/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613244" y="2204864"/>
            <a:ext cx="23881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 dirty="0"/>
              <a:t>Assigns protocol addresses to the socket</a:t>
            </a:r>
            <a:endParaRPr lang="pt-BR" i="1" dirty="0"/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554583" y="3073706"/>
            <a:ext cx="222596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i="1" dirty="0" err="1"/>
              <a:t>Indicates</a:t>
            </a:r>
            <a:r>
              <a:rPr lang="pt-BR" i="1" dirty="0"/>
              <a:t> </a:t>
            </a:r>
            <a:r>
              <a:rPr lang="pt-BR" i="1" dirty="0" err="1"/>
              <a:t>queue</a:t>
            </a:r>
            <a:r>
              <a:rPr lang="pt-BR" i="1" dirty="0"/>
              <a:t> </a:t>
            </a:r>
            <a:r>
              <a:rPr lang="pt-BR" i="1" dirty="0" err="1" smtClean="0"/>
              <a:t>size</a:t>
            </a:r>
            <a:r>
              <a:rPr lang="pt-BR" i="1" dirty="0" smtClean="0"/>
              <a:t>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listening</a:t>
            </a:r>
            <a:endParaRPr lang="pt-BR" i="1" dirty="0"/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528570" y="4006805"/>
            <a:ext cx="23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i="1" dirty="0" err="1" smtClean="0"/>
              <a:t>Wait</a:t>
            </a:r>
            <a:r>
              <a:rPr lang="pt-BR" i="1" dirty="0" smtClean="0"/>
              <a:t>  for connections </a:t>
            </a:r>
            <a:r>
              <a:rPr lang="pt-BR" i="1" dirty="0" err="1" smtClean="0"/>
              <a:t>request</a:t>
            </a:r>
            <a:endParaRPr lang="pt-BR" i="1" dirty="0"/>
          </a:p>
        </p:txBody>
      </p:sp>
      <p:sp>
        <p:nvSpPr>
          <p:cNvPr id="13348" name="Text Box 36"/>
          <p:cNvSpPr txBox="1">
            <a:spLocks noChangeArrowheads="1"/>
          </p:cNvSpPr>
          <p:nvPr/>
        </p:nvSpPr>
        <p:spPr bwMode="auto">
          <a:xfrm>
            <a:off x="1442801" y="4762192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i="1" dirty="0"/>
              <a:t>(</a:t>
            </a:r>
            <a:r>
              <a:rPr lang="pt-BR" i="1" dirty="0" err="1"/>
              <a:t>read</a:t>
            </a:r>
            <a:r>
              <a:rPr lang="pt-BR" i="1" dirty="0"/>
              <a:t>) </a:t>
            </a:r>
          </a:p>
        </p:txBody>
      </p:sp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6849694" y="465958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i="1" dirty="0"/>
              <a:t>(</a:t>
            </a:r>
            <a:r>
              <a:rPr lang="pt-BR" i="1" dirty="0" err="1"/>
              <a:t>write</a:t>
            </a:r>
            <a:r>
              <a:rPr lang="pt-BR" i="1" dirty="0"/>
              <a:t>) 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528571" y="5907360"/>
            <a:ext cx="231871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i="1" dirty="0" smtClean="0"/>
              <a:t>Closes socket </a:t>
            </a:r>
            <a:r>
              <a:rPr lang="pt-BR" i="1" dirty="0" err="1" smtClean="0"/>
              <a:t>and</a:t>
            </a:r>
            <a:r>
              <a:rPr lang="pt-BR" i="1" dirty="0" smtClean="0"/>
              <a:t> </a:t>
            </a:r>
            <a:r>
              <a:rPr lang="pt-BR" i="1" dirty="0" err="1" smtClean="0"/>
              <a:t>finishes</a:t>
            </a:r>
            <a:r>
              <a:rPr lang="pt-BR" i="1" dirty="0" smtClean="0"/>
              <a:t> connection</a:t>
            </a:r>
            <a:endParaRPr lang="pt-BR" i="1" dirty="0"/>
          </a:p>
        </p:txBody>
      </p:sp>
      <p:sp>
        <p:nvSpPr>
          <p:cNvPr id="2" name="Retângulo 1"/>
          <p:cNvSpPr/>
          <p:nvPr/>
        </p:nvSpPr>
        <p:spPr>
          <a:xfrm>
            <a:off x="3356430" y="1032021"/>
            <a:ext cx="3018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smtClean="0"/>
              <a:t>Return socket descriptor (</a:t>
            </a:r>
            <a:r>
              <a:rPr lang="en-US" i="1" dirty="0" smtClean="0">
                <a:solidFill>
                  <a:srgbClr val="CC0066"/>
                </a:solidFill>
              </a:rPr>
              <a:t>s</a:t>
            </a:r>
            <a:r>
              <a:rPr lang="en-US" dirty="0"/>
              <a:t>)</a:t>
            </a:r>
          </a:p>
        </p:txBody>
      </p:sp>
      <p:cxnSp>
        <p:nvCxnSpPr>
          <p:cNvPr id="4" name="Conector de seta reta 3"/>
          <p:cNvCxnSpPr>
            <a:endCxn id="2" idx="1"/>
          </p:cNvCxnSpPr>
          <p:nvPr/>
        </p:nvCxnSpPr>
        <p:spPr>
          <a:xfrm flipV="1">
            <a:off x="2872153" y="1216687"/>
            <a:ext cx="484277" cy="35429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>
          <a:xfrm>
            <a:off x="3932566" y="1934533"/>
            <a:ext cx="9723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binds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ip+port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to s</a:t>
            </a:r>
            <a:endParaRPr lang="pt-BR" i="1" dirty="0">
              <a:solidFill>
                <a:srgbClr val="CC0066"/>
              </a:solidFill>
            </a:endParaRPr>
          </a:p>
        </p:txBody>
      </p:sp>
      <p:cxnSp>
        <p:nvCxnSpPr>
          <p:cNvPr id="40" name="Conector de seta reta 39"/>
          <p:cNvCxnSpPr>
            <a:stCxn id="17414" idx="0"/>
          </p:cNvCxnSpPr>
          <p:nvPr/>
        </p:nvCxnSpPr>
        <p:spPr>
          <a:xfrm flipV="1">
            <a:off x="3409689" y="2114603"/>
            <a:ext cx="621505" cy="217530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Box 37"/>
          <p:cNvSpPr txBox="1">
            <a:spLocks noChangeArrowheads="1"/>
          </p:cNvSpPr>
          <p:nvPr/>
        </p:nvSpPr>
        <p:spPr bwMode="auto">
          <a:xfrm>
            <a:off x="1442800" y="5291805"/>
            <a:ext cx="1081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i="1" dirty="0"/>
              <a:t>(</a:t>
            </a:r>
            <a:r>
              <a:rPr lang="pt-BR" i="1" dirty="0" err="1"/>
              <a:t>write</a:t>
            </a:r>
            <a:r>
              <a:rPr lang="pt-BR" i="1" dirty="0"/>
              <a:t>) </a:t>
            </a:r>
          </a:p>
        </p:txBody>
      </p:sp>
      <p:sp>
        <p:nvSpPr>
          <p:cNvPr id="36" name="Text Box 36"/>
          <p:cNvSpPr txBox="1">
            <a:spLocks noChangeArrowheads="1"/>
          </p:cNvSpPr>
          <p:nvPr/>
        </p:nvSpPr>
        <p:spPr bwMode="auto">
          <a:xfrm>
            <a:off x="6890375" y="5333479"/>
            <a:ext cx="10810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i="1" dirty="0"/>
              <a:t>(</a:t>
            </a:r>
            <a:r>
              <a:rPr lang="pt-BR" i="1" dirty="0" err="1"/>
              <a:t>read</a:t>
            </a:r>
            <a:r>
              <a:rPr lang="pt-BR" i="1" dirty="0"/>
              <a:t>) </a:t>
            </a:r>
          </a:p>
        </p:txBody>
      </p:sp>
      <p:cxnSp>
        <p:nvCxnSpPr>
          <p:cNvPr id="6" name="Conector reto 5"/>
          <p:cNvCxnSpPr/>
          <p:nvPr/>
        </p:nvCxnSpPr>
        <p:spPr>
          <a:xfrm>
            <a:off x="4860032" y="1393832"/>
            <a:ext cx="0" cy="532764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20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17415" grpId="0" animBg="1"/>
      <p:bldP spid="17416" grpId="0" animBg="1"/>
      <p:bldP spid="17417" grpId="0" animBg="1"/>
      <p:bldP spid="17418" grpId="0" animBg="1"/>
      <p:bldP spid="17419" grpId="0" animBg="1"/>
      <p:bldP spid="17420" grpId="0" animBg="1"/>
      <p:bldP spid="17421" grpId="0" animBg="1"/>
      <p:bldP spid="17422" grpId="0" animBg="1"/>
      <p:bldP spid="17423" grpId="0" animBg="1"/>
      <p:bldP spid="17424" grpId="0" animBg="1"/>
      <p:bldP spid="17427" grpId="0" animBg="1"/>
      <p:bldP spid="17428" grpId="0" animBg="1"/>
      <p:bldP spid="17429" grpId="0" animBg="1"/>
      <p:bldP spid="13343" grpId="0"/>
      <p:bldP spid="13344" grpId="0"/>
      <p:bldP spid="13345" grpId="0"/>
      <p:bldP spid="13346" grpId="0"/>
      <p:bldP spid="13347" grpId="0"/>
      <p:bldP spid="13348" grpId="0"/>
      <p:bldP spid="13349" grpId="0"/>
      <p:bldP spid="13350" grpId="0"/>
      <p:bldP spid="2" grpId="0"/>
      <p:bldP spid="5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11"/>
          <p:cNvSpPr>
            <a:spLocks noGrp="1" noChangeArrowheads="1"/>
          </p:cNvSpPr>
          <p:nvPr>
            <p:ph type="title"/>
          </p:nvPr>
        </p:nvSpPr>
        <p:spPr>
          <a:xfrm>
            <a:off x="323528" y="421282"/>
            <a:ext cx="7772400" cy="576486"/>
          </a:xfrm>
        </p:spPr>
        <p:txBody>
          <a:bodyPr>
            <a:noAutofit/>
          </a:bodyPr>
          <a:lstStyle/>
          <a:p>
            <a:pPr eaLnBrk="1" hangingPunct="1"/>
            <a:r>
              <a:rPr lang="pt-BR" dirty="0" err="1">
                <a:ea typeface="ＭＳ Ｐゴシック" charset="0"/>
              </a:rPr>
              <a:t>Programming</a:t>
            </a:r>
            <a:r>
              <a:rPr lang="pt-BR" dirty="0">
                <a:ea typeface="ＭＳ Ｐゴシック" charset="0"/>
              </a:rPr>
              <a:t> </a:t>
            </a:r>
            <a:r>
              <a:rPr lang="pt-BR" dirty="0" err="1" smtClean="0">
                <a:ea typeface="ＭＳ Ｐゴシック" charset="0"/>
              </a:rPr>
              <a:t>Details</a:t>
            </a:r>
            <a:r>
              <a:rPr lang="pt-BR" dirty="0" smtClean="0">
                <a:ea typeface="ＭＳ Ｐゴシック" charset="0"/>
              </a:rPr>
              <a:t> (1)</a:t>
            </a:r>
            <a:endParaRPr lang="pt-BR" dirty="0">
              <a:ea typeface="ＭＳ Ｐゴシック" charset="0"/>
            </a:endParaRP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6625" y="6364288"/>
            <a:ext cx="587375" cy="493712"/>
          </a:xfrm>
          <a:noFill/>
        </p:spPr>
        <p:txBody>
          <a:bodyPr/>
          <a:lstStyle/>
          <a:p>
            <a:fld id="{EFCE7663-43AF-40ED-81C1-A65E0A293BDB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252481" y="1268760"/>
            <a:ext cx="856932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Clr>
                <a:schemeClr val="tx1"/>
              </a:buClr>
              <a:buSzPct val="75000"/>
            </a:pPr>
            <a:r>
              <a:rPr lang="en-US" sz="2400" dirty="0"/>
              <a:t>Little Endian versus Big Endian: how to store a number in </a:t>
            </a:r>
            <a:r>
              <a:rPr lang="en-US" sz="2400" dirty="0" smtClean="0"/>
              <a:t>memory: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ED8411"/>
                </a:solidFill>
              </a:rPr>
              <a:t>Little </a:t>
            </a:r>
            <a:r>
              <a:rPr lang="en-US" sz="2400" dirty="0">
                <a:solidFill>
                  <a:srgbClr val="ED8411"/>
                </a:solidFill>
              </a:rPr>
              <a:t>Endian</a:t>
            </a:r>
            <a:r>
              <a:rPr lang="en-US" sz="2400" dirty="0"/>
              <a:t>: stores the lowest order bytes first. Used in Intel architecture</a:t>
            </a:r>
            <a:r>
              <a:rPr lang="en-US" sz="2400" dirty="0" smtClean="0"/>
              <a:t>.</a:t>
            </a:r>
            <a:br>
              <a:rPr lang="en-US" sz="2400" dirty="0" smtClean="0"/>
            </a:br>
            <a:r>
              <a:rPr lang="en-US" sz="2400" dirty="0" smtClean="0"/>
              <a:t>Ex</a:t>
            </a:r>
            <a:r>
              <a:rPr lang="en-US" sz="2400" dirty="0"/>
              <a:t>: 0x12345678 would be stored as (0x78 0x56 0x34 0x12)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ED8411"/>
                </a:solidFill>
              </a:rPr>
              <a:t>Big Endian</a:t>
            </a:r>
            <a:r>
              <a:rPr lang="en-US" sz="2400" dirty="0"/>
              <a:t>: 0x12345678 would be stored as (0x12 0x34 0x56 0x78). Used in RISC architectures. </a:t>
            </a:r>
            <a:r>
              <a:rPr lang="en-US" sz="2400" dirty="0" smtClean="0"/>
              <a:t>The </a:t>
            </a:r>
            <a:r>
              <a:rPr lang="en-US" sz="2400" dirty="0"/>
              <a:t>network format</a:t>
            </a:r>
            <a:r>
              <a:rPr lang="en-US" sz="2400" dirty="0" smtClean="0"/>
              <a:t>.</a:t>
            </a: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75000"/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C00000"/>
              </a:solidFill>
            </a:endParaRPr>
          </a:p>
          <a:p>
            <a:pPr>
              <a:spcBef>
                <a:spcPct val="50000"/>
              </a:spcBef>
            </a:pPr>
            <a:r>
              <a:rPr lang="pt-BR" sz="2400" i="1" dirty="0" err="1">
                <a:solidFill>
                  <a:srgbClr val="CC0066"/>
                </a:solidFill>
              </a:rPr>
              <a:t>Htons</a:t>
            </a:r>
            <a:r>
              <a:rPr lang="pt-BR" sz="2400" dirty="0"/>
              <a:t>: host </a:t>
            </a:r>
            <a:r>
              <a:rPr lang="pt-BR" sz="2400" dirty="0" err="1"/>
              <a:t>to</a:t>
            </a:r>
            <a:r>
              <a:rPr lang="pt-BR" sz="2400" dirty="0"/>
              <a:t> network – </a:t>
            </a:r>
            <a:r>
              <a:rPr lang="pt-BR" sz="2400" dirty="0" err="1"/>
              <a:t>unsigned</a:t>
            </a:r>
            <a:r>
              <a:rPr lang="pt-BR" sz="2400" dirty="0"/>
              <a:t> short </a:t>
            </a:r>
            <a:r>
              <a:rPr lang="pt-BR" sz="2400" dirty="0" err="1"/>
              <a:t>int</a:t>
            </a:r>
            <a:r>
              <a:rPr lang="pt-BR" sz="2400" dirty="0"/>
              <a:t>  </a:t>
            </a:r>
            <a:r>
              <a:rPr lang="pt-BR" sz="2400" dirty="0" err="1"/>
              <a:t>to</a:t>
            </a:r>
            <a:r>
              <a:rPr lang="pt-BR" sz="2400" dirty="0"/>
              <a:t>  </a:t>
            </a:r>
            <a:r>
              <a:rPr lang="pt-BR" sz="2400" dirty="0" err="1"/>
              <a:t>Bigendian</a:t>
            </a:r>
            <a:r>
              <a:rPr lang="pt-BR" sz="2400" dirty="0"/>
              <a:t>. </a:t>
            </a:r>
          </a:p>
          <a:p>
            <a:pPr>
              <a:spcBef>
                <a:spcPct val="50000"/>
              </a:spcBef>
            </a:pPr>
            <a:r>
              <a:rPr lang="pt-BR" sz="2400" i="1" dirty="0" err="1">
                <a:solidFill>
                  <a:srgbClr val="CC0066"/>
                </a:solidFill>
              </a:rPr>
              <a:t>Htonl</a:t>
            </a:r>
            <a:r>
              <a:rPr lang="pt-BR" sz="2400" i="1" dirty="0">
                <a:solidFill>
                  <a:srgbClr val="CC0066"/>
                </a:solidFill>
              </a:rPr>
              <a:t>:</a:t>
            </a:r>
            <a:r>
              <a:rPr lang="pt-BR" sz="2400" dirty="0"/>
              <a:t> host </a:t>
            </a:r>
            <a:r>
              <a:rPr lang="pt-BR" sz="2400" dirty="0" err="1"/>
              <a:t>to</a:t>
            </a:r>
            <a:r>
              <a:rPr lang="pt-BR" sz="2400" dirty="0"/>
              <a:t> network –  </a:t>
            </a:r>
            <a:r>
              <a:rPr lang="pt-BR" sz="2400" dirty="0" err="1"/>
              <a:t>unsigned</a:t>
            </a:r>
            <a:r>
              <a:rPr lang="pt-BR" sz="2400" dirty="0"/>
              <a:t> </a:t>
            </a:r>
            <a:r>
              <a:rPr lang="pt-BR" sz="2400" dirty="0" err="1"/>
              <a:t>long</a:t>
            </a:r>
            <a:r>
              <a:rPr lang="pt-BR" sz="2400" dirty="0"/>
              <a:t> </a:t>
            </a:r>
            <a:r>
              <a:rPr lang="pt-BR" sz="2400" dirty="0" err="1"/>
              <a:t>int</a:t>
            </a:r>
            <a:r>
              <a:rPr lang="pt-BR" sz="2400" dirty="0"/>
              <a:t> 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Bigendian</a:t>
            </a:r>
            <a:endParaRPr lang="pt-BR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28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AutoShape 11"/>
          <p:cNvSpPr>
            <a:spLocks noGrp="1" noChangeArrowheads="1"/>
          </p:cNvSpPr>
          <p:nvPr>
            <p:ph type="title"/>
          </p:nvPr>
        </p:nvSpPr>
        <p:spPr>
          <a:xfrm>
            <a:off x="323528" y="421282"/>
            <a:ext cx="7772400" cy="576486"/>
          </a:xfrm>
        </p:spPr>
        <p:txBody>
          <a:bodyPr>
            <a:noAutofit/>
          </a:bodyPr>
          <a:lstStyle/>
          <a:p>
            <a:pPr eaLnBrk="1" hangingPunct="1"/>
            <a:r>
              <a:rPr lang="pt-BR" dirty="0" err="1">
                <a:ea typeface="ＭＳ Ｐゴシック" charset="0"/>
              </a:rPr>
              <a:t>Programming</a:t>
            </a:r>
            <a:r>
              <a:rPr lang="pt-BR" dirty="0">
                <a:ea typeface="ＭＳ Ｐゴシック" charset="0"/>
              </a:rPr>
              <a:t> </a:t>
            </a:r>
            <a:r>
              <a:rPr lang="pt-BR" dirty="0" err="1" smtClean="0">
                <a:ea typeface="ＭＳ Ｐゴシック" charset="0"/>
              </a:rPr>
              <a:t>Details</a:t>
            </a:r>
            <a:r>
              <a:rPr lang="pt-BR" dirty="0" smtClean="0">
                <a:ea typeface="ＭＳ Ｐゴシック" charset="0"/>
              </a:rPr>
              <a:t> (2)</a:t>
            </a:r>
            <a:endParaRPr lang="pt-BR" dirty="0">
              <a:ea typeface="ＭＳ Ｐゴシック" charset="0"/>
            </a:endParaRP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6625" y="6364288"/>
            <a:ext cx="587375" cy="493712"/>
          </a:xfrm>
          <a:noFill/>
        </p:spPr>
        <p:txBody>
          <a:bodyPr/>
          <a:lstStyle/>
          <a:p>
            <a:fld id="{EFCE7663-43AF-40ED-81C1-A65E0A293BDB}" type="slidenum">
              <a:rPr lang="pt-BR" smtClean="0"/>
              <a:pPr/>
              <a:t>7</a:t>
            </a:fld>
            <a:endParaRPr lang="pt-BR" smtClean="0"/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252481" y="1268760"/>
            <a:ext cx="8569325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 err="1" smtClean="0">
                <a:solidFill>
                  <a:srgbClr val="ED8411"/>
                </a:solidFill>
              </a:rPr>
              <a:t>struct</a:t>
            </a:r>
            <a:r>
              <a:rPr lang="en-US" sz="2400" dirty="0" smtClean="0">
                <a:solidFill>
                  <a:srgbClr val="ED8411"/>
                </a:solidFill>
              </a:rPr>
              <a:t> </a:t>
            </a:r>
            <a:r>
              <a:rPr lang="en-US" sz="2400" dirty="0" err="1">
                <a:solidFill>
                  <a:srgbClr val="ED8411"/>
                </a:solidFill>
              </a:rPr>
              <a:t>sockaddr_in</a:t>
            </a:r>
            <a:r>
              <a:rPr lang="en-US" sz="2400" dirty="0">
                <a:solidFill>
                  <a:srgbClr val="ED8411"/>
                </a:solidFill>
              </a:rPr>
              <a:t> </a:t>
            </a:r>
            <a:r>
              <a:rPr lang="en-US" sz="2400" dirty="0" smtClean="0">
                <a:solidFill>
                  <a:srgbClr val="ED8411"/>
                </a:solidFill>
              </a:rPr>
              <a:t>channel</a:t>
            </a:r>
            <a:r>
              <a:rPr lang="en-US" sz="2400" dirty="0" smtClean="0"/>
              <a:t>: data </a:t>
            </a:r>
            <a:r>
              <a:rPr lang="en-US" sz="2400" dirty="0"/>
              <a:t>structure to specify a local or remote endpoint address to connect to the socket</a:t>
            </a:r>
            <a:r>
              <a:rPr lang="en-US" sz="2400" dirty="0" smtClean="0"/>
              <a:t>:</a:t>
            </a:r>
          </a:p>
          <a:p>
            <a:pPr algn="ctr">
              <a:spcBef>
                <a:spcPct val="50000"/>
              </a:spcBef>
              <a:defRPr/>
            </a:pPr>
            <a:r>
              <a:rPr lang="pt-BR" sz="2400" i="1" dirty="0" err="1">
                <a:solidFill>
                  <a:srgbClr val="CC0066"/>
                </a:solidFill>
              </a:rPr>
              <a:t>channel.sin_addr.s_addr</a:t>
            </a:r>
            <a:r>
              <a:rPr lang="pt-BR" sz="2400" i="1" dirty="0">
                <a:solidFill>
                  <a:srgbClr val="CC0066"/>
                </a:solidFill>
              </a:rPr>
              <a:t>=</a:t>
            </a:r>
            <a:r>
              <a:rPr lang="pt-BR" sz="2400" i="1" dirty="0" err="1">
                <a:solidFill>
                  <a:srgbClr val="CC0066"/>
                </a:solidFill>
              </a:rPr>
              <a:t>htonl</a:t>
            </a:r>
            <a:r>
              <a:rPr lang="pt-BR" sz="2400" i="1" dirty="0">
                <a:solidFill>
                  <a:srgbClr val="CC0066"/>
                </a:solidFill>
              </a:rPr>
              <a:t>(INADDR_ANY)</a:t>
            </a:r>
          </a:p>
          <a:p>
            <a:pPr>
              <a:spcBef>
                <a:spcPct val="50000"/>
              </a:spcBef>
              <a:defRPr/>
            </a:pPr>
            <a:endParaRPr lang="pt-BR" sz="2400" dirty="0"/>
          </a:p>
          <a:p>
            <a:pPr>
              <a:spcBef>
                <a:spcPct val="50000"/>
              </a:spcBef>
              <a:defRPr/>
            </a:pPr>
            <a:r>
              <a:rPr lang="pt-BR" sz="2000" i="1" dirty="0"/>
              <a:t>“</a:t>
            </a:r>
            <a:r>
              <a:rPr lang="pt-BR" sz="2000" i="1" dirty="0" err="1"/>
              <a:t>This</a:t>
            </a:r>
            <a:r>
              <a:rPr lang="pt-BR" sz="2000" i="1" dirty="0"/>
              <a:t> </a:t>
            </a:r>
            <a:r>
              <a:rPr lang="pt-BR" sz="2000" i="1" dirty="0" err="1"/>
              <a:t>allowed</a:t>
            </a:r>
            <a:r>
              <a:rPr lang="pt-BR" sz="2000" i="1" dirty="0"/>
              <a:t> </a:t>
            </a:r>
            <a:r>
              <a:rPr lang="pt-BR" sz="2000" i="1" dirty="0" err="1"/>
              <a:t>your</a:t>
            </a:r>
            <a:r>
              <a:rPr lang="pt-BR" sz="2000" i="1" dirty="0"/>
              <a:t> </a:t>
            </a:r>
            <a:r>
              <a:rPr lang="pt-BR" sz="2000" i="1" dirty="0" err="1"/>
              <a:t>program</a:t>
            </a:r>
            <a:r>
              <a:rPr lang="pt-BR" sz="2000" i="1" dirty="0"/>
              <a:t> </a:t>
            </a:r>
            <a:r>
              <a:rPr lang="pt-BR" sz="2000" i="1" dirty="0" err="1"/>
              <a:t>to</a:t>
            </a:r>
            <a:r>
              <a:rPr lang="pt-BR" sz="2000" i="1" dirty="0"/>
              <a:t> </a:t>
            </a:r>
            <a:r>
              <a:rPr lang="pt-BR" sz="2000" i="1" dirty="0" err="1"/>
              <a:t>work</a:t>
            </a:r>
            <a:r>
              <a:rPr lang="pt-BR" sz="2000" i="1" dirty="0"/>
              <a:t> </a:t>
            </a:r>
            <a:r>
              <a:rPr lang="pt-BR" sz="2000" i="1" dirty="0" err="1"/>
              <a:t>without</a:t>
            </a:r>
            <a:r>
              <a:rPr lang="pt-BR" sz="2000" i="1" dirty="0"/>
              <a:t> </a:t>
            </a:r>
            <a:r>
              <a:rPr lang="pt-BR" sz="2000" i="1" dirty="0" err="1"/>
              <a:t>knowing</a:t>
            </a:r>
            <a:r>
              <a:rPr lang="pt-BR" sz="2000" i="1" dirty="0"/>
              <a:t> </a:t>
            </a:r>
            <a:r>
              <a:rPr lang="pt-BR" sz="2000" i="1" dirty="0" err="1"/>
              <a:t>the</a:t>
            </a:r>
            <a:r>
              <a:rPr lang="pt-BR" sz="2000" i="1" dirty="0"/>
              <a:t> IP </a:t>
            </a:r>
            <a:r>
              <a:rPr lang="pt-BR" sz="2000" i="1" dirty="0" err="1"/>
              <a:t>address</a:t>
            </a:r>
            <a:r>
              <a:rPr lang="pt-BR" sz="2000" i="1" dirty="0"/>
              <a:t> </a:t>
            </a:r>
            <a:r>
              <a:rPr lang="pt-BR" sz="2000" i="1" dirty="0" err="1"/>
              <a:t>of</a:t>
            </a:r>
            <a:r>
              <a:rPr lang="pt-BR" sz="2000" i="1" dirty="0"/>
              <a:t> </a:t>
            </a:r>
            <a:r>
              <a:rPr lang="pt-BR" sz="2000" i="1" dirty="0" err="1"/>
              <a:t>the</a:t>
            </a:r>
            <a:r>
              <a:rPr lang="pt-BR" sz="2000" i="1" dirty="0"/>
              <a:t> </a:t>
            </a:r>
            <a:r>
              <a:rPr lang="pt-BR" sz="2000" i="1" dirty="0" err="1"/>
              <a:t>machine</a:t>
            </a:r>
            <a:r>
              <a:rPr lang="pt-BR" sz="2000" i="1" dirty="0"/>
              <a:t> it </a:t>
            </a:r>
            <a:r>
              <a:rPr lang="pt-BR" sz="2000" i="1" dirty="0" err="1"/>
              <a:t>was</a:t>
            </a:r>
            <a:r>
              <a:rPr lang="pt-BR" sz="2000" i="1" dirty="0"/>
              <a:t> </a:t>
            </a:r>
            <a:r>
              <a:rPr lang="pt-BR" sz="2000" i="1" dirty="0" err="1"/>
              <a:t>running</a:t>
            </a:r>
            <a:r>
              <a:rPr lang="pt-BR" sz="2000" i="1" dirty="0"/>
              <a:t> </a:t>
            </a:r>
            <a:r>
              <a:rPr lang="pt-BR" sz="2000" i="1" dirty="0" err="1"/>
              <a:t>on</a:t>
            </a:r>
            <a:r>
              <a:rPr lang="pt-BR" sz="2000" i="1" dirty="0"/>
              <a:t>, </a:t>
            </a:r>
            <a:r>
              <a:rPr lang="pt-BR" sz="2000" i="1" dirty="0" err="1"/>
              <a:t>or</a:t>
            </a:r>
            <a:r>
              <a:rPr lang="pt-BR" sz="2000" i="1" dirty="0"/>
              <a:t>, in </a:t>
            </a:r>
            <a:r>
              <a:rPr lang="pt-BR" sz="2000" i="1" dirty="0" err="1"/>
              <a:t>the</a:t>
            </a:r>
            <a:r>
              <a:rPr lang="pt-BR" sz="2000" i="1" dirty="0"/>
              <a:t> case </a:t>
            </a:r>
            <a:r>
              <a:rPr lang="pt-BR" sz="2000" i="1" dirty="0" err="1"/>
              <a:t>of</a:t>
            </a:r>
            <a:r>
              <a:rPr lang="pt-BR" sz="2000" i="1" dirty="0"/>
              <a:t> a </a:t>
            </a:r>
            <a:r>
              <a:rPr lang="pt-BR" sz="2000" i="1" dirty="0" err="1"/>
              <a:t>machine</a:t>
            </a:r>
            <a:r>
              <a:rPr lang="pt-BR" sz="2000" i="1" dirty="0"/>
              <a:t> </a:t>
            </a:r>
            <a:r>
              <a:rPr lang="pt-BR" sz="2000" i="1" dirty="0" err="1"/>
              <a:t>with</a:t>
            </a:r>
            <a:r>
              <a:rPr lang="pt-BR" sz="2000" i="1" dirty="0"/>
              <a:t> </a:t>
            </a:r>
            <a:r>
              <a:rPr lang="pt-BR" sz="2000" i="1" dirty="0" err="1"/>
              <a:t>multiple</a:t>
            </a:r>
            <a:r>
              <a:rPr lang="pt-BR" sz="2000" i="1" dirty="0"/>
              <a:t> network interfaces, it </a:t>
            </a:r>
            <a:r>
              <a:rPr lang="pt-BR" sz="2000" i="1" dirty="0" err="1"/>
              <a:t>allowed</a:t>
            </a:r>
            <a:r>
              <a:rPr lang="pt-BR" sz="2000" i="1" dirty="0"/>
              <a:t> </a:t>
            </a:r>
            <a:r>
              <a:rPr lang="pt-BR" sz="2000" i="1" dirty="0" err="1"/>
              <a:t>your</a:t>
            </a:r>
            <a:r>
              <a:rPr lang="pt-BR" sz="2000" i="1" dirty="0"/>
              <a:t> server </a:t>
            </a:r>
            <a:r>
              <a:rPr lang="pt-BR" sz="2000" i="1" dirty="0" err="1"/>
              <a:t>to</a:t>
            </a:r>
            <a:r>
              <a:rPr lang="pt-BR" sz="2000" i="1" dirty="0"/>
              <a:t> </a:t>
            </a:r>
            <a:r>
              <a:rPr lang="pt-BR" sz="2000" i="1" dirty="0" err="1"/>
              <a:t>receive</a:t>
            </a:r>
            <a:r>
              <a:rPr lang="pt-BR" sz="2000" i="1" dirty="0"/>
              <a:t> </a:t>
            </a:r>
            <a:r>
              <a:rPr lang="pt-BR" sz="2000" i="1" dirty="0" err="1"/>
              <a:t>packets</a:t>
            </a:r>
            <a:r>
              <a:rPr lang="pt-BR" sz="2000" i="1" dirty="0"/>
              <a:t> </a:t>
            </a:r>
            <a:r>
              <a:rPr lang="pt-BR" sz="2000" i="1" dirty="0" err="1"/>
              <a:t>destined</a:t>
            </a:r>
            <a:r>
              <a:rPr lang="pt-BR" sz="2000" i="1" dirty="0"/>
              <a:t> </a:t>
            </a:r>
            <a:r>
              <a:rPr lang="pt-BR" sz="2000" i="1" dirty="0" err="1"/>
              <a:t>to</a:t>
            </a:r>
            <a:r>
              <a:rPr lang="pt-BR" sz="2000" i="1" dirty="0"/>
              <a:t> </a:t>
            </a:r>
            <a:r>
              <a:rPr lang="pt-BR" sz="2000" i="1" dirty="0" err="1"/>
              <a:t>any</a:t>
            </a:r>
            <a:r>
              <a:rPr lang="pt-BR" sz="2000" i="1" dirty="0"/>
              <a:t> </a:t>
            </a:r>
            <a:r>
              <a:rPr lang="pt-BR" sz="2000" i="1" dirty="0" err="1"/>
              <a:t>of</a:t>
            </a:r>
            <a:r>
              <a:rPr lang="pt-BR" sz="2000" i="1" dirty="0"/>
              <a:t> </a:t>
            </a:r>
            <a:r>
              <a:rPr lang="pt-BR" sz="2000" i="1" dirty="0" err="1"/>
              <a:t>the</a:t>
            </a:r>
            <a:r>
              <a:rPr lang="pt-BR" sz="2000" i="1" dirty="0"/>
              <a:t> interfaces</a:t>
            </a:r>
            <a:r>
              <a:rPr lang="pt-BR" sz="2000" i="1" dirty="0" smtClean="0"/>
              <a:t>”.</a:t>
            </a:r>
            <a:br>
              <a:rPr lang="pt-BR" sz="2000" i="1" dirty="0" smtClean="0"/>
            </a:br>
            <a:endParaRPr lang="en-US" sz="2400" dirty="0">
              <a:solidFill>
                <a:srgbClr val="C00000"/>
              </a:solidFill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 startAt="2"/>
            </a:pPr>
            <a:r>
              <a:rPr lang="en-US" sz="2400" dirty="0"/>
              <a:t>Defines which version the address family will come from:</a:t>
            </a:r>
            <a:endParaRPr lang="pt-BR" sz="2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33748" y="2748044"/>
            <a:ext cx="2520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Server </a:t>
            </a:r>
            <a:r>
              <a:rPr lang="pt-BR" dirty="0" err="1" smtClean="0"/>
              <a:t>Address</a:t>
            </a:r>
            <a:r>
              <a:rPr lang="pt-BR" dirty="0" smtClean="0"/>
              <a:t> setting</a:t>
            </a:r>
            <a:endParaRPr lang="en-US" dirty="0"/>
          </a:p>
        </p:txBody>
      </p:sp>
      <p:cxnSp>
        <p:nvCxnSpPr>
          <p:cNvPr id="6" name="Conector de seta reta 5"/>
          <p:cNvCxnSpPr>
            <a:endCxn id="5" idx="3"/>
          </p:cNvCxnSpPr>
          <p:nvPr/>
        </p:nvCxnSpPr>
        <p:spPr>
          <a:xfrm flipH="1">
            <a:off x="2554027" y="2564904"/>
            <a:ext cx="1441909" cy="367806"/>
          </a:xfrm>
          <a:prstGeom prst="straightConnector1">
            <a:avLst/>
          </a:prstGeom>
          <a:ln w="19050">
            <a:solidFill>
              <a:srgbClr val="CC006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de seta reta 7"/>
          <p:cNvCxnSpPr/>
          <p:nvPr/>
        </p:nvCxnSpPr>
        <p:spPr>
          <a:xfrm flipH="1">
            <a:off x="3347864" y="2564904"/>
            <a:ext cx="3168352" cy="755213"/>
          </a:xfrm>
          <a:prstGeom prst="straightConnector1">
            <a:avLst/>
          </a:prstGeom>
          <a:ln w="19050">
            <a:solidFill>
              <a:srgbClr val="CC006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tângulo 6"/>
          <p:cNvSpPr/>
          <p:nvPr/>
        </p:nvSpPr>
        <p:spPr>
          <a:xfrm>
            <a:off x="281360" y="5549315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i="1" dirty="0" err="1">
                <a:solidFill>
                  <a:srgbClr val="CC0066"/>
                </a:solidFill>
              </a:rPr>
              <a:t>channel.sin_family</a:t>
            </a:r>
            <a:r>
              <a:rPr lang="pt-BR" sz="2400" i="1" dirty="0">
                <a:solidFill>
                  <a:srgbClr val="CC0066"/>
                </a:solidFill>
              </a:rPr>
              <a:t> = </a:t>
            </a:r>
            <a:r>
              <a:rPr lang="pt-BR" sz="2400" i="1" dirty="0" smtClean="0">
                <a:solidFill>
                  <a:srgbClr val="CC0066"/>
                </a:solidFill>
              </a:rPr>
              <a:t>AF_INET</a:t>
            </a:r>
            <a:br>
              <a:rPr lang="pt-BR" sz="2400" i="1" dirty="0" smtClean="0">
                <a:solidFill>
                  <a:srgbClr val="CC0066"/>
                </a:solidFill>
              </a:rPr>
            </a:br>
            <a:r>
              <a:rPr lang="pt-BR" i="1" dirty="0">
                <a:solidFill>
                  <a:srgbClr val="CC0066"/>
                </a:solidFill>
              </a:rPr>
              <a:t/>
            </a:r>
            <a:br>
              <a:rPr lang="pt-BR" i="1" dirty="0">
                <a:solidFill>
                  <a:srgbClr val="CC0066"/>
                </a:solidFill>
              </a:rPr>
            </a:br>
            <a:r>
              <a:rPr lang="pt-BR" dirty="0" err="1" smtClean="0"/>
              <a:t>Address</a:t>
            </a:r>
            <a:r>
              <a:rPr lang="pt-BR" dirty="0" smtClean="0"/>
              <a:t> </a:t>
            </a:r>
            <a:r>
              <a:rPr lang="pt-BR" dirty="0"/>
              <a:t>Family for Internet Sockets </a:t>
            </a:r>
            <a:r>
              <a:rPr lang="pt-BR" dirty="0" err="1"/>
              <a:t>is</a:t>
            </a:r>
            <a:r>
              <a:rPr lang="pt-BR" dirty="0"/>
              <a:t> IPv4</a:t>
            </a:r>
          </a:p>
        </p:txBody>
      </p:sp>
      <p:cxnSp>
        <p:nvCxnSpPr>
          <p:cNvPr id="13" name="Conector de seta reta 12"/>
          <p:cNvCxnSpPr/>
          <p:nvPr/>
        </p:nvCxnSpPr>
        <p:spPr>
          <a:xfrm flipH="1">
            <a:off x="4537143" y="6013407"/>
            <a:ext cx="1332751" cy="223905"/>
          </a:xfrm>
          <a:prstGeom prst="straightConnector1">
            <a:avLst/>
          </a:prstGeom>
          <a:ln w="19050">
            <a:solidFill>
              <a:srgbClr val="CC0066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87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3F7055-3CF5-49B6-BF88-9F089DEE4EFE}" type="slidenum">
              <a:rPr lang="pt-BR" smtClean="0"/>
              <a:pPr/>
              <a:t>8</a:t>
            </a:fld>
            <a:endParaRPr lang="pt-BR" smtClean="0"/>
          </a:p>
        </p:txBody>
      </p:sp>
      <p:sp>
        <p:nvSpPr>
          <p:cNvPr id="20484" name="AutoShape 2"/>
          <p:cNvSpPr>
            <a:spLocks noGrp="1" noChangeArrowheads="1"/>
          </p:cNvSpPr>
          <p:nvPr>
            <p:ph type="title"/>
          </p:nvPr>
        </p:nvSpPr>
        <p:spPr>
          <a:xfrm>
            <a:off x="395288" y="1196975"/>
            <a:ext cx="8532812" cy="503238"/>
          </a:xfrm>
        </p:spPr>
        <p:txBody>
          <a:bodyPr/>
          <a:lstStyle/>
          <a:p>
            <a:r>
              <a:rPr lang="pt-BR" sz="2400" dirty="0" err="1" smtClean="0"/>
              <a:t>Requests</a:t>
            </a:r>
            <a:r>
              <a:rPr lang="pt-BR" sz="2400" dirty="0" smtClean="0"/>
              <a:t> </a:t>
            </a:r>
            <a:r>
              <a:rPr lang="pt-BR" sz="2400" dirty="0"/>
              <a:t>server file : </a:t>
            </a:r>
            <a:r>
              <a:rPr lang="pt-BR" sz="2400" b="0" dirty="0" err="1" smtClean="0"/>
              <a:t>client</a:t>
            </a:r>
            <a:r>
              <a:rPr lang="pt-BR" sz="2400" b="0" dirty="0" smtClean="0"/>
              <a:t> &lt;</a:t>
            </a:r>
            <a:r>
              <a:rPr lang="pt-BR" sz="2400" b="0" dirty="0" err="1" smtClean="0"/>
              <a:t>url</a:t>
            </a:r>
            <a:r>
              <a:rPr lang="pt-BR" sz="2400" b="0" dirty="0" smtClean="0"/>
              <a:t>&gt; &lt;file&gt; &gt;f </a:t>
            </a:r>
          </a:p>
        </p:txBody>
      </p:sp>
      <p:sp>
        <p:nvSpPr>
          <p:cNvPr id="20485" name="Rectangle 9"/>
          <p:cNvSpPr>
            <a:spLocks noChangeArrowheads="1"/>
          </p:cNvSpPr>
          <p:nvPr/>
        </p:nvSpPr>
        <p:spPr bwMode="auto">
          <a:xfrm>
            <a:off x="611188" y="188913"/>
            <a:ext cx="7345362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pt-BR" sz="4400" dirty="0" err="1" smtClean="0">
                <a:solidFill>
                  <a:srgbClr val="000099"/>
                </a:solidFill>
                <a:latin typeface="Gill Sans MT" panose="020B0502020104020203" pitchFamily="34" charset="0"/>
                <a:ea typeface="ＭＳ Ｐゴシック" charset="0"/>
                <a:cs typeface="+mj-cs"/>
              </a:rPr>
              <a:t>Client</a:t>
            </a:r>
            <a:r>
              <a:rPr lang="pt-BR" sz="4400" dirty="0" smtClean="0">
                <a:solidFill>
                  <a:srgbClr val="000099"/>
                </a:solidFill>
                <a:latin typeface="Gill Sans MT" panose="020B0502020104020203" pitchFamily="34" charset="0"/>
                <a:ea typeface="ＭＳ Ｐゴシック" charset="0"/>
                <a:cs typeface="+mj-cs"/>
              </a:rPr>
              <a:t> </a:t>
            </a:r>
            <a:r>
              <a:rPr lang="pt-BR" sz="4400" dirty="0">
                <a:solidFill>
                  <a:srgbClr val="000099"/>
                </a:solidFill>
                <a:latin typeface="Gill Sans MT" panose="020B0502020104020203" pitchFamily="34" charset="0"/>
                <a:ea typeface="ＭＳ Ｐゴシック" charset="0"/>
                <a:cs typeface="+mj-cs"/>
              </a:rPr>
              <a:t>(1)</a:t>
            </a:r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773238"/>
            <a:ext cx="8424862" cy="467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249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lide Number Placeholder 5"/>
          <p:cNvSpPr txBox="1">
            <a:spLocks noGrp="1"/>
          </p:cNvSpPr>
          <p:nvPr/>
        </p:nvSpPr>
        <p:spPr bwMode="auto">
          <a:xfrm>
            <a:off x="84138" y="6242050"/>
            <a:ext cx="5873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 anchorCtr="1"/>
          <a:lstStyle/>
          <a:p>
            <a:fld id="{62CD4126-AFA1-4FE5-8736-0EF20308D8AA}" type="slidenum">
              <a:rPr lang="pt-BR" sz="2600" b="1">
                <a:solidFill>
                  <a:schemeClr val="bg1"/>
                </a:solidFill>
              </a:rPr>
              <a:pPr/>
              <a:t>9</a:t>
            </a:fld>
            <a:endParaRPr lang="pt-BR" sz="2600" b="1">
              <a:solidFill>
                <a:schemeClr val="bg1"/>
              </a:solidFill>
            </a:endParaRPr>
          </a:p>
        </p:txBody>
      </p:sp>
      <p:pic>
        <p:nvPicPr>
          <p:cNvPr id="2150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844675"/>
            <a:ext cx="8247062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611188" y="188913"/>
            <a:ext cx="7345362" cy="915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</a:pPr>
            <a:r>
              <a:rPr lang="pt-BR" sz="4400" dirty="0" err="1" smtClean="0">
                <a:solidFill>
                  <a:srgbClr val="000099"/>
                </a:solidFill>
                <a:latin typeface="Gill Sans MT" panose="020B0502020104020203" pitchFamily="34" charset="0"/>
                <a:ea typeface="ＭＳ Ｐゴシック" charset="0"/>
                <a:cs typeface="+mj-cs"/>
              </a:rPr>
              <a:t>Client</a:t>
            </a:r>
            <a:r>
              <a:rPr lang="pt-BR" sz="4400" dirty="0" smtClean="0">
                <a:solidFill>
                  <a:srgbClr val="000099"/>
                </a:solidFill>
                <a:latin typeface="Gill Sans MT" panose="020B0502020104020203" pitchFamily="34" charset="0"/>
                <a:ea typeface="ＭＳ Ｐゴシック" charset="0"/>
                <a:cs typeface="+mj-cs"/>
              </a:rPr>
              <a:t> (2)</a:t>
            </a:r>
            <a:endParaRPr lang="pt-BR" sz="4400" dirty="0">
              <a:solidFill>
                <a:srgbClr val="000099"/>
              </a:solidFill>
              <a:latin typeface="Gill Sans MT" panose="020B0502020104020203" pitchFamily="34" charset="0"/>
              <a:ea typeface="ＭＳ Ｐゴシック" charset="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97901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4">
  <a:themeElements>
    <a:clrScheme name="N4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N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4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4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4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4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4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4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4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4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4">
  <a:themeElements>
    <a:clrScheme name="N4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N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4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4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4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4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4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4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4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4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10639</TotalTime>
  <Words>2181</Words>
  <Application>Microsoft Office PowerPoint</Application>
  <PresentationFormat>Apresentação na tela (4:3)</PresentationFormat>
  <Paragraphs>505</Paragraphs>
  <Slides>45</Slides>
  <Notes>30</Notes>
  <HiddenSlides>0</HiddenSlides>
  <MMClips>0</MMClips>
  <ScaleCrop>false</ScaleCrop>
  <HeadingPairs>
    <vt:vector size="6" baseType="variant">
      <vt:variant>
        <vt:lpstr>Fontes usadas</vt:lpstr>
      </vt:variant>
      <vt:variant>
        <vt:i4>13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45</vt:i4>
      </vt:variant>
    </vt:vector>
  </HeadingPairs>
  <TitlesOfParts>
    <vt:vector size="62" baseType="lpstr">
      <vt:lpstr>MS PGothic</vt:lpstr>
      <vt:lpstr>MS PGothic</vt:lpstr>
      <vt:lpstr>Arial</vt:lpstr>
      <vt:lpstr>Calibri</vt:lpstr>
      <vt:lpstr>Calibri Light</vt:lpstr>
      <vt:lpstr>Comic Sans MS</vt:lpstr>
      <vt:lpstr>Courier New</vt:lpstr>
      <vt:lpstr>Gill Sans MT</vt:lpstr>
      <vt:lpstr>Symbol</vt:lpstr>
      <vt:lpstr>Tahoma</vt:lpstr>
      <vt:lpstr>Times New Roman</vt:lpstr>
      <vt:lpstr>Wingdings</vt:lpstr>
      <vt:lpstr>Wingdings 3</vt:lpstr>
      <vt:lpstr>N4</vt:lpstr>
      <vt:lpstr>Tema do Office</vt:lpstr>
      <vt:lpstr>1_N4</vt:lpstr>
      <vt:lpstr>Default Design</vt:lpstr>
      <vt:lpstr>Transport Layer</vt:lpstr>
      <vt:lpstr>The Role of the Transport Layer</vt:lpstr>
      <vt:lpstr>Multiplexing/demultiplexing</vt:lpstr>
      <vt:lpstr>Sockets</vt:lpstr>
      <vt:lpstr>Socket Programming in Python or C</vt:lpstr>
      <vt:lpstr>Programming Details (1)</vt:lpstr>
      <vt:lpstr>Programming Details (2)</vt:lpstr>
      <vt:lpstr>Requests server file : client &lt;url&gt; &lt;file&gt; &gt;f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Transport Layer</vt:lpstr>
      <vt:lpstr>Problem 1: Reliability vs Urgency</vt:lpstr>
      <vt:lpstr>Problem 2: How to Address ?</vt:lpstr>
      <vt:lpstr>IANA   Internet Assigned Numbers Authority</vt:lpstr>
      <vt:lpstr>Portmapper</vt:lpstr>
      <vt:lpstr>inetd Process Server</vt:lpstr>
      <vt:lpstr>Problem 3: How to treat losses ?</vt:lpstr>
      <vt:lpstr>Establishing connections on L4</vt:lpstr>
      <vt:lpstr>Problem of the two Armies</vt:lpstr>
      <vt:lpstr>Closing a connection on L4 (1)</vt:lpstr>
      <vt:lpstr>Closing a connection on L4 (2)</vt:lpstr>
      <vt:lpstr>Apresentação do PowerPoint</vt:lpstr>
      <vt:lpstr>Apresentação do PowerPoint</vt:lpstr>
      <vt:lpstr>Causes/costs of congestion: scenario 1 </vt:lpstr>
      <vt:lpstr>Causes/costs of congestion: scenario 2 </vt:lpstr>
      <vt:lpstr>Causes/costs of congestion: scenario 2 </vt:lpstr>
      <vt:lpstr>Causes/costs of congestion: scenario 2 </vt:lpstr>
      <vt:lpstr>Causes/costs of congestion: scenario 2 </vt:lpstr>
      <vt:lpstr>Causes/costs of congestion: scenario 2 </vt:lpstr>
      <vt:lpstr>Causes/costs of congestion: scenario 2 </vt:lpstr>
      <vt:lpstr>Causes/costs of congestion: scenario 3 </vt:lpstr>
      <vt:lpstr>Causes/costs of congestion: scenario 3 </vt:lpstr>
      <vt:lpstr>Congestion Control - Solutions</vt:lpstr>
      <vt:lpstr>Desirable Bandwidth allocation </vt:lpstr>
      <vt:lpstr>Controlling the Flow Rate (1)</vt:lpstr>
      <vt:lpstr>Apresentação do PowerPoint</vt:lpstr>
      <vt:lpstr>Apresentação do PowerPoint</vt:lpstr>
      <vt:lpstr>Transport Layer</vt:lpstr>
      <vt:lpstr>User Data Protocol - UDP  </vt:lpstr>
      <vt:lpstr>UDP: segment header</vt:lpstr>
      <vt:lpstr>RTP – Real-Time Transport Protocol</vt:lpstr>
      <vt:lpstr>TCP - Transmission Control Protocol  Overview  RFCs: 793,1122,1323, 2018, 2581</vt:lpstr>
    </vt:vector>
  </TitlesOfParts>
  <Company>ITA-IEC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de Redes</dc:title>
  <dc:creator>CECILIA</dc:creator>
  <cp:lastModifiedBy>Cecilia</cp:lastModifiedBy>
  <cp:revision>381</cp:revision>
  <dcterms:created xsi:type="dcterms:W3CDTF">2003-05-06T17:19:02Z</dcterms:created>
  <dcterms:modified xsi:type="dcterms:W3CDTF">2018-09-12T13:59:15Z</dcterms:modified>
</cp:coreProperties>
</file>