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2"/>
  </p:notesMasterIdLst>
  <p:handoutMasterIdLst>
    <p:handoutMasterId r:id="rId73"/>
  </p:handoutMasterIdLst>
  <p:sldIdLst>
    <p:sldId id="256" r:id="rId2"/>
    <p:sldId id="377" r:id="rId3"/>
    <p:sldId id="378" r:id="rId4"/>
    <p:sldId id="383" r:id="rId5"/>
    <p:sldId id="384" r:id="rId6"/>
    <p:sldId id="376" r:id="rId7"/>
    <p:sldId id="381" r:id="rId8"/>
    <p:sldId id="380" r:id="rId9"/>
    <p:sldId id="257" r:id="rId10"/>
    <p:sldId id="385" r:id="rId11"/>
    <p:sldId id="386" r:id="rId12"/>
    <p:sldId id="258" r:id="rId13"/>
    <p:sldId id="259" r:id="rId14"/>
    <p:sldId id="260" r:id="rId15"/>
    <p:sldId id="320" r:id="rId16"/>
    <p:sldId id="321" r:id="rId17"/>
    <p:sldId id="322" r:id="rId18"/>
    <p:sldId id="261" r:id="rId19"/>
    <p:sldId id="323" r:id="rId20"/>
    <p:sldId id="311" r:id="rId21"/>
    <p:sldId id="318" r:id="rId22"/>
    <p:sldId id="317" r:id="rId23"/>
    <p:sldId id="356" r:id="rId24"/>
    <p:sldId id="265" r:id="rId25"/>
    <p:sldId id="266" r:id="rId26"/>
    <p:sldId id="267" r:id="rId27"/>
    <p:sldId id="312" r:id="rId28"/>
    <p:sldId id="324" r:id="rId29"/>
    <p:sldId id="263" r:id="rId30"/>
    <p:sldId id="271" r:id="rId31"/>
    <p:sldId id="325" r:id="rId32"/>
    <p:sldId id="275" r:id="rId33"/>
    <p:sldId id="313" r:id="rId34"/>
    <p:sldId id="274" r:id="rId35"/>
    <p:sldId id="276" r:id="rId36"/>
    <p:sldId id="326" r:id="rId37"/>
    <p:sldId id="362" r:id="rId38"/>
    <p:sldId id="363" r:id="rId39"/>
    <p:sldId id="364" r:id="rId40"/>
    <p:sldId id="350" r:id="rId41"/>
    <p:sldId id="280" r:id="rId42"/>
    <p:sldId id="361" r:id="rId43"/>
    <p:sldId id="273" r:id="rId44"/>
    <p:sldId id="365" r:id="rId45"/>
    <p:sldId id="360" r:id="rId46"/>
    <p:sldId id="282" r:id="rId47"/>
    <p:sldId id="319" r:id="rId48"/>
    <p:sldId id="328" r:id="rId49"/>
    <p:sldId id="314" r:id="rId50"/>
    <p:sldId id="332" r:id="rId51"/>
    <p:sldId id="283" r:id="rId52"/>
    <p:sldId id="284" r:id="rId53"/>
    <p:sldId id="379" r:id="rId54"/>
    <p:sldId id="329" r:id="rId55"/>
    <p:sldId id="368" r:id="rId56"/>
    <p:sldId id="370" r:id="rId57"/>
    <p:sldId id="286" r:id="rId58"/>
    <p:sldId id="352" r:id="rId59"/>
    <p:sldId id="372" r:id="rId60"/>
    <p:sldId id="330" r:id="rId61"/>
    <p:sldId id="373" r:id="rId62"/>
    <p:sldId id="288" r:id="rId63"/>
    <p:sldId id="289" r:id="rId64"/>
    <p:sldId id="374" r:id="rId65"/>
    <p:sldId id="331" r:id="rId66"/>
    <p:sldId id="291" r:id="rId67"/>
    <p:sldId id="375" r:id="rId68"/>
    <p:sldId id="292" r:id="rId69"/>
    <p:sldId id="294" r:id="rId70"/>
    <p:sldId id="295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0000"/>
    <a:srgbClr val="00CC00"/>
    <a:srgbClr val="FFFF01"/>
    <a:srgbClr val="C61502"/>
    <a:srgbClr val="99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567" autoAdjust="0"/>
  </p:normalViewPr>
  <p:slideViewPr>
    <p:cSldViewPr snapToGrid="0">
      <p:cViewPr varScale="1">
        <p:scale>
          <a:sx n="85" d="100"/>
          <a:sy n="85" d="100"/>
        </p:scale>
        <p:origin x="660" y="60"/>
      </p:cViewPr>
      <p:guideLst>
        <p:guide orient="horz" pos="4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8.xml"/><Relationship Id="rId13" Type="http://schemas.openxmlformats.org/officeDocument/2006/relationships/slide" Target="slides/slide53.xml"/><Relationship Id="rId18" Type="http://schemas.openxmlformats.org/officeDocument/2006/relationships/slide" Target="slides/slide59.xml"/><Relationship Id="rId3" Type="http://schemas.openxmlformats.org/officeDocument/2006/relationships/slide" Target="slides/slide41.xml"/><Relationship Id="rId21" Type="http://schemas.openxmlformats.org/officeDocument/2006/relationships/slide" Target="slides/slide63.xml"/><Relationship Id="rId7" Type="http://schemas.openxmlformats.org/officeDocument/2006/relationships/slide" Target="slides/slide47.xml"/><Relationship Id="rId12" Type="http://schemas.openxmlformats.org/officeDocument/2006/relationships/slide" Target="slides/slide52.xml"/><Relationship Id="rId17" Type="http://schemas.openxmlformats.org/officeDocument/2006/relationships/slide" Target="slides/slide57.xml"/><Relationship Id="rId2" Type="http://schemas.openxmlformats.org/officeDocument/2006/relationships/slide" Target="slides/slide32.xml"/><Relationship Id="rId16" Type="http://schemas.openxmlformats.org/officeDocument/2006/relationships/slide" Target="slides/slide56.xml"/><Relationship Id="rId20" Type="http://schemas.openxmlformats.org/officeDocument/2006/relationships/slide" Target="slides/slide61.xml"/><Relationship Id="rId1" Type="http://schemas.openxmlformats.org/officeDocument/2006/relationships/slide" Target="slides/slide11.xml"/><Relationship Id="rId6" Type="http://schemas.openxmlformats.org/officeDocument/2006/relationships/slide" Target="slides/slide46.xml"/><Relationship Id="rId11" Type="http://schemas.openxmlformats.org/officeDocument/2006/relationships/slide" Target="slides/slide51.xml"/><Relationship Id="rId5" Type="http://schemas.openxmlformats.org/officeDocument/2006/relationships/slide" Target="slides/slide45.xml"/><Relationship Id="rId15" Type="http://schemas.openxmlformats.org/officeDocument/2006/relationships/slide" Target="slides/slide55.xml"/><Relationship Id="rId23" Type="http://schemas.openxmlformats.org/officeDocument/2006/relationships/slide" Target="slides/slide69.xml"/><Relationship Id="rId10" Type="http://schemas.openxmlformats.org/officeDocument/2006/relationships/slide" Target="slides/slide50.xml"/><Relationship Id="rId19" Type="http://schemas.openxmlformats.org/officeDocument/2006/relationships/slide" Target="slides/slide60.xml"/><Relationship Id="rId4" Type="http://schemas.openxmlformats.org/officeDocument/2006/relationships/slide" Target="slides/slide42.xml"/><Relationship Id="rId9" Type="http://schemas.openxmlformats.org/officeDocument/2006/relationships/slide" Target="slides/slide49.xml"/><Relationship Id="rId14" Type="http://schemas.openxmlformats.org/officeDocument/2006/relationships/slide" Target="slides/slide54.xml"/><Relationship Id="rId22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6E74-3CFA-47F1-A785-95EFA7E09F99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37FD-5C58-46C6-8A96-80833CB12E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1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3FBEC7-E8C0-4244-95D0-9EA52234EA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1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2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3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0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FBEC7-E8C0-4244-95D0-9EA52234EA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769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69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28CF9AF-6F1F-4309-A78C-BBD8D27B38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62C3-5166-440A-80C5-B3785ECAA3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5700-FD8D-4FF3-8EE0-084532642D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4178-A9E7-4CBB-BB5C-7D50584E4C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6BDDC-340B-4BD4-A1C4-3F6A384241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A49A-1B1D-47B8-9CF0-C670812C8C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4E0BF-65B6-4B97-8747-C061408A70C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2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4E0BF-65B6-4B97-8747-C061408A70C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196F-7874-402C-A019-C60177540B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B80A-9A42-4723-89AF-4D7BA9F13C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1D41-B225-483D-8C1B-C2BFDD99F8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4900-0263-4156-A943-D598ECE9AC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9CB9-522B-4F12-BDA2-9B5978A445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0224E0BF-65B6-4B97-8747-C061408A70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73" r:id="rId2"/>
    <p:sldLayoutId id="2147483785" r:id="rId3"/>
    <p:sldLayoutId id="2147483786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E92BC-9C4B-4DE9-A741-BE8E141521B5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563" y="272709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Segurança</a:t>
            </a:r>
            <a:endParaRPr lang="en-US" dirty="0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6403" y="1319213"/>
            <a:ext cx="640080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err="1" smtClean="0">
                <a:latin typeface="Arial" charset="0"/>
              </a:rPr>
              <a:t>Capítulo</a:t>
            </a:r>
            <a:r>
              <a:rPr lang="en-US" sz="4400" dirty="0" smtClean="0">
                <a:latin typeface="Arial" charset="0"/>
              </a:rPr>
              <a:t> 9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48B7002A-896E-4717-A98F-71BE4905E63B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6250" y="250371"/>
            <a:ext cx="7996238" cy="1638754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9.1 - O </a:t>
            </a:r>
            <a:r>
              <a:rPr lang="en-US" sz="3600" dirty="0" err="1" smtClean="0">
                <a:latin typeface="Arial" charset="0"/>
              </a:rPr>
              <a:t>Ambiente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Segurança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endParaRPr lang="en-US" sz="3200" dirty="0" smtClean="0">
              <a:latin typeface="Arial" charset="0"/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889125"/>
            <a:ext cx="8324850" cy="3714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01B446DA-DA8E-41DB-8B20-D724808CCF2D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3801"/>
            <a:ext cx="8966200" cy="1068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Termos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relacionados</a:t>
            </a:r>
            <a:r>
              <a:rPr lang="en-US" sz="3600" dirty="0" smtClean="0">
                <a:latin typeface="Arial" charset="0"/>
              </a:rPr>
              <a:t> a </a:t>
            </a:r>
            <a:r>
              <a:rPr lang="en-US" sz="3600" dirty="0" err="1" smtClean="0">
                <a:latin typeface="Arial" charset="0"/>
              </a:rPr>
              <a:t>invasores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5530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7975" y="1110615"/>
            <a:ext cx="8653145" cy="199834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rgbClr val="FF9900"/>
              </a:buClr>
              <a:buSzPct val="80000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Zumbi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invadido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um malware que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informa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endereço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capturada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à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remotas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porta dos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fundos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(back door)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comandem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spcBef>
                <a:spcPct val="30000"/>
              </a:spcBef>
              <a:buClr>
                <a:srgbClr val="FF9900"/>
              </a:buClr>
              <a:buSzPct val="80000"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30000"/>
              </a:spcBef>
              <a:buClr>
                <a:srgbClr val="FF9900"/>
              </a:buClr>
              <a:buSzPct val="80000"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Backdoor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mecanismo (intencional ou não) para garantir acesso completo ou parcial ao sistema por um explorador.</a:t>
            </a:r>
          </a:p>
          <a:p>
            <a:pPr eaLnBrk="1" hangingPunct="1">
              <a:spcBef>
                <a:spcPct val="30000"/>
              </a:spcBef>
              <a:buClr>
                <a:srgbClr val="FF9900"/>
              </a:buClr>
              <a:buSzPct val="80000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30000"/>
              </a:spcBef>
              <a:buClr>
                <a:srgbClr val="FF9900"/>
              </a:buClr>
              <a:buSzPct val="80000"/>
            </a:pPr>
            <a:endPara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4818" name="Picture 2" descr="http://upload.wikimedia.org/wikipedia/commons/thumb/c/c6/Botnet.svg/570px-Botne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760" y="3199330"/>
            <a:ext cx="4739640" cy="365867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9227" y="3634516"/>
            <a:ext cx="41081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Clr>
                <a:srgbClr val="FF99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Botnet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– robot networks –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grupo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comandadas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(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polícia holandesa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encontrou uma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botnet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1,5 milhão de nós)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30000"/>
              </a:spcBef>
              <a:buClr>
                <a:srgbClr val="FF9900"/>
              </a:buClr>
              <a:buSzPct val="80000"/>
              <a:buFont typeface="Wingdings 3" pitchFamily="18" charset="2"/>
              <a:buChar char="u"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Keylogger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malware que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registra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tudo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 é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digitado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periodicamente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remota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66F76414-395D-4CC1-9311-8158A6CFC4B8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Invasores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438275"/>
            <a:ext cx="8763000" cy="5133975"/>
          </a:xfrm>
        </p:spPr>
        <p:txBody>
          <a:bodyPr/>
          <a:lstStyle/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Categorias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comuns</a:t>
            </a:r>
            <a:endParaRPr lang="en-US" sz="2400" dirty="0" smtClean="0">
              <a:latin typeface="Arial" charset="0"/>
            </a:endParaRP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Curiosidades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casuais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usuários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leigos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dirty="0" err="1" smtClean="0">
                <a:latin typeface="Arial" charset="0"/>
              </a:rPr>
              <a:t>configuração</a:t>
            </a:r>
            <a:r>
              <a:rPr lang="en-US" sz="2400" dirty="0" smtClean="0">
                <a:latin typeface="Arial" charset="0"/>
              </a:rPr>
              <a:t> default do UNIX: read for world);</a:t>
            </a: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Espionagem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pessoas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internas</a:t>
            </a:r>
            <a:r>
              <a:rPr lang="en-US" sz="2400" dirty="0" smtClean="0">
                <a:latin typeface="Arial" charset="0"/>
              </a:rPr>
              <a:t> : </a:t>
            </a:r>
            <a:r>
              <a:rPr lang="en-US" sz="2400" dirty="0" err="1" smtClean="0">
                <a:latin typeface="Arial" charset="0"/>
              </a:rPr>
              <a:t>há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motivação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treinamento</a:t>
            </a:r>
            <a:r>
              <a:rPr lang="en-US" sz="2400" dirty="0" smtClean="0">
                <a:latin typeface="Arial" charset="0"/>
              </a:rPr>
              <a:t>;</a:t>
            </a: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Tentativas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determinadas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ganhar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dinheiro</a:t>
            </a:r>
            <a:r>
              <a:rPr lang="en-US" sz="2400" dirty="0" smtClean="0">
                <a:latin typeface="Arial" charset="0"/>
              </a:rPr>
              <a:t>;</a:t>
            </a: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Espionagem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militar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comercial</a:t>
            </a:r>
            <a:endParaRPr lang="en-US" sz="2400" dirty="0" smtClean="0">
              <a:latin typeface="Arial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400" dirty="0" smtClean="0">
              <a:latin typeface="Arial" charset="0"/>
            </a:endParaRPr>
          </a:p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O </a:t>
            </a:r>
            <a:r>
              <a:rPr lang="en-US" sz="2400" dirty="0" err="1" smtClean="0">
                <a:latin typeface="Arial" charset="0"/>
              </a:rPr>
              <a:t>esforço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proteção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depende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quem</a:t>
            </a:r>
            <a:r>
              <a:rPr lang="en-US" sz="2400" dirty="0" smtClean="0">
                <a:latin typeface="Arial" charset="0"/>
              </a:rPr>
              <a:t> se </a:t>
            </a:r>
            <a:r>
              <a:rPr lang="en-US" sz="2400" dirty="0" err="1" smtClean="0">
                <a:latin typeface="Arial" charset="0"/>
              </a:rPr>
              <a:t>imagina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que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seja</a:t>
            </a:r>
            <a:r>
              <a:rPr lang="en-US" sz="2400" dirty="0" smtClean="0">
                <a:latin typeface="Arial" charset="0"/>
              </a:rPr>
              <a:t> o </a:t>
            </a:r>
            <a:r>
              <a:rPr lang="en-US" sz="2400" dirty="0" err="1" smtClean="0">
                <a:latin typeface="Arial" charset="0"/>
              </a:rPr>
              <a:t>inimigo</a:t>
            </a:r>
            <a:r>
              <a:rPr lang="en-US" sz="2400" dirty="0" smtClean="0">
                <a:latin typeface="Arial" charset="0"/>
              </a:rPr>
              <a:t>: se é um </a:t>
            </a:r>
            <a:r>
              <a:rPr lang="en-US" sz="2400" dirty="0" err="1" smtClean="0">
                <a:latin typeface="Arial" charset="0"/>
              </a:rPr>
              <a:t>estudante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se é um </a:t>
            </a:r>
            <a:r>
              <a:rPr lang="en-US" sz="2400" dirty="0" err="1" smtClean="0">
                <a:latin typeface="Arial" charset="0"/>
              </a:rPr>
              <a:t>governo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estrangeiro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hostil</a:t>
            </a:r>
            <a:r>
              <a:rPr lang="en-US" sz="2400" dirty="0" smtClean="0">
                <a:latin typeface="Arial" charset="0"/>
              </a:rPr>
              <a:t>…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E9EAF443-A873-4847-8045-E95AC85DF854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Perda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Acidental</a:t>
            </a:r>
            <a:r>
              <a:rPr lang="en-US" sz="3600" dirty="0" smtClean="0">
                <a:latin typeface="Arial" charset="0"/>
              </a:rPr>
              <a:t> de Dados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70560" y="1504950"/>
            <a:ext cx="7818120" cy="5353050"/>
          </a:xfrm>
        </p:spPr>
        <p:txBody>
          <a:bodyPr/>
          <a:lstStyle/>
          <a:p>
            <a:pPr marL="609600" indent="-60960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Além</a:t>
            </a:r>
            <a:r>
              <a:rPr lang="en-US" sz="2400" dirty="0" smtClean="0">
                <a:latin typeface="Arial" charset="0"/>
              </a:rPr>
              <a:t> das </a:t>
            </a:r>
            <a:r>
              <a:rPr lang="en-US" sz="2400" dirty="0" err="1" smtClean="0">
                <a:latin typeface="Arial" charset="0"/>
              </a:rPr>
              <a:t>ameças</a:t>
            </a:r>
            <a:r>
              <a:rPr lang="en-US" sz="2400" dirty="0" smtClean="0">
                <a:latin typeface="Arial" charset="0"/>
              </a:rPr>
              <a:t> dos </a:t>
            </a:r>
            <a:r>
              <a:rPr lang="en-US" sz="2400" dirty="0" err="1" smtClean="0">
                <a:latin typeface="Arial" charset="0"/>
              </a:rPr>
              <a:t>invasores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podem</a:t>
            </a:r>
            <a:r>
              <a:rPr lang="en-US" sz="2400" dirty="0" smtClean="0">
                <a:latin typeface="Arial" charset="0"/>
              </a:rPr>
              <a:t> se </a:t>
            </a:r>
            <a:r>
              <a:rPr lang="en-US" sz="2400" dirty="0" err="1" smtClean="0">
                <a:latin typeface="Arial" charset="0"/>
              </a:rPr>
              <a:t>perder</a:t>
            </a:r>
            <a:r>
              <a:rPr lang="en-US" sz="2400" dirty="0" smtClean="0">
                <a:latin typeface="Arial" charset="0"/>
              </a:rPr>
              <a:t> dados </a:t>
            </a:r>
            <a:r>
              <a:rPr lang="en-US" sz="2400" dirty="0" err="1" smtClean="0">
                <a:latin typeface="Arial" charset="0"/>
              </a:rPr>
              <a:t>por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acidente</a:t>
            </a:r>
            <a:r>
              <a:rPr lang="en-US" sz="2400" dirty="0" smtClean="0">
                <a:latin typeface="Arial" charset="0"/>
              </a:rPr>
              <a:t>. </a:t>
            </a:r>
            <a:r>
              <a:rPr lang="en-US" sz="2400" dirty="0" err="1" smtClean="0">
                <a:latin typeface="Arial" charset="0"/>
              </a:rPr>
              <a:t>Causas</a:t>
            </a:r>
            <a:r>
              <a:rPr lang="en-US" sz="2400" dirty="0" smtClean="0">
                <a:latin typeface="Arial" charset="0"/>
              </a:rPr>
              <a:t>:</a:t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Fenômenos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naturais</a:t>
            </a:r>
            <a:r>
              <a:rPr lang="pt-PT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incêndios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,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enchentes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,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guerras</a:t>
            </a: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Erros</a:t>
            </a:r>
            <a:r>
              <a:rPr lang="en-US" sz="2400" dirty="0" smtClean="0">
                <a:latin typeface="Arial" charset="0"/>
              </a:rPr>
              <a:t> de hardware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software: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defeitos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na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CPU, discos ruins,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erros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de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programas</a:t>
            </a: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marL="609600" indent="-609600" eaLnBrk="1" hangingPunct="1">
              <a:buClr>
                <a:srgbClr val="B481FF"/>
              </a:buClr>
              <a:buFontTx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Erros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humanos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entrada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incorreta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de dados,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montagem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errada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da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+mn-cs"/>
              </a:rPr>
              <a:t>fita</a:t>
            </a:r>
            <a:endParaRPr lang="en-US" sz="2400" dirty="0" smtClean="0">
              <a:latin typeface="Arial" charset="0"/>
              <a:ea typeface="+mn-ea"/>
              <a:cs typeface="+mn-cs"/>
            </a:endParaRPr>
          </a:p>
          <a:p>
            <a:pPr marL="590550" indent="-533400" algn="ctr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Viva o backup!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E1B5F39B-2D6B-4F5E-9A76-31AB89970499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266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9.2 - </a:t>
            </a:r>
            <a:r>
              <a:rPr lang="en-US" sz="3600" dirty="0" err="1" smtClean="0">
                <a:latin typeface="Arial" charset="0"/>
              </a:rPr>
              <a:t>Criptografia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Básica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232275"/>
            <a:ext cx="9144000" cy="9715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Relação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entre o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texto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plano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e o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texto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cifrado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173" name="Picture 6" descr="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74800"/>
            <a:ext cx="7772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01625" y="5135563"/>
            <a:ext cx="8574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Princípio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Kerckhoff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adotado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profissionais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sérios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área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algoritmos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públicos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apenas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chaves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secretas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B3503-E67B-40A7-87DF-530ED8F8FA7B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Ex: </a:t>
            </a:r>
            <a:r>
              <a:rPr lang="en-US" sz="3600" dirty="0" err="1" smtClean="0">
                <a:latin typeface="Arial" charset="0"/>
              </a:rPr>
              <a:t>Transposição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Cifra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4000" y="4459288"/>
            <a:ext cx="88900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: MEGABUCK	:  K</a:t>
            </a:r>
            <a:r>
              <a:rPr lang="en-US" sz="2400" baseline="-25000" dirty="0">
                <a:latin typeface="Arial" charset="0"/>
              </a:rPr>
              <a:t>E</a:t>
            </a:r>
            <a:r>
              <a:rPr lang="en-US" sz="2400" dirty="0">
                <a:latin typeface="Arial" charset="0"/>
              </a:rPr>
              <a:t>=K</a:t>
            </a:r>
            <a:r>
              <a:rPr lang="en-US" sz="2400" baseline="-25000" dirty="0">
                <a:latin typeface="Arial" charset="0"/>
              </a:rPr>
              <a:t>D</a:t>
            </a:r>
          </a:p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Algoritmo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público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coloque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texto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plano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linhas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tamanho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Gere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texto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cifrado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colocando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texto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gerado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colunas</a:t>
            </a:r>
            <a:r>
              <a:rPr lang="en-US" sz="2400" dirty="0">
                <a:latin typeface="Arial" charset="0"/>
              </a:rPr>
              <a:t>. A </a:t>
            </a:r>
            <a:r>
              <a:rPr lang="en-US" sz="2400" dirty="0" err="1">
                <a:latin typeface="Arial" charset="0"/>
              </a:rPr>
              <a:t>ordem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colunas</a:t>
            </a:r>
            <a:r>
              <a:rPr lang="en-US" sz="2400" dirty="0">
                <a:latin typeface="Arial" charset="0"/>
              </a:rPr>
              <a:t> é dada </a:t>
            </a:r>
            <a:r>
              <a:rPr lang="en-US" sz="2400" dirty="0" err="1">
                <a:latin typeface="Arial" charset="0"/>
              </a:rPr>
              <a:t>pela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ordem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alfabética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letras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pic>
        <p:nvPicPr>
          <p:cNvPr id="8197" name="Picture 6" descr="8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6963" y="1165225"/>
            <a:ext cx="7551737" cy="325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DF211-C8C8-47ED-9073-DC6278D4BF08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Ex: </a:t>
            </a:r>
            <a:r>
              <a:rPr lang="en-US" sz="4000" smtClean="0">
                <a:latin typeface="Arial" charset="0"/>
              </a:rPr>
              <a:t>Substituição monoalfabética (1)</a:t>
            </a:r>
          </a:p>
        </p:txBody>
      </p:sp>
      <p:sp>
        <p:nvSpPr>
          <p:cNvPr id="84997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361950" y="1371600"/>
            <a:ext cx="8782050" cy="52578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Cada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letra</a:t>
            </a:r>
            <a:r>
              <a:rPr lang="en-US" sz="2400" dirty="0" smtClean="0">
                <a:latin typeface="Arial" charset="0"/>
              </a:rPr>
              <a:t> é </a:t>
            </a:r>
            <a:r>
              <a:rPr lang="en-US" sz="2400" dirty="0" err="1" smtClean="0">
                <a:latin typeface="Arial" charset="0"/>
              </a:rPr>
              <a:t>substituída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letra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diferente</a:t>
            </a:r>
            <a:r>
              <a:rPr lang="en-US" sz="2400" dirty="0" smtClean="0">
                <a:latin typeface="Arial" charset="0"/>
              </a:rPr>
              <a:t>;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Texto</a:t>
            </a:r>
            <a:r>
              <a:rPr lang="en-US" sz="2400" dirty="0" smtClean="0">
                <a:latin typeface="Arial" charset="0"/>
              </a:rPr>
              <a:t> Plano: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	   ABCDEFGHIJKLMNOPQRSTUVWXYZ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Texto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Cifrado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	  QWERTYUIOPASDFGHJKLZXCVBNM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que</a:t>
            </a:r>
            <a:r>
              <a:rPr lang="en-US" sz="2400" dirty="0" smtClean="0">
                <a:latin typeface="Arial" charset="0"/>
              </a:rPr>
              <a:t> é a </a:t>
            </a:r>
            <a:r>
              <a:rPr lang="en-US" sz="2400" kern="12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chave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Dada </a:t>
            </a: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err="1" smtClean="0">
                <a:latin typeface="Arial" charset="0"/>
              </a:rPr>
              <a:t>chave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criptográfica</a:t>
            </a:r>
            <a:r>
              <a:rPr lang="en-US" sz="2400" dirty="0" smtClean="0">
                <a:latin typeface="Arial" charset="0"/>
              </a:rPr>
              <a:t>, é </a:t>
            </a:r>
            <a:r>
              <a:rPr lang="en-US" sz="2400" dirty="0" err="1" smtClean="0">
                <a:latin typeface="Arial" charset="0"/>
              </a:rPr>
              <a:t>fácil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achar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chave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decriptação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kern="12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Ch. </a:t>
            </a:r>
            <a:r>
              <a:rPr lang="en-US" sz="2400" kern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Dec</a:t>
            </a:r>
            <a:r>
              <a:rPr lang="en-US" sz="2400" dirty="0" smtClean="0">
                <a:latin typeface="Arial" charset="0"/>
              </a:rPr>
              <a:t>: KXVMCNOPHQRSZYIJADLEGWBUFT, </a:t>
            </a:r>
            <a:r>
              <a:rPr lang="en-US" sz="2400" dirty="0" err="1" smtClean="0">
                <a:latin typeface="Arial" charset="0"/>
              </a:rPr>
              <a:t>pois</a:t>
            </a:r>
            <a:r>
              <a:rPr lang="en-US" sz="2400" dirty="0" smtClean="0">
                <a:latin typeface="Arial" charset="0"/>
              </a:rPr>
              <a:t> um A no </a:t>
            </a:r>
            <a:r>
              <a:rPr lang="en-US" sz="2400" dirty="0" err="1" smtClean="0">
                <a:latin typeface="Arial" charset="0"/>
              </a:rPr>
              <a:t>texto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cifrado</a:t>
            </a:r>
            <a:r>
              <a:rPr lang="en-US" sz="2400" dirty="0" smtClean="0">
                <a:latin typeface="Arial" charset="0"/>
              </a:rPr>
              <a:t> é um K no </a:t>
            </a:r>
            <a:r>
              <a:rPr lang="en-US" sz="2400" dirty="0" err="1" smtClean="0">
                <a:latin typeface="Arial" charset="0"/>
              </a:rPr>
              <a:t>texto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plano</a:t>
            </a:r>
            <a:r>
              <a:rPr lang="en-US" sz="2400" dirty="0" smtClean="0">
                <a:latin typeface="Arial" charset="0"/>
              </a:rPr>
              <a:t>, etc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</a:rPr>
              <a:t>	Este </a:t>
            </a:r>
            <a:r>
              <a:rPr lang="en-US" sz="2400" dirty="0" err="1">
                <a:latin typeface="Arial" charset="0"/>
              </a:rPr>
              <a:t>sistema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>
                <a:latin typeface="Arial" charset="0"/>
              </a:rPr>
              <a:t>seguro</a:t>
            </a:r>
            <a:r>
              <a:rPr lang="en-US" sz="2400" dirty="0">
                <a:latin typeface="Arial" charset="0"/>
              </a:rPr>
              <a:t>?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Há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26! </a:t>
            </a:r>
            <a:r>
              <a:rPr lang="en-US" sz="2400" dirty="0" err="1">
                <a:latin typeface="Arial" charset="0"/>
              </a:rPr>
              <a:t>possíveis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chaves</a:t>
            </a:r>
            <a:r>
              <a:rPr lang="en-US" sz="2400" dirty="0">
                <a:latin typeface="Arial" charset="0"/>
              </a:rPr>
              <a:t> ~ 4 * 10 </a:t>
            </a:r>
            <a:r>
              <a:rPr lang="en-US" sz="2400" baseline="30000" dirty="0">
                <a:latin typeface="Arial" charset="0"/>
              </a:rPr>
              <a:t>26</a:t>
            </a:r>
            <a:r>
              <a:rPr lang="en-US" sz="2400" dirty="0">
                <a:latin typeface="Arial" charset="0"/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pt-BR" sz="24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1EE04-9C95-4E84-B61C-62A57F911615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charset="0"/>
              </a:rPr>
              <a:t>Ex: </a:t>
            </a:r>
            <a:r>
              <a:rPr lang="en-US" sz="4000" dirty="0" err="1" smtClean="0">
                <a:latin typeface="Arial" charset="0"/>
              </a:rPr>
              <a:t>Substituição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monoalfabética</a:t>
            </a:r>
            <a:r>
              <a:rPr lang="en-US" sz="4000" dirty="0" smtClean="0">
                <a:latin typeface="Arial" charset="0"/>
              </a:rPr>
              <a:t> (2)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575733" y="1809750"/>
            <a:ext cx="8111067" cy="41179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rgbClr val="FFFF01"/>
                </a:solidFill>
                <a:effectLst/>
                <a:latin typeface="Arial" charset="0"/>
              </a:rPr>
              <a:t>Problema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usando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propriedades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estatísticas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linguagens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naturais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decifra</a:t>
            </a:r>
            <a:r>
              <a:rPr lang="en-US" sz="2400" dirty="0">
                <a:latin typeface="Arial" charset="0"/>
              </a:rPr>
              <a:t>: no </a:t>
            </a:r>
            <a:r>
              <a:rPr lang="en-US" sz="2400" dirty="0" err="1">
                <a:latin typeface="Arial" charset="0"/>
              </a:rPr>
              <a:t>inglês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letra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comum</a:t>
            </a:r>
            <a:r>
              <a:rPr lang="en-US" sz="2400" dirty="0">
                <a:latin typeface="Arial" charset="0"/>
              </a:rPr>
              <a:t> é o </a:t>
            </a: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e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seguida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i="1" dirty="0" err="1">
                <a:solidFill>
                  <a:srgbClr val="FF9900"/>
                </a:solidFill>
                <a:latin typeface="Arial" charset="0"/>
              </a:rPr>
              <a:t>t,o,a</a:t>
            </a:r>
            <a:r>
              <a:rPr lang="en-US" sz="2400" dirty="0">
                <a:latin typeface="Arial" charset="0"/>
              </a:rPr>
              <a:t>.... As </a:t>
            </a:r>
            <a:r>
              <a:rPr lang="en-US" sz="2400" dirty="0" err="1">
                <a:latin typeface="Arial" charset="0"/>
              </a:rPr>
              <a:t>duas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combinações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letras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comuns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err="1">
                <a:solidFill>
                  <a:srgbClr val="FF9900"/>
                </a:solidFill>
                <a:latin typeface="Arial" charset="0"/>
              </a:rPr>
              <a:t>th</a:t>
            </a: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, in, </a:t>
            </a:r>
            <a:r>
              <a:rPr lang="en-US" sz="2400" i="1" dirty="0" err="1">
                <a:solidFill>
                  <a:srgbClr val="FF9900"/>
                </a:solidFill>
                <a:latin typeface="Arial" charset="0"/>
              </a:rPr>
              <a:t>er</a:t>
            </a:r>
            <a:r>
              <a:rPr lang="en-US" sz="2400" i="1" dirty="0">
                <a:solidFill>
                  <a:srgbClr val="FF9900"/>
                </a:solidFill>
                <a:latin typeface="Arial" charset="0"/>
              </a:rPr>
              <a:t>, re</a:t>
            </a:r>
            <a:r>
              <a:rPr lang="en-US" sz="2400" dirty="0">
                <a:latin typeface="Arial" charset="0"/>
              </a:rPr>
              <a:t>... </a:t>
            </a:r>
            <a:r>
              <a:rPr lang="en-US" sz="2400" dirty="0" err="1">
                <a:latin typeface="Arial" charset="0"/>
              </a:rPr>
              <a:t>Usando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informações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fica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fácil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quebrar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código</a:t>
            </a:r>
            <a:r>
              <a:rPr lang="en-US" sz="2400" dirty="0">
                <a:latin typeface="Arial" charset="0"/>
              </a:rPr>
              <a:t>.</a:t>
            </a:r>
            <a:endParaRPr lang="pt-BR" sz="2400" dirty="0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B031B540-7694-4D1B-A6A2-FE27ED88F796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6225" y="1733550"/>
            <a:ext cx="8534400" cy="47244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latin typeface="Arial" charset="0"/>
              </a:rPr>
              <a:t>Dada 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criptográfica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>
                <a:latin typeface="Arial" charset="0"/>
              </a:rPr>
              <a:t>fácil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achar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decriptação</a:t>
            </a:r>
            <a:endParaRPr lang="en-US" sz="2400" dirty="0">
              <a:latin typeface="Arial" charset="0"/>
            </a:endParaRPr>
          </a:p>
          <a:p>
            <a:pPr marL="922338" lvl="1" indent="-209550" eaLnBrk="1" hangingPunct="1"/>
            <a:endParaRPr lang="en-US" sz="2400" dirty="0">
              <a:latin typeface="Arial" charset="0"/>
              <a:ea typeface="+mn-ea"/>
              <a:cs typeface="+mn-cs"/>
            </a:endParaRPr>
          </a:p>
          <a:p>
            <a:pPr marL="533400" indent="-533400" eaLnBrk="1" hangingPunct="1"/>
            <a:r>
              <a:rPr lang="en-US" sz="2400" dirty="0" err="1">
                <a:latin typeface="Arial" charset="0"/>
              </a:rPr>
              <a:t>Algoritmos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simétrica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seguros</a:t>
            </a:r>
            <a:r>
              <a:rPr lang="en-US" sz="2400" dirty="0">
                <a:latin typeface="Arial" charset="0"/>
              </a:rPr>
              <a:t> se as </a:t>
            </a:r>
            <a:r>
              <a:rPr lang="en-US" sz="2400" dirty="0" err="1">
                <a:latin typeface="Arial" charset="0"/>
              </a:rPr>
              <a:t>chaves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forem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suficientemente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longas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Hoje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utiliza</a:t>
            </a:r>
            <a:r>
              <a:rPr lang="en-US" sz="2400" dirty="0">
                <a:latin typeface="Arial" charset="0"/>
              </a:rPr>
              <a:t>-se 1024 bits o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leva</a:t>
            </a:r>
            <a:r>
              <a:rPr lang="en-US" sz="2400" dirty="0">
                <a:latin typeface="Arial" charset="0"/>
              </a:rPr>
              <a:t> a 2 </a:t>
            </a:r>
            <a:r>
              <a:rPr lang="en-US" sz="2400" baseline="30000" dirty="0">
                <a:latin typeface="Arial" charset="0"/>
              </a:rPr>
              <a:t>1024</a:t>
            </a:r>
            <a:r>
              <a:rPr lang="en-US" sz="2400" dirty="0">
                <a:latin typeface="Arial" charset="0"/>
              </a:rPr>
              <a:t> ~2 * 10 </a:t>
            </a:r>
            <a:r>
              <a:rPr lang="en-US" sz="2400" baseline="30000" dirty="0">
                <a:latin typeface="Arial" charset="0"/>
              </a:rPr>
              <a:t>308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chaves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533400" indent="-533400" eaLnBrk="1" hangingPunct="1"/>
            <a:endParaRPr lang="en-US" sz="2400" dirty="0">
              <a:latin typeface="Arial" charset="0"/>
            </a:endParaRPr>
          </a:p>
          <a:p>
            <a:pPr marL="533400" indent="-533400" eaLnBrk="1" hangingPunct="1"/>
            <a:r>
              <a:rPr lang="en-US" sz="2400" dirty="0" err="1">
                <a:latin typeface="Arial" charset="0"/>
              </a:rPr>
              <a:t>Inconveniência</a:t>
            </a:r>
            <a:r>
              <a:rPr lang="en-US" sz="2400" dirty="0">
                <a:latin typeface="Arial" charset="0"/>
              </a:rPr>
              <a:t>: ambos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lados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devem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possuir</a:t>
            </a:r>
            <a:r>
              <a:rPr lang="en-US" sz="2400" dirty="0">
                <a:latin typeface="Arial" charset="0"/>
              </a:rPr>
              <a:t>  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secreta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compartilhada</a:t>
            </a:r>
            <a:endParaRPr lang="en-US" sz="2400" dirty="0">
              <a:latin typeface="Arial" charset="0"/>
            </a:endParaRP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90550" y="246063"/>
            <a:ext cx="8066088" cy="12017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Criptografia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por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Chave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Secreta</a:t>
            </a:r>
            <a:r>
              <a:rPr lang="en-US" sz="3600" dirty="0" smtClean="0">
                <a:latin typeface="Arial" charset="0"/>
              </a:rPr>
              <a:t> (</a:t>
            </a:r>
            <a:r>
              <a:rPr lang="en-US" sz="3600" dirty="0" err="1" smtClean="0">
                <a:latin typeface="Arial" charset="0"/>
              </a:rPr>
              <a:t>Chave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Simétrica</a:t>
            </a:r>
            <a:r>
              <a:rPr lang="en-US" sz="3600" dirty="0" smtClean="0">
                <a:latin typeface="Arial" charset="0"/>
              </a:rPr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C2AB6665-EAD1-4364-8AD4-7800D5FC04B7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2950" y="228600"/>
            <a:ext cx="7773988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Criptografia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por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Chave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Pública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1331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2445" y="1254125"/>
            <a:ext cx="8244840" cy="560387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Uma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para </a:t>
            </a:r>
            <a:r>
              <a:rPr lang="en-US" sz="2400" dirty="0" err="1">
                <a:latin typeface="Arial" charset="0"/>
              </a:rPr>
              <a:t>criptografia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pública</a:t>
            </a:r>
            <a:r>
              <a:rPr lang="en-US" sz="2400" dirty="0" smtClean="0">
                <a:latin typeface="Arial" charset="0"/>
              </a:rPr>
              <a:t>) e </a:t>
            </a:r>
            <a:r>
              <a:rPr lang="en-US" sz="2400" dirty="0" err="1">
                <a:latin typeface="Arial" charset="0"/>
              </a:rPr>
              <a:t>outra</a:t>
            </a:r>
            <a:r>
              <a:rPr lang="en-US" sz="2400" dirty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decriptografia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dirty="0" err="1" smtClean="0">
                <a:latin typeface="Arial" charset="0"/>
              </a:rPr>
              <a:t>privada</a:t>
            </a:r>
            <a:r>
              <a:rPr lang="en-US" sz="2400" dirty="0" smtClean="0">
                <a:latin typeface="Arial" charset="0"/>
              </a:rPr>
              <a:t>). </a:t>
            </a:r>
            <a:endParaRPr lang="en-US" sz="2400" dirty="0">
              <a:latin typeface="Arial" charset="0"/>
            </a:endParaRPr>
          </a:p>
          <a:p>
            <a:pPr eaLnBrk="1" hangingPunct="1">
              <a:buNone/>
              <a:defRPr/>
            </a:pPr>
            <a:r>
              <a:rPr lang="en-US" sz="2400" dirty="0">
                <a:latin typeface="Arial" charset="0"/>
              </a:rPr>
              <a:t>Alice </a:t>
            </a:r>
            <a:r>
              <a:rPr lang="en-US" sz="2400" dirty="0" err="1">
                <a:latin typeface="Arial" charset="0"/>
              </a:rPr>
              <a:t>publica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olidFill>
                  <a:srgbClr val="FF9900"/>
                </a:solidFill>
                <a:latin typeface="Arial" charset="0"/>
              </a:rPr>
              <a:t>E</a:t>
            </a:r>
            <a:r>
              <a:rPr lang="en-US" sz="2400" baseline="-25000" dirty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sua</a:t>
            </a:r>
            <a:r>
              <a:rPr lang="en-US" sz="2400" dirty="0">
                <a:latin typeface="Arial" charset="0"/>
              </a:rPr>
              <a:t> home page. </a:t>
            </a:r>
            <a:r>
              <a:rPr lang="en-US" sz="2400" dirty="0" err="1">
                <a:latin typeface="Arial" charset="0"/>
              </a:rPr>
              <a:t>Mantém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D</a:t>
            </a:r>
            <a:r>
              <a:rPr lang="en-US" sz="2400" baseline="-25000" dirty="0">
                <a:solidFill>
                  <a:srgbClr val="00CC00"/>
                </a:solidFill>
                <a:latin typeface="Arial" charset="0"/>
              </a:rPr>
              <a:t>A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secreto</a:t>
            </a:r>
            <a:r>
              <a:rPr lang="en-US" sz="2400" dirty="0">
                <a:latin typeface="Arial" charset="0"/>
              </a:rPr>
              <a:t>.</a:t>
            </a:r>
          </a:p>
          <a:p>
            <a:pPr eaLnBrk="1" hangingPunct="1">
              <a:buNone/>
              <a:defRPr/>
            </a:pPr>
            <a:r>
              <a:rPr lang="en-US" sz="2400" dirty="0">
                <a:latin typeface="Arial" charset="0"/>
              </a:rPr>
              <a:t>Bob </a:t>
            </a:r>
            <a:r>
              <a:rPr lang="en-US" sz="2400" dirty="0" err="1">
                <a:latin typeface="Arial" charset="0"/>
              </a:rPr>
              <a:t>publica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olidFill>
                  <a:srgbClr val="FF9900"/>
                </a:solidFill>
                <a:latin typeface="Arial" charset="0"/>
              </a:rPr>
              <a:t>E</a:t>
            </a:r>
            <a:r>
              <a:rPr lang="en-US" sz="2400" baseline="-25000" dirty="0">
                <a:solidFill>
                  <a:srgbClr val="FF9900"/>
                </a:solidFill>
                <a:latin typeface="Arial" charset="0"/>
              </a:rPr>
              <a:t>B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sua</a:t>
            </a:r>
            <a:r>
              <a:rPr lang="en-US" sz="2400" dirty="0">
                <a:latin typeface="Arial" charset="0"/>
              </a:rPr>
              <a:t> home page. </a:t>
            </a:r>
            <a:r>
              <a:rPr lang="en-US" sz="2400" dirty="0" err="1">
                <a:latin typeface="Arial" charset="0"/>
              </a:rPr>
              <a:t>Mantém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D</a:t>
            </a:r>
            <a:r>
              <a:rPr lang="en-US" sz="2400" baseline="-25000" dirty="0">
                <a:solidFill>
                  <a:srgbClr val="00CC00"/>
                </a:solidFill>
                <a:latin typeface="Arial" charset="0"/>
              </a:rPr>
              <a:t>B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secreto</a:t>
            </a:r>
            <a:r>
              <a:rPr lang="en-US" sz="2400" dirty="0"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latin typeface="Arial" charset="0"/>
              </a:rPr>
              <a:t>Quando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Alice </a:t>
            </a:r>
            <a:r>
              <a:rPr lang="en-US" sz="2400" dirty="0" err="1">
                <a:latin typeface="Arial" charset="0"/>
              </a:rPr>
              <a:t>quer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mandar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mensagem</a:t>
            </a:r>
            <a:r>
              <a:rPr lang="en-US" sz="2400" dirty="0">
                <a:latin typeface="Arial" charset="0"/>
              </a:rPr>
              <a:t> para Bob, </a:t>
            </a:r>
            <a:r>
              <a:rPr lang="en-US" sz="2400" dirty="0" err="1">
                <a:latin typeface="Arial" charset="0"/>
              </a:rPr>
              <a:t>cifra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mensagem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usando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en-US" sz="2400" baseline="-25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somente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Bob tem </a:t>
            </a: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en-US" sz="2400" baseline="-25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ele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decifrar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mensagem</a:t>
            </a:r>
            <a:r>
              <a:rPr lang="en-US" sz="2400" dirty="0"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cifragem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fácil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mas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decifragem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sem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certa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requer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operação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difícil</a:t>
            </a:r>
            <a:r>
              <a:rPr lang="en-US" sz="2400" dirty="0">
                <a:latin typeface="Arial" charset="0"/>
              </a:rPr>
              <a:t>, de </a:t>
            </a:r>
            <a:r>
              <a:rPr lang="en-US" sz="2400" dirty="0" err="1">
                <a:latin typeface="Arial" charset="0"/>
              </a:rPr>
              <a:t>tal</a:t>
            </a:r>
            <a:r>
              <a:rPr lang="en-US" sz="2400" dirty="0">
                <a:latin typeface="Arial" charset="0"/>
              </a:rPr>
              <a:t> forma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consegue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decifrar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nem</a:t>
            </a:r>
            <a:r>
              <a:rPr lang="en-US" sz="2400" dirty="0">
                <a:latin typeface="Arial" charset="0"/>
              </a:rPr>
              <a:t> com </a:t>
            </a:r>
            <a:r>
              <a:rPr lang="en-US" sz="2400" dirty="0" err="1">
                <a:latin typeface="Arial" charset="0"/>
              </a:rPr>
              <a:t>força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bruta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tenha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correta</a:t>
            </a:r>
            <a:r>
              <a:rPr lang="en-US" sz="2400" dirty="0">
                <a:latin typeface="Arial" charset="0"/>
              </a:rPr>
              <a:t>.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FFFF00"/>
                </a:solidFill>
                <a:effectLst/>
                <a:latin typeface="Arial" charset="0"/>
              </a:rPr>
              <a:t>RSA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– </a:t>
            </a:r>
            <a:r>
              <a:rPr lang="en-US" sz="2400" dirty="0" err="1">
                <a:latin typeface="Arial" charset="0"/>
              </a:rPr>
              <a:t>Algoritmo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amplamente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utilizado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2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smtClean="0">
                <a:latin typeface="Arial" charset="0"/>
              </a:rPr>
              <a:t>Motivação (1.1)</a:t>
            </a:r>
            <a:endParaRPr lang="pt-BR" sz="3600" dirty="0">
              <a:latin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142999"/>
            <a:ext cx="8686800" cy="55784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t-BR" sz="2400" dirty="0" smtClean="0"/>
              <a:t>Eventos que “esquentaram” a área de Segurança: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PRIVACIDADE</a:t>
            </a:r>
            <a:r>
              <a:rPr lang="pt-BR" sz="2400" b="1" dirty="0" smtClean="0">
                <a:solidFill>
                  <a:srgbClr val="FF0000"/>
                </a:solidFill>
                <a:effectLst/>
              </a:rPr>
              <a:t>: </a:t>
            </a:r>
            <a:br>
              <a:rPr lang="pt-BR" sz="2400" b="1" dirty="0" smtClean="0">
                <a:solidFill>
                  <a:srgbClr val="FF0000"/>
                </a:solidFill>
                <a:effectLst/>
              </a:rPr>
            </a:br>
            <a:r>
              <a:rPr lang="pt-BR" sz="2400" dirty="0" smtClean="0"/>
              <a:t>Revelações de </a:t>
            </a:r>
            <a:r>
              <a:rPr lang="pt-BR" sz="2400" b="1" dirty="0" smtClean="0">
                <a:solidFill>
                  <a:schemeClr val="accent5">
                    <a:lumMod val="90000"/>
                  </a:schemeClr>
                </a:solidFill>
              </a:rPr>
              <a:t>Edward </a:t>
            </a:r>
            <a:r>
              <a:rPr lang="pt-BR" sz="2400" b="1" dirty="0" err="1" smtClean="0">
                <a:solidFill>
                  <a:schemeClr val="accent5">
                    <a:lumMod val="90000"/>
                  </a:schemeClr>
                </a:solidFill>
              </a:rPr>
              <a:t>Snowden</a:t>
            </a:r>
            <a:r>
              <a:rPr lang="pt-BR" sz="2400" dirty="0" smtClean="0"/>
              <a:t>: </a:t>
            </a:r>
            <a:r>
              <a:rPr lang="pt-BR" sz="2400" dirty="0" err="1" smtClean="0"/>
              <a:t>ex-analista</a:t>
            </a:r>
            <a:r>
              <a:rPr lang="pt-BR" sz="2400" dirty="0" smtClean="0"/>
              <a:t> de inteligência americano - colaborador da</a:t>
            </a:r>
            <a:r>
              <a:rPr lang="en-US" sz="2400" i="1" dirty="0" smtClean="0"/>
              <a:t> National Security Agency </a:t>
            </a:r>
            <a:r>
              <a:rPr lang="pt-BR" sz="2400" i="1" dirty="0" smtClean="0"/>
              <a:t>(NSA) </a:t>
            </a:r>
            <a:r>
              <a:rPr lang="pt-BR" sz="2400" dirty="0" smtClean="0"/>
              <a:t>e foi também funcionário da </a:t>
            </a:r>
            <a:r>
              <a:rPr lang="pt-BR" sz="2400" i="1" dirty="0" smtClean="0"/>
              <a:t>Central </a:t>
            </a:r>
            <a:r>
              <a:rPr lang="pt-BR" sz="2400" i="1" dirty="0" err="1" smtClean="0"/>
              <a:t>Intelligence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Agency</a:t>
            </a:r>
            <a:r>
              <a:rPr lang="pt-BR" sz="2400" i="1" dirty="0" smtClean="0"/>
              <a:t> (CIA) (2013).</a:t>
            </a:r>
          </a:p>
          <a:p>
            <a:pPr marL="446088" indent="-446088" eaLnBrk="1" hangingPunct="1">
              <a:defRPr/>
            </a:pPr>
            <a:r>
              <a:rPr lang="pt-BR" sz="2400" dirty="0" err="1" smtClean="0"/>
              <a:t>Snowden</a:t>
            </a:r>
            <a:r>
              <a:rPr lang="pt-BR" sz="2400" dirty="0" smtClean="0"/>
              <a:t> deu detalhes de programas confidenciais de vigilância de comunicações e tráfego de informações executada pelo programa </a:t>
            </a:r>
            <a:r>
              <a:rPr lang="pt-BR" sz="2400" i="1" dirty="0" smtClean="0"/>
              <a:t>PRISM</a:t>
            </a:r>
            <a:r>
              <a:rPr lang="pt-BR" sz="2400" dirty="0" smtClean="0"/>
              <a:t> dos Estados Unidos.</a:t>
            </a:r>
          </a:p>
          <a:p>
            <a:pPr marL="446088" indent="-446088" eaLnBrk="1" hangingPunct="1">
              <a:defRPr/>
            </a:pPr>
            <a:endParaRPr lang="pt-BR" sz="2400" dirty="0" smtClean="0"/>
          </a:p>
          <a:p>
            <a:pPr marL="446088" indent="-446088" eaLnBrk="1" hangingPunct="1">
              <a:defRPr/>
            </a:pPr>
            <a:r>
              <a:rPr lang="pt-BR" sz="2400" dirty="0" smtClean="0"/>
              <a:t>O Governo dos EUA acusou-o de roubo de propriedade do governo, comunicação não autorizada de informações de defesa nacional e comunicação intencional de informações de inteligência para pessoa não autorizada.</a:t>
            </a:r>
          </a:p>
          <a:p>
            <a:pPr eaLnBrk="1" hangingPunct="1">
              <a:buFontTx/>
              <a:buNone/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1E1A3F70-B2BD-444F-86BA-7C2CA4D964D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Funções de Uma Via</a:t>
            </a:r>
          </a:p>
        </p:txBody>
      </p:sp>
      <p:sp>
        <p:nvSpPr>
          <p:cNvPr id="1741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1551543"/>
            <a:ext cx="8501063" cy="4981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muito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utilizada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área</a:t>
            </a:r>
            <a:r>
              <a:rPr lang="en-US" sz="2400" dirty="0" smtClean="0">
                <a:latin typeface="Arial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</a:rPr>
              <a:t>Dados 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f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seu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parâmetro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x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>
                <a:latin typeface="Arial" charset="0"/>
              </a:rPr>
              <a:t>fácil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calcular</a:t>
            </a:r>
            <a:r>
              <a:rPr lang="en-US" sz="2400" dirty="0">
                <a:latin typeface="Arial" charset="0"/>
              </a:rPr>
              <a:t>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y = f(x).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charset="0"/>
              </a:rPr>
              <a:t>Mas</a:t>
            </a:r>
            <a:r>
              <a:rPr lang="en-US" sz="2400" dirty="0">
                <a:latin typeface="Arial" charset="0"/>
              </a:rPr>
              <a:t> dado y, é </a:t>
            </a:r>
            <a:r>
              <a:rPr lang="en-US" sz="2400" dirty="0" err="1">
                <a:latin typeface="Arial" charset="0"/>
              </a:rPr>
              <a:t>computacionalmente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inviável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encontrar</a:t>
            </a:r>
            <a:r>
              <a:rPr lang="en-US" sz="2400" dirty="0">
                <a:latin typeface="Arial" charset="0"/>
              </a:rPr>
              <a:t> x.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f </a:t>
            </a:r>
            <a:r>
              <a:rPr lang="en-US" sz="2400" dirty="0" err="1">
                <a:latin typeface="Arial" charset="0"/>
              </a:rPr>
              <a:t>costuma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embaralhar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bits de um </a:t>
            </a:r>
            <a:r>
              <a:rPr lang="en-US" sz="2400" dirty="0" err="1">
                <a:latin typeface="Arial" charset="0"/>
              </a:rPr>
              <a:t>modo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bastante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complexo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chamada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Resumo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Criptográfico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>
                <a:latin typeface="Arial" charset="0"/>
              </a:rPr>
              <a:t>Um </a:t>
            </a:r>
            <a:r>
              <a:rPr lang="en-US" sz="2400" dirty="0" err="1">
                <a:latin typeface="Arial" charset="0"/>
              </a:rPr>
              <a:t>tipo</a:t>
            </a:r>
            <a:r>
              <a:rPr lang="en-US" sz="2400" dirty="0">
                <a:latin typeface="Arial" charset="0"/>
              </a:rPr>
              <a:t> de hash (de novo!!)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A77AFE01-2826-4535-8831-35C46712C252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charset="0"/>
              </a:rPr>
              <a:t>9.3 - </a:t>
            </a:r>
            <a:r>
              <a:rPr lang="en-US" sz="4000" dirty="0" err="1" smtClean="0">
                <a:latin typeface="Arial" charset="0"/>
              </a:rPr>
              <a:t>Assinatura</a:t>
            </a:r>
            <a:r>
              <a:rPr lang="en-US" sz="4000" dirty="0" smtClean="0">
                <a:latin typeface="Arial" charset="0"/>
              </a:rPr>
              <a:t> Digital (1)</a:t>
            </a:r>
          </a:p>
        </p:txBody>
      </p:sp>
      <p:sp>
        <p:nvSpPr>
          <p:cNvPr id="1843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0812" y="1169472"/>
            <a:ext cx="8842375" cy="55165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latin typeface="Arial" charset="0"/>
              </a:rPr>
              <a:t>É </a:t>
            </a:r>
            <a:r>
              <a:rPr lang="en-US" sz="2400" dirty="0" err="1" smtClean="0">
                <a:latin typeface="Arial" charset="0"/>
              </a:rPr>
              <a:t>necessário</a:t>
            </a:r>
            <a:r>
              <a:rPr lang="en-US" sz="2400" dirty="0" smtClean="0">
                <a:latin typeface="Arial" charset="0"/>
              </a:rPr>
              <a:t> um </a:t>
            </a:r>
            <a:r>
              <a:rPr lang="en-US" sz="2400" dirty="0" err="1" smtClean="0">
                <a:latin typeface="Arial" charset="0"/>
              </a:rPr>
              <a:t>mecanismo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assinar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mensagens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450850" indent="-450850" eaLnBrk="1" hangingPunct="1">
              <a:buNone/>
            </a:pPr>
            <a:r>
              <a:rPr lang="en-US" sz="2400" dirty="0" err="1" smtClean="0">
                <a:latin typeface="Arial" charset="0"/>
              </a:rPr>
              <a:t>Objetivos</a:t>
            </a:r>
            <a:r>
              <a:rPr lang="en-US" sz="2400" dirty="0">
                <a:latin typeface="Arial" charset="0"/>
              </a:rPr>
              <a:t>:</a:t>
            </a:r>
            <a:br>
              <a:rPr lang="en-US" sz="24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(1) o receptor </a:t>
            </a:r>
            <a:r>
              <a:rPr lang="en-US" sz="2000" dirty="0" err="1">
                <a:latin typeface="Arial" charset="0"/>
              </a:rPr>
              <a:t>verifique</a:t>
            </a:r>
            <a:r>
              <a:rPr lang="en-US" sz="2000" dirty="0">
                <a:latin typeface="Arial" charset="0"/>
              </a:rPr>
              <a:t> a </a:t>
            </a:r>
            <a:r>
              <a:rPr lang="en-US" sz="2000" dirty="0" err="1">
                <a:latin typeface="Arial" charset="0"/>
              </a:rPr>
              <a:t>identidade</a:t>
            </a:r>
            <a:r>
              <a:rPr lang="en-US" sz="2000" dirty="0">
                <a:latin typeface="Arial" charset="0"/>
              </a:rPr>
              <a:t> do </a:t>
            </a:r>
            <a:r>
              <a:rPr lang="en-US" sz="2000" dirty="0" err="1">
                <a:latin typeface="Arial" charset="0"/>
              </a:rPr>
              <a:t>transmissor</a:t>
            </a:r>
            <a:r>
              <a:rPr lang="en-US" sz="2000" dirty="0">
                <a:latin typeface="Arial" charset="0"/>
              </a:rPr>
              <a:t>;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(2) o </a:t>
            </a:r>
            <a:r>
              <a:rPr lang="en-US" sz="2000" dirty="0" err="1">
                <a:latin typeface="Arial" charset="0"/>
              </a:rPr>
              <a:t>transmissor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possa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repudiar</a:t>
            </a:r>
            <a:r>
              <a:rPr lang="en-US" sz="2000" dirty="0">
                <a:latin typeface="Arial" charset="0"/>
              </a:rPr>
              <a:t> a </a:t>
            </a:r>
            <a:r>
              <a:rPr lang="en-US" sz="2000" dirty="0" err="1">
                <a:latin typeface="Arial" charset="0"/>
              </a:rPr>
              <a:t>mensagem</a:t>
            </a:r>
            <a:r>
              <a:rPr lang="en-US" sz="2000" dirty="0">
                <a:latin typeface="Arial" charset="0"/>
              </a:rPr>
              <a:t> ;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(3) o receptor </a:t>
            </a:r>
            <a:r>
              <a:rPr lang="en-US" sz="2000" dirty="0" err="1">
                <a:latin typeface="Arial" charset="0"/>
              </a:rPr>
              <a:t>não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tenha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possibilidade</a:t>
            </a:r>
            <a:r>
              <a:rPr lang="en-US" sz="2000" dirty="0">
                <a:latin typeface="Arial" charset="0"/>
              </a:rPr>
              <a:t> de </a:t>
            </a:r>
            <a:r>
              <a:rPr lang="en-US" sz="2000" dirty="0" err="1">
                <a:latin typeface="Arial" charset="0"/>
              </a:rPr>
              <a:t>forjar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ele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mesmo</a:t>
            </a:r>
            <a:r>
              <a:rPr lang="en-US" sz="2000" dirty="0">
                <a:latin typeface="Arial" charset="0"/>
              </a:rPr>
              <a:t> a </a:t>
            </a:r>
            <a:r>
              <a:rPr lang="en-US" sz="2000" dirty="0" err="1">
                <a:latin typeface="Arial" charset="0"/>
              </a:rPr>
              <a:t>mensagem</a:t>
            </a:r>
            <a:r>
              <a:rPr lang="en-US" sz="2000" dirty="0"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>
                <a:latin typeface="Arial" charset="0"/>
              </a:rPr>
              <a:t>Uma </a:t>
            </a:r>
            <a:r>
              <a:rPr lang="en-US" sz="2400" dirty="0" err="1">
                <a:latin typeface="Arial" charset="0"/>
              </a:rPr>
              <a:t>maneira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comum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fazer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isto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 smtClean="0">
                <a:latin typeface="Arial" charset="0"/>
              </a:rPr>
              <a:t>começar</a:t>
            </a:r>
            <a:r>
              <a:rPr lang="en-US" sz="2400" dirty="0" smtClean="0">
                <a:latin typeface="Arial" charset="0"/>
              </a:rPr>
              <a:t> com </a:t>
            </a:r>
            <a:r>
              <a:rPr lang="en-US" sz="2400" dirty="0" err="1" smtClean="0">
                <a:latin typeface="Arial" charset="0"/>
              </a:rPr>
              <a:t>uma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hash de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via, </a:t>
            </a:r>
            <a:r>
              <a:rPr lang="en-US" sz="2400" dirty="0" err="1">
                <a:latin typeface="Arial" charset="0"/>
              </a:rPr>
              <a:t>difícil</a:t>
            </a:r>
            <a:r>
              <a:rPr lang="en-US" sz="2400" dirty="0">
                <a:latin typeface="Arial" charset="0"/>
              </a:rPr>
              <a:t> de inverter –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latin typeface="Arial" charset="0"/>
              </a:rPr>
              <a:t>As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conhecidas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MD5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(Message Digest) que </a:t>
            </a:r>
            <a:r>
              <a:rPr lang="en-US" sz="2400" dirty="0" err="1">
                <a:latin typeface="Arial" charset="0"/>
              </a:rPr>
              <a:t>produz</a:t>
            </a:r>
            <a:r>
              <a:rPr lang="en-US" sz="2400" dirty="0">
                <a:latin typeface="Arial" charset="0"/>
              </a:rPr>
              <a:t> 16 bytes e </a:t>
            </a: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SHA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(Secure hash algorithm) que </a:t>
            </a:r>
            <a:r>
              <a:rPr lang="en-US" sz="2400" dirty="0" err="1">
                <a:latin typeface="Arial" charset="0"/>
              </a:rPr>
              <a:t>produz</a:t>
            </a:r>
            <a:r>
              <a:rPr lang="en-US" sz="2400" dirty="0">
                <a:latin typeface="Arial" charset="0"/>
              </a:rPr>
              <a:t> 20 bytes (</a:t>
            </a:r>
            <a:r>
              <a:rPr lang="en-US" sz="2400" dirty="0" err="1">
                <a:latin typeface="Arial" charset="0"/>
              </a:rPr>
              <a:t>Atualmente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quebradas</a:t>
            </a:r>
            <a:r>
              <a:rPr lang="en-US" sz="2400" dirty="0" smtClean="0">
                <a:latin typeface="Arial" charset="0"/>
              </a:rPr>
              <a:t>...). A </a:t>
            </a:r>
            <a:r>
              <a:rPr lang="en-US" sz="2400" dirty="0" err="1" smtClean="0">
                <a:latin typeface="Arial" charset="0"/>
              </a:rPr>
              <a:t>mais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robusta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hoje</a:t>
            </a:r>
            <a:r>
              <a:rPr lang="en-US" sz="2400" dirty="0" smtClean="0">
                <a:latin typeface="Arial" charset="0"/>
              </a:rPr>
              <a:t> é o SHA-3.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en-US" sz="2400" dirty="0" err="1">
                <a:latin typeface="Arial" charset="0"/>
              </a:rPr>
              <a:t>Após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calcular</a:t>
            </a:r>
            <a:r>
              <a:rPr lang="en-US" sz="2400" dirty="0">
                <a:latin typeface="Arial" charset="0"/>
              </a:rPr>
              <a:t> o hash, o </a:t>
            </a:r>
            <a:r>
              <a:rPr lang="en-US" sz="2400" dirty="0" err="1">
                <a:latin typeface="Arial" charset="0"/>
              </a:rPr>
              <a:t>cifra</a:t>
            </a:r>
            <a:r>
              <a:rPr lang="en-US" sz="2400" dirty="0">
                <a:latin typeface="Arial" charset="0"/>
              </a:rPr>
              <a:t> com a </a:t>
            </a:r>
            <a:r>
              <a:rPr lang="en-US" sz="2400" dirty="0" err="1">
                <a:latin typeface="Arial" charset="0"/>
              </a:rPr>
              <a:t>chave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privada</a:t>
            </a:r>
            <a:endParaRPr lang="en-US" sz="2400" dirty="0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13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979903C4-C0A0-4C98-A755-950D8906AA28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3525" y="3933825"/>
            <a:ext cx="8519160" cy="27876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receptor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recebe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documento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e D(Hash).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Submete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à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cifragem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E(D(Hash)) = Hash.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Calcula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hash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documento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original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bate.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algoritmo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comutativos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Segurança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esquema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Quem enviou a msg pode repudiar?</a:t>
            </a:r>
          </a:p>
        </p:txBody>
      </p:sp>
      <p:pic>
        <p:nvPicPr>
          <p:cNvPr id="19460" name="Picture 4" descr="9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223963"/>
            <a:ext cx="77724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63525" y="0"/>
            <a:ext cx="8540750" cy="10366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rial" charset="0"/>
              </a:rPr>
              <a:t>Assinatura</a:t>
            </a:r>
            <a:r>
              <a:rPr lang="en-US" sz="4000" dirty="0" smtClean="0">
                <a:latin typeface="Arial" charset="0"/>
              </a:rPr>
              <a:t> Digital (2)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2C0361F1-EC05-4FA9-84CE-D20E10EC92E0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0520" y="1441450"/>
            <a:ext cx="8412480" cy="54165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Alice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dizer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afirmar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privada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 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invasor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Enquanto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houver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esquema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assinatura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comprovado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terceiro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confiança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esquema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falhar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solução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Infra-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estrutura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Pública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(ICP).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Veremos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798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63525" y="0"/>
            <a:ext cx="8540750" cy="10366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rial" charset="0"/>
              </a:rPr>
              <a:t>Assinatura</a:t>
            </a:r>
            <a:r>
              <a:rPr lang="en-US" sz="4000" dirty="0" smtClean="0">
                <a:latin typeface="Arial" charset="0"/>
              </a:rPr>
              <a:t> Digital (3)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384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F255A226-10DA-41A7-953E-129EED0B6FA0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0"/>
            <a:ext cx="7773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9.4 - </a:t>
            </a:r>
            <a:r>
              <a:rPr lang="en-US" sz="3600" dirty="0" err="1" smtClean="0">
                <a:latin typeface="Arial" charset="0"/>
              </a:rPr>
              <a:t>Autenticação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Usuário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95275" y="1270635"/>
            <a:ext cx="8848725" cy="55721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conecta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o SO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determinar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-&gt;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autenticação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365125" indent="-365125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autenticação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identificar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1082675" indent="-625475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coisa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sabe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082675" indent="-625475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coisa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tem</a:t>
            </a:r>
          </a:p>
          <a:p>
            <a:pPr marL="1082675" indent="-625475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coisa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</a:t>
            </a:r>
          </a:p>
          <a:p>
            <a:pPr marL="365125" indent="-365125" eaLnBrk="1" hangingPunct="1">
              <a:buClr>
                <a:srgbClr val="FF9900"/>
              </a:buClr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Estes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princípios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levam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esquemas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diferentes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autenticação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diferentes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complexidades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propriedades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segurança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365125" indent="-365125" eaLnBrk="1" hangingPunct="1">
              <a:buClr>
                <a:srgbClr val="FF9900"/>
              </a:buClr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65125" indent="-365125" eaLnBrk="1" hangingPunct="1">
              <a:buClr>
                <a:srgbClr val="FF9900"/>
              </a:buClr>
              <a:buFontTx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Nomenclatura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Hackers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grandes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conhecimento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Crackers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tentam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infiltrar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autorização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397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763D44DA-FDA7-472E-861A-AB3F77E5B218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1050" y="114300"/>
            <a:ext cx="7772400" cy="9286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Autenticação Usando Senhas (1)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7175" y="1036638"/>
            <a:ext cx="8661400" cy="5821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Maneira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amplamente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usada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autenticação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Implementação</a:t>
            </a:r>
            <a:r>
              <a:rPr lang="en-US" sz="2400" dirty="0" smtClean="0">
                <a:latin typeface="Arial" charset="0"/>
              </a:rPr>
              <a:t> simples. </a:t>
            </a:r>
            <a:r>
              <a:rPr lang="en-US" sz="2400" dirty="0" err="1" smtClean="0">
                <a:latin typeface="Arial" charset="0"/>
              </a:rPr>
              <a:t>Manter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lista</a:t>
            </a:r>
            <a:r>
              <a:rPr lang="en-US" sz="2400" dirty="0" smtClean="0">
                <a:latin typeface="Arial" charset="0"/>
              </a:rPr>
              <a:t> de pares (</a:t>
            </a:r>
            <a:r>
              <a:rPr lang="en-US" sz="2400" dirty="0" err="1" smtClean="0">
                <a:latin typeface="Arial" charset="0"/>
              </a:rPr>
              <a:t>nome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senha</a:t>
            </a:r>
            <a:r>
              <a:rPr lang="en-US" sz="2400" dirty="0" smtClean="0">
                <a:latin typeface="Arial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Obviamente</a:t>
            </a:r>
            <a:r>
              <a:rPr lang="en-US" sz="2400" dirty="0" smtClean="0">
                <a:latin typeface="Arial" charset="0"/>
              </a:rPr>
              <a:t> o </a:t>
            </a:r>
            <a:r>
              <a:rPr lang="en-US" sz="2400" dirty="0" err="1" smtClean="0">
                <a:latin typeface="Arial" charset="0"/>
              </a:rPr>
              <a:t>sistema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deve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ecoar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senha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pt-B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pt-B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(a) Um </a:t>
            </a:r>
            <a:r>
              <a:rPr lang="en-US" sz="2400" dirty="0" err="1" smtClean="0">
                <a:latin typeface="Arial" charset="0"/>
              </a:rPr>
              <a:t>acesso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sucedido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(b) </a:t>
            </a:r>
            <a:r>
              <a:rPr lang="en-US" sz="2400" dirty="0" err="1" smtClean="0">
                <a:latin typeface="Arial" charset="0"/>
              </a:rPr>
              <a:t>Acesso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rejeitado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depois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entrada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nome</a:t>
            </a: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(c) </a:t>
            </a:r>
            <a:r>
              <a:rPr lang="en-US" sz="2400" dirty="0" err="1" smtClean="0">
                <a:latin typeface="Arial" charset="0"/>
              </a:rPr>
              <a:t>Acesso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rejeitado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depois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entrada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nome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senha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Quanto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menos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informação</a:t>
            </a:r>
            <a:r>
              <a:rPr lang="en-US" sz="2400" dirty="0" smtClean="0">
                <a:latin typeface="Arial" charset="0"/>
              </a:rPr>
              <a:t> se </a:t>
            </a:r>
            <a:r>
              <a:rPr lang="en-US" sz="2400" dirty="0" err="1" smtClean="0">
                <a:latin typeface="Arial" charset="0"/>
              </a:rPr>
              <a:t>der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ao</a:t>
            </a:r>
            <a:r>
              <a:rPr lang="en-US" sz="2400" dirty="0" smtClean="0">
                <a:latin typeface="Arial" charset="0"/>
              </a:rPr>
              <a:t> cracker </a:t>
            </a:r>
            <a:r>
              <a:rPr lang="en-US" sz="2400" dirty="0" err="1" smtClean="0">
                <a:latin typeface="Arial" charset="0"/>
              </a:rPr>
              <a:t>melhor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7893" name="Picture 6" descr="9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" y="2585403"/>
            <a:ext cx="74295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398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B9ED9E1B-99F7-4CE0-A0B1-F453E3A19992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8288" y="4465638"/>
            <a:ext cx="8875712" cy="2335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</a:rPr>
              <a:t>Como um cracker </a:t>
            </a:r>
            <a:r>
              <a:rPr lang="en-US" sz="2400" dirty="0" err="1" smtClean="0">
                <a:latin typeface="Arial" charset="0"/>
              </a:rPr>
              <a:t>invadiu</a:t>
            </a:r>
            <a:r>
              <a:rPr lang="en-US" sz="2400" dirty="0" smtClean="0">
                <a:latin typeface="Arial" charset="0"/>
              </a:rPr>
              <a:t> o </a:t>
            </a:r>
            <a:r>
              <a:rPr lang="en-US" sz="2400" dirty="0" err="1" smtClean="0">
                <a:latin typeface="Arial" charset="0"/>
              </a:rPr>
              <a:t>computador</a:t>
            </a:r>
            <a:r>
              <a:rPr lang="en-US" sz="2400" dirty="0" smtClean="0">
                <a:latin typeface="Arial" charset="0"/>
              </a:rPr>
              <a:t> de um </a:t>
            </a:r>
            <a:r>
              <a:rPr lang="en-US" sz="2400" dirty="0" err="1" smtClean="0">
                <a:latin typeface="Arial" charset="0"/>
              </a:rPr>
              <a:t>laboratório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pesquisa</a:t>
            </a:r>
            <a:r>
              <a:rPr lang="en-US" sz="2400" dirty="0" smtClean="0">
                <a:latin typeface="Arial" charset="0"/>
              </a:rPr>
              <a:t> do Dep. de </a:t>
            </a:r>
            <a:r>
              <a:rPr lang="en-US" sz="2400" dirty="0" err="1" smtClean="0">
                <a:latin typeface="Arial" charset="0"/>
              </a:rPr>
              <a:t>Energia</a:t>
            </a:r>
            <a:r>
              <a:rPr lang="en-US" sz="2400" dirty="0" smtClean="0">
                <a:latin typeface="Arial" charset="0"/>
              </a:rPr>
              <a:t> dos EUA. UUCP (Unix to Unix Copy) </a:t>
            </a:r>
            <a:r>
              <a:rPr lang="en-US" sz="2400" dirty="0" err="1" smtClean="0">
                <a:latin typeface="Arial" charset="0"/>
              </a:rPr>
              <a:t>conta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usada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tráfego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rede</a:t>
            </a:r>
            <a:r>
              <a:rPr lang="en-US" sz="2400" dirty="0" smtClean="0">
                <a:latin typeface="Arial" charset="0"/>
              </a:rPr>
              <a:t> com </a:t>
            </a:r>
            <a:r>
              <a:rPr lang="en-US" sz="2400" dirty="0" err="1" smtClean="0">
                <a:latin typeface="Arial" charset="0"/>
              </a:rPr>
              <a:t>poder</a:t>
            </a:r>
            <a:r>
              <a:rPr lang="en-US" sz="2400" dirty="0" smtClean="0">
                <a:latin typeface="Arial" charset="0"/>
              </a:rPr>
              <a:t> de root.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err="1" smtClean="0">
                <a:latin typeface="Arial" charset="0"/>
              </a:rPr>
              <a:t>combinação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discador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guerra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chutador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senhas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pode</a:t>
            </a:r>
            <a:r>
              <a:rPr lang="en-US" sz="2400" dirty="0" smtClean="0">
                <a:latin typeface="Arial" charset="0"/>
              </a:rPr>
              <a:t> ser fatal.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895350" y="-381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Autenticação Usando Senhas (2)</a:t>
            </a:r>
          </a:p>
        </p:txBody>
      </p:sp>
      <p:pic>
        <p:nvPicPr>
          <p:cNvPr id="38917" name="Picture 7" descr="9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39813"/>
            <a:ext cx="5981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0175F2AD-4F45-4D32-88CD-9B76771A445E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Autenticação Usando Senhas (3)</a:t>
            </a:r>
          </a:p>
        </p:txBody>
      </p:sp>
      <p:pic>
        <p:nvPicPr>
          <p:cNvPr id="39940" name="Picture 15" descr="9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19" y="4378325"/>
            <a:ext cx="4974273" cy="19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16"/>
          <p:cNvSpPr>
            <a:spLocks noRot="1" noChangeArrowheads="1"/>
          </p:cNvSpPr>
          <p:nvPr/>
        </p:nvSpPr>
        <p:spPr bwMode="auto">
          <a:xfrm>
            <a:off x="231775" y="1111250"/>
            <a:ext cx="89122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cifradas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atacadas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“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chutadas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cifradas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conferidas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armazenadas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dificultar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associa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à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número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aleatório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n bits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). Junta-se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cifra-os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resultado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texto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adivinhar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preciso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chutar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No Unix n=12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42160" y="6396335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FFC000"/>
                </a:solidFill>
              </a:rPr>
              <a:t>Login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88080" y="6396335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C000"/>
                </a:solidFill>
              </a:rPr>
              <a:t>Sal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93920" y="6396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C000"/>
                </a:solidFill>
              </a:rPr>
              <a:t>Senha+Sal Cifrados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2987040" y="6339840"/>
            <a:ext cx="548640" cy="335280"/>
          </a:xfrm>
          <a:prstGeom prst="straightConnector1">
            <a:avLst/>
          </a:prstGeom>
          <a:ln w="19050">
            <a:solidFill>
              <a:srgbClr val="FFFF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4251960" y="6400800"/>
            <a:ext cx="213360" cy="228600"/>
          </a:xfrm>
          <a:prstGeom prst="straightConnector1">
            <a:avLst/>
          </a:prstGeom>
          <a:ln w="19050">
            <a:solidFill>
              <a:srgbClr val="FFFF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6918960" y="6400800"/>
            <a:ext cx="609600" cy="259080"/>
          </a:xfrm>
          <a:prstGeom prst="straightConnector1">
            <a:avLst/>
          </a:prstGeom>
          <a:ln w="19050">
            <a:solidFill>
              <a:srgbClr val="FFFF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6488668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CF430567-5AC1-43BB-89A5-BE41BFDF9190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Autenticação Usando Senhas (4)</a:t>
            </a:r>
          </a:p>
        </p:txBody>
      </p:sp>
      <p:sp>
        <p:nvSpPr>
          <p:cNvPr id="40964" name="Rectangle 4"/>
          <p:cNvSpPr>
            <a:spLocks noRot="1" noChangeArrowheads="1"/>
          </p:cNvSpPr>
          <p:nvPr/>
        </p:nvSpPr>
        <p:spPr bwMode="auto">
          <a:xfrm>
            <a:off x="231775" y="1111250"/>
            <a:ext cx="89122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Rodar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testador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avisa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830263" lvl="1" indent="-2857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mínimo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7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830263" lvl="1" indent="-2857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letras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maiúsculas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minúsculas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830263" lvl="1" indent="-2857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dígito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especial;</a:t>
            </a:r>
          </a:p>
          <a:p>
            <a:pPr marL="830263" lvl="1" indent="-2857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palavras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dicionário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pessoa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etc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830263" lvl="1" indent="-2857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Exigir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regularmente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equilíbrio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exigências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aumentar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bilhete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monitor com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consegue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guardar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4FE69E17-363F-42B9-8C09-CFB96AC70FC5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Autenticação Usando 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um Objeto Físico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4148138"/>
            <a:ext cx="8915400" cy="2614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80000"/>
              <a:defRPr/>
            </a:pPr>
            <a:r>
              <a:rPr lang="en-US" sz="2400" dirty="0" err="1" smtClean="0">
                <a:latin typeface="Arial" charset="0"/>
              </a:rPr>
              <a:t>Cartões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plástico</a:t>
            </a:r>
            <a:endParaRPr lang="en-US" sz="2400" dirty="0" smtClean="0">
              <a:latin typeface="Arial" charset="0"/>
            </a:endParaRPr>
          </a:p>
          <a:p>
            <a:pPr marL="628650" lvl="1" indent="-361950" eaLnBrk="1" hangingPunct="1">
              <a:lnSpc>
                <a:spcPct val="90000"/>
              </a:lnSpc>
              <a:buSzPct val="80000"/>
              <a:defRPr/>
            </a:pPr>
            <a:r>
              <a:rPr lang="en-US" sz="2400" dirty="0" err="1" smtClean="0">
                <a:latin typeface="Arial" charset="0"/>
              </a:rPr>
              <a:t>Cartões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faixa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magnética</a:t>
            </a:r>
            <a:r>
              <a:rPr lang="en-US" sz="2400" dirty="0" smtClean="0">
                <a:latin typeface="Arial" charset="0"/>
              </a:rPr>
              <a:t> - </a:t>
            </a:r>
            <a:r>
              <a:rPr lang="en-US" sz="2400" dirty="0" err="1" smtClean="0">
                <a:latin typeface="Arial" charset="0"/>
              </a:rPr>
              <a:t>abrigam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cerca</a:t>
            </a:r>
            <a:r>
              <a:rPr lang="en-US" sz="2400" dirty="0" smtClean="0">
                <a:latin typeface="Arial" charset="0"/>
              </a:rPr>
              <a:t> de 140 bytes; </a:t>
            </a:r>
            <a:r>
              <a:rPr lang="en-US" sz="2400" dirty="0" err="1" smtClean="0">
                <a:latin typeface="Arial" charset="0"/>
              </a:rPr>
              <a:t>não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muito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seguros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pois</a:t>
            </a:r>
            <a:r>
              <a:rPr lang="en-US" sz="2400" dirty="0" smtClean="0">
                <a:latin typeface="Arial" charset="0"/>
              </a:rPr>
              <a:t> se </a:t>
            </a:r>
            <a:r>
              <a:rPr lang="en-US" sz="2400" dirty="0" err="1" smtClean="0">
                <a:latin typeface="Arial" charset="0"/>
              </a:rPr>
              <a:t>pode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clonar</a:t>
            </a:r>
            <a:r>
              <a:rPr lang="en-US" sz="2400" dirty="0" smtClean="0">
                <a:latin typeface="Arial" charset="0"/>
              </a:rPr>
              <a:t> com </a:t>
            </a:r>
            <a:r>
              <a:rPr lang="en-US" sz="2400" dirty="0" err="1" smtClean="0">
                <a:latin typeface="Arial" charset="0"/>
              </a:rPr>
              <a:t>facilidade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628650" lvl="1" indent="-361950" eaLnBrk="1" hangingPunct="1">
              <a:lnSpc>
                <a:spcPct val="90000"/>
              </a:lnSpc>
              <a:buSzPct val="80000"/>
              <a:defRPr/>
            </a:pPr>
            <a:r>
              <a:rPr lang="en-US" sz="2400" dirty="0" err="1" smtClean="0">
                <a:latin typeface="Arial" charset="0"/>
              </a:rPr>
              <a:t>Cartões</a:t>
            </a:r>
            <a:r>
              <a:rPr lang="en-US" sz="2400" dirty="0" smtClean="0">
                <a:latin typeface="Arial" charset="0"/>
              </a:rPr>
              <a:t> com chip:</a:t>
            </a:r>
          </a:p>
          <a:p>
            <a:pPr marL="990600" lvl="2" indent="-361950" eaLnBrk="1" hangingPunct="1">
              <a:lnSpc>
                <a:spcPct val="90000"/>
              </a:lnSpc>
              <a:buClr>
                <a:srgbClr val="FFC000"/>
              </a:buClr>
              <a:buSzPct val="80000"/>
              <a:defRPr/>
            </a:pPr>
            <a:r>
              <a:rPr lang="en-US" dirty="0" err="1" smtClean="0">
                <a:latin typeface="Arial" charset="0"/>
              </a:rPr>
              <a:t>Cartões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só</a:t>
            </a:r>
            <a:r>
              <a:rPr lang="en-US" dirty="0" smtClean="0">
                <a:latin typeface="Arial" charset="0"/>
              </a:rPr>
              <a:t> com </a:t>
            </a:r>
            <a:r>
              <a:rPr lang="en-US" dirty="0" err="1" smtClean="0">
                <a:latin typeface="Arial" charset="0"/>
              </a:rPr>
              <a:t>memória</a:t>
            </a:r>
            <a:r>
              <a:rPr lang="en-US" dirty="0" smtClean="0">
                <a:latin typeface="Arial" charset="0"/>
              </a:rPr>
              <a:t> -  </a:t>
            </a:r>
            <a:r>
              <a:rPr lang="en-US" dirty="0" err="1" smtClean="0">
                <a:latin typeface="Arial" charset="0"/>
              </a:rPr>
              <a:t>normalmente</a:t>
            </a:r>
            <a:r>
              <a:rPr lang="en-US" dirty="0" smtClean="0">
                <a:latin typeface="Arial" charset="0"/>
              </a:rPr>
              <a:t> 1KB;</a:t>
            </a:r>
          </a:p>
          <a:p>
            <a:pPr marL="990600" lvl="2" indent="-361950" eaLnBrk="1" hangingPunct="1">
              <a:lnSpc>
                <a:spcPct val="90000"/>
              </a:lnSpc>
              <a:buClr>
                <a:srgbClr val="FFC000"/>
              </a:buClr>
              <a:buSzPct val="80000"/>
              <a:defRPr/>
            </a:pPr>
            <a:r>
              <a:rPr lang="en-US" dirty="0" err="1" smtClean="0">
                <a:latin typeface="Arial" charset="0"/>
              </a:rPr>
              <a:t>Cartões</a:t>
            </a:r>
            <a:r>
              <a:rPr lang="en-US" dirty="0" smtClean="0">
                <a:latin typeface="Arial" charset="0"/>
              </a:rPr>
              <a:t> com </a:t>
            </a:r>
            <a:r>
              <a:rPr lang="en-US" dirty="0" err="1" smtClean="0">
                <a:latin typeface="Arial" charset="0"/>
              </a:rPr>
              <a:t>processador</a:t>
            </a:r>
            <a:r>
              <a:rPr lang="en-US" dirty="0" smtClean="0">
                <a:latin typeface="Arial" charset="0"/>
              </a:rPr>
              <a:t>: CPUs com ROM e RAM </a:t>
            </a:r>
            <a:r>
              <a:rPr lang="en-US" dirty="0" err="1" smtClean="0">
                <a:latin typeface="Arial" charset="0"/>
              </a:rPr>
              <a:t>podem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interagir</a:t>
            </a:r>
            <a:r>
              <a:rPr lang="en-US" dirty="0" smtClean="0">
                <a:latin typeface="Arial" charset="0"/>
              </a:rPr>
              <a:t> com o </a:t>
            </a:r>
            <a:r>
              <a:rPr lang="en-US" dirty="0" err="1" smtClean="0">
                <a:latin typeface="Arial" charset="0"/>
              </a:rPr>
              <a:t>sistema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remoto</a:t>
            </a:r>
            <a:r>
              <a:rPr lang="en-US" dirty="0" smtClean="0">
                <a:latin typeface="Arial" charset="0"/>
              </a:rPr>
              <a:t>.</a:t>
            </a:r>
          </a:p>
        </p:txBody>
      </p:sp>
      <p:pic>
        <p:nvPicPr>
          <p:cNvPr id="41989" name="Picture 6" descr="9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525" y="1393825"/>
            <a:ext cx="63404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3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latin typeface="Arial" charset="0"/>
              </a:rPr>
              <a:t>Motivação (1.2)</a:t>
            </a:r>
            <a:endParaRPr lang="pt-BR" sz="3600" dirty="0">
              <a:latin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142999"/>
            <a:ext cx="8686800" cy="5578475"/>
          </a:xfrm>
        </p:spPr>
        <p:txBody>
          <a:bodyPr/>
          <a:lstStyle/>
          <a:p>
            <a:pPr marL="223838" indent="-223838" eaLnBrk="1" hangingPunct="1">
              <a:defRPr/>
            </a:pPr>
            <a:r>
              <a:rPr lang="pt-BR" sz="2400" dirty="0" smtClean="0"/>
              <a:t>Em 2015 o Senado americano aprovou a lei “</a:t>
            </a:r>
            <a:r>
              <a:rPr lang="pt-BR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Freedom</a:t>
            </a:r>
            <a:r>
              <a:rPr lang="pt-B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</a:t>
            </a:r>
            <a:r>
              <a:rPr lang="pt-BR" sz="2400" i="1" dirty="0" smtClean="0"/>
              <a:t>”</a:t>
            </a:r>
            <a:r>
              <a:rPr lang="pt-BR" sz="2400" dirty="0" smtClean="0"/>
              <a:t> que </a:t>
            </a:r>
            <a:r>
              <a:rPr lang="pt-BR" sz="2400" dirty="0" smtClean="0"/>
              <a:t>substituiu a </a:t>
            </a:r>
            <a:r>
              <a:rPr lang="pt-BR" sz="2400" dirty="0" smtClean="0"/>
              <a:t>“</a:t>
            </a:r>
            <a:r>
              <a:rPr lang="pt-BR" sz="2400" i="1" dirty="0" err="1" smtClean="0"/>
              <a:t>Patriot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Act</a:t>
            </a:r>
            <a:r>
              <a:rPr lang="pt-BR" sz="2400" dirty="0" smtClean="0"/>
              <a:t>”,  de 2001, que permitia interceptação de ligação telefônica e emails sem autorização da Justiça em casos de supostos envolvidos com terrorismo.</a:t>
            </a:r>
          </a:p>
          <a:p>
            <a:pPr marL="223838" indent="-223838" eaLnBrk="1" hangingPunct="1">
              <a:defRPr/>
            </a:pPr>
            <a:endParaRPr lang="pt-BR" sz="2400" dirty="0" smtClean="0"/>
          </a:p>
          <a:p>
            <a:pPr marL="223838" indent="-223838" eaLnBrk="1" hangingPunct="1">
              <a:defRPr/>
            </a:pPr>
            <a:r>
              <a:rPr lang="pt-BR" sz="2400" dirty="0" smtClean="0"/>
              <a:t>A </a:t>
            </a:r>
            <a:r>
              <a:rPr lang="pt-BR" sz="2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Freedom</a:t>
            </a:r>
            <a:r>
              <a:rPr lang="pt-BR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Act</a:t>
            </a:r>
            <a:r>
              <a:rPr lang="pt-BR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dirty="0" smtClean="0"/>
              <a:t> </a:t>
            </a:r>
            <a:r>
              <a:rPr lang="pt-BR" sz="2400" dirty="0" smtClean="0"/>
              <a:t>dá o amparo legal às atividades de espionagem eletrônica da NSA e do FBI com diretrizes que regulam a espionagem de dados telefônicos de norte-americanos. Ex: armazenam números de fone por 6 meses, escopo da coleção de dados é limitado.</a:t>
            </a:r>
          </a:p>
          <a:p>
            <a:pPr marL="223838" indent="-223838" eaLnBrk="1" hangingPunct="1">
              <a:defRPr/>
            </a:pPr>
            <a:endParaRPr lang="pt-BR" sz="2400" dirty="0" smtClean="0"/>
          </a:p>
          <a:p>
            <a:pPr marL="223838" indent="-223838" eaLnBrk="1" hangingPunct="1">
              <a:defRPr/>
            </a:pPr>
            <a:r>
              <a:rPr lang="pt-BR" sz="2400" dirty="0" smtClean="0"/>
              <a:t>Segundo Obama, o projeto conseguiu o equilíbrio adequado entre privacidade e segurança.</a:t>
            </a:r>
          </a:p>
          <a:p>
            <a:pPr marL="0" indent="0" algn="ctr" eaLnBrk="1" hangingPunct="1">
              <a:buNone/>
              <a:defRPr/>
            </a:pPr>
            <a:r>
              <a:rPr lang="pt-BR" sz="2400" dirty="0" smtClean="0"/>
              <a:t>Será?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BD61D08A-0788-4C5D-A772-03528191BE77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86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Autenticação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Usando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Biometria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4301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05350" y="3394075"/>
            <a:ext cx="4011613" cy="31480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Atributos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significativos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extraídos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exemplo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análise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comprimento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molde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atacar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</p:txBody>
      </p:sp>
      <p:pic>
        <p:nvPicPr>
          <p:cNvPr id="43013" name="Picture 5" descr="9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3156903"/>
            <a:ext cx="35877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19100" y="1279525"/>
            <a:ext cx="8362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Cadastramento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identifica características do usuário e digitaliza;</a:t>
            </a:r>
          </a:p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Identificação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Usuário se exibe, sistema faz medição e compara com cadastro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4AEBFF26-8D25-48C9-9E26-A8A4C9CA5504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667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Autenticação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Usando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Biometria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61950" y="1260475"/>
            <a:ext cx="878205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ts val="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Muito popular é a análise de retina; até de gêmeos idênticos é diferente. O padrão de vasos sanguíneos </a:t>
            </a: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retinais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difere muito. Que tal fazer uma foto do olho da pessoa e colocar para ser reconhecida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marL="182563" indent="-182563">
              <a:spcBef>
                <a:spcPts val="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60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Análise de assinatura – assinar com os mesmos movimentos, na mesma velocidade com a mesma pressão. </a:t>
            </a:r>
            <a:endParaRPr lang="pt-BR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60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Análise da voz – cada vez mais avançado, ao invés de repetir o texto padrão gravado, solicita que repita texto qualquer para confrontar alguns padrões de reconhecimento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82563" indent="-182563">
              <a:spcBef>
                <a:spcPts val="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0"/>
              </a:spcBef>
              <a:buClr>
                <a:srgbClr val="FFFF01"/>
              </a:buClr>
              <a:buSzPct val="77000"/>
              <a:buFont typeface="Arial" pitchFamily="34" charset="0"/>
              <a:buChar char="►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Análise de urina e sangue... Quem aceita?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0BAE4515-F3E1-4F17-8C69-C4FF60DABEB6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0075" y="171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9.5 - </a:t>
            </a:r>
            <a:r>
              <a:rPr lang="en-US" sz="3600" dirty="0" err="1" smtClean="0">
                <a:latin typeface="Arial" charset="0"/>
              </a:rPr>
              <a:t>Ataques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dentro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Bombas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Lógicas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4506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11312"/>
            <a:ext cx="8164513" cy="4027487"/>
          </a:xfrm>
        </p:spPr>
        <p:txBody>
          <a:bodyPr/>
          <a:lstStyle/>
          <a:p>
            <a:pPr eaLnBrk="1" hangingPunct="1"/>
            <a:r>
              <a:rPr lang="en-US" sz="2400" kern="1200" dirty="0" err="1">
                <a:latin typeface="Arial" pitchFamily="34" charset="0"/>
                <a:cs typeface="Arial" pitchFamily="34" charset="0"/>
              </a:rPr>
              <a:t>Programador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cs typeface="Arial" pitchFamily="34" charset="0"/>
              </a:rPr>
              <a:t>empresa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cs typeface="Arial" pitchFamily="34" charset="0"/>
              </a:rPr>
              <a:t>escreve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cs typeface="Arial" pitchFamily="34" charset="0"/>
              </a:rPr>
              <a:t>programa</a:t>
            </a:r>
            <a:endParaRPr lang="en-US" sz="2400" kern="12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Clr>
                <a:srgbClr val="FFFF01"/>
              </a:buClr>
              <a:buSzPct val="80000"/>
            </a:pP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com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potencial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para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causar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danos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bomba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lógica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;</a:t>
            </a:r>
            <a:b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</a:br>
            <a:endParaRPr lang="en-US" sz="2400" kern="1200" dirty="0">
              <a:latin typeface="Arial" pitchFamily="34" charset="0"/>
              <a:ea typeface="+mn-ea"/>
              <a:cs typeface="Arial" pitchFamily="34" charset="0"/>
            </a:endParaRPr>
          </a:p>
          <a:p>
            <a:pPr lvl="1" eaLnBrk="1" hangingPunct="1">
              <a:buClr>
                <a:srgbClr val="FFFF01"/>
              </a:buClr>
              <a:buSzPct val="80000"/>
            </a:pP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bomba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não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estoura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desde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que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ele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ela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alimente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programa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diariamente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com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uma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senha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</a:br>
            <a:endParaRPr lang="en-US" sz="2400" kern="1200" dirty="0">
              <a:latin typeface="Arial" pitchFamily="34" charset="0"/>
              <a:ea typeface="+mn-ea"/>
              <a:cs typeface="Arial" pitchFamily="34" charset="0"/>
            </a:endParaRPr>
          </a:p>
          <a:p>
            <a:pPr lvl="1" eaLnBrk="1" hangingPunct="1">
              <a:buClr>
                <a:srgbClr val="FFFF01"/>
              </a:buClr>
              <a:buSzPct val="80000"/>
            </a:pP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programador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é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despedido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programa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não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é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alimentado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com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senha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bomba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explode: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apaga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disco,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criptografa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arquivos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até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re-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contratar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 err="1">
                <a:latin typeface="Arial" pitchFamily="34" charset="0"/>
                <a:ea typeface="+mn-ea"/>
                <a:cs typeface="Arial" pitchFamily="34" charset="0"/>
              </a:rPr>
              <a:t>programador</a:t>
            </a:r>
            <a:r>
              <a:rPr lang="en-US" sz="2400" kern="1200" dirty="0">
                <a:latin typeface="Arial" pitchFamily="34" charset="0"/>
                <a:ea typeface="+mn-ea"/>
                <a:cs typeface="Arial" pitchFamily="34" charset="0"/>
              </a:rPr>
              <a:t>...</a:t>
            </a:r>
          </a:p>
          <a:p>
            <a:pPr lvl="1" eaLnBrk="1" hangingPunct="1"/>
            <a:endParaRPr lang="en-US" sz="2400" dirty="0" smtClean="0">
              <a:effectLst/>
              <a:latin typeface="Arial" charset="0"/>
            </a:endParaRPr>
          </a:p>
          <a:p>
            <a:pPr lvl="1"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81025" y="2962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E42C9BA5-C3F9-476B-AA04-681B6ACA5099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67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Alçapões</a:t>
            </a:r>
            <a:r>
              <a:rPr lang="en-US" sz="3600" dirty="0" smtClean="0">
                <a:latin typeface="Arial" charset="0"/>
              </a:rPr>
              <a:t> (</a:t>
            </a:r>
            <a:r>
              <a:rPr lang="en-US" sz="3600" i="1" dirty="0" smtClean="0">
                <a:latin typeface="Arial" charset="0"/>
              </a:rPr>
              <a:t>Trap door</a:t>
            </a:r>
            <a:r>
              <a:rPr lang="en-US" sz="3600" dirty="0" smtClean="0">
                <a:latin typeface="Arial" charset="0"/>
              </a:rPr>
              <a:t>)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95350" y="4246563"/>
            <a:ext cx="7218363" cy="18811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(a) </a:t>
            </a:r>
            <a:r>
              <a:rPr lang="en-US" sz="2400" dirty="0" err="1" smtClean="0">
                <a:latin typeface="Arial" charset="0"/>
              </a:rPr>
              <a:t>Código</a:t>
            </a:r>
            <a:r>
              <a:rPr lang="en-US" sz="2400" dirty="0" smtClean="0">
                <a:latin typeface="Arial" charset="0"/>
              </a:rPr>
              <a:t> normal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(b) </a:t>
            </a:r>
            <a:r>
              <a:rPr lang="en-US" sz="2400" dirty="0" err="1" smtClean="0">
                <a:latin typeface="Arial" charset="0"/>
              </a:rPr>
              <a:t>Código</a:t>
            </a:r>
            <a:r>
              <a:rPr lang="en-US" sz="2400" dirty="0" smtClean="0">
                <a:latin typeface="Arial" charset="0"/>
              </a:rPr>
              <a:t> com </a:t>
            </a:r>
            <a:r>
              <a:rPr lang="en-US" sz="2400" dirty="0" err="1" smtClean="0">
                <a:latin typeface="Arial" charset="0"/>
              </a:rPr>
              <a:t>alçapão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inserido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latin typeface="Arial" charset="0"/>
              </a:rPr>
              <a:t>Para </a:t>
            </a:r>
            <a:r>
              <a:rPr lang="en-US" sz="2400" dirty="0" err="1" smtClean="0">
                <a:latin typeface="Arial" charset="0"/>
              </a:rPr>
              <a:t>evitar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isto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manter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revisão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código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como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prática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padronizada</a:t>
            </a:r>
            <a:r>
              <a:rPr lang="en-US" sz="2400" dirty="0" smtClean="0">
                <a:latin typeface="Arial" charset="0"/>
              </a:rPr>
              <a:t>.</a:t>
            </a:r>
          </a:p>
        </p:txBody>
      </p:sp>
      <p:pic>
        <p:nvPicPr>
          <p:cNvPr id="46085" name="Picture 6" descr="9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244600"/>
            <a:ext cx="74295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491964D1-15C8-4FB6-9D6E-1F8D79287000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90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Conexão Impostora </a:t>
            </a:r>
            <a:r>
              <a:rPr lang="en-US" sz="3600" i="1" smtClean="0">
                <a:latin typeface="Arial" charset="0"/>
              </a:rPr>
              <a:t>(Spoofing)</a:t>
            </a:r>
          </a:p>
        </p:txBody>
      </p:sp>
      <p:sp>
        <p:nvSpPr>
          <p:cNvPr id="4710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1050" y="3683000"/>
            <a:ext cx="8016875" cy="2463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conexão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verdadeira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conexão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impostora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Após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obter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(login,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impostor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lugar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original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morre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sensação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errada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primeira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novamente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sucesso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7109" name="Picture 9" descr="9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023" y="1563688"/>
            <a:ext cx="62865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B7422A5E-28BC-4A9D-8338-51FECB0F61D2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1050" y="190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9.6 – </a:t>
            </a:r>
            <a:r>
              <a:rPr lang="en-US" sz="3600" dirty="0" err="1" smtClean="0">
                <a:latin typeface="Arial" charset="0"/>
              </a:rPr>
              <a:t>Explorando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erros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código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Transbordo</a:t>
            </a:r>
            <a:r>
              <a:rPr lang="en-US" sz="3600" dirty="0" smtClean="0">
                <a:latin typeface="Arial" charset="0"/>
              </a:rPr>
              <a:t> de Buffer </a:t>
            </a:r>
            <a:r>
              <a:rPr lang="en-US" sz="3600" i="1" dirty="0" smtClean="0">
                <a:latin typeface="Arial" charset="0"/>
              </a:rPr>
              <a:t>(Overflow)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90550" y="1620838"/>
            <a:ext cx="8553450" cy="52371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maioria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Operacionais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escrita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O C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verifica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buffers.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permitido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14287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14287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char c[1024];</a:t>
            </a:r>
          </a:p>
          <a:p>
            <a:pPr marL="14287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4287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12000;</a:t>
            </a:r>
          </a:p>
          <a:p>
            <a:pPr marL="14287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c[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]= 0;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característica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explorada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intensamente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crackers.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biblioteca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C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compiladores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avisam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6C1F80BA-B7DF-4F29-8A8F-C77CB11F2D70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1050" y="19050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Transbordo de Buffer </a:t>
            </a:r>
            <a:r>
              <a:rPr lang="en-US" sz="3600" i="1" smtClean="0">
                <a:latin typeface="Arial" charset="0"/>
              </a:rPr>
              <a:t>(Overflow)</a:t>
            </a:r>
          </a:p>
        </p:txBody>
      </p:sp>
      <p:sp>
        <p:nvSpPr>
          <p:cNvPr id="4915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2088" y="4235450"/>
            <a:ext cx="8951912" cy="2439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Situação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principal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executando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5000"/>
              </a:lnSpc>
              <a:buFont typeface="Wingdings 3" pitchFamily="18" charset="2"/>
              <a:buNone/>
            </a:pPr>
            <a:r>
              <a:rPr lang="en-US" sz="24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Depois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procedimento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Imagine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requeira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abrir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Cracker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fornece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string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conveniente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lugar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(c)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Transbordo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buffer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mostrado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cinza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Abertura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falha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buscar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endereço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retorno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trocado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endereço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colocado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início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B.</a:t>
            </a:r>
          </a:p>
        </p:txBody>
      </p:sp>
      <p:pic>
        <p:nvPicPr>
          <p:cNvPr id="49157" name="Picture 4" descr="9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973138"/>
            <a:ext cx="72771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937BCEAD-8456-4774-82AD-D64ED698FC50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1050" y="19050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Transbordo</a:t>
            </a:r>
            <a:r>
              <a:rPr lang="en-US" sz="3600" dirty="0" smtClean="0">
                <a:latin typeface="Arial" charset="0"/>
              </a:rPr>
              <a:t> de Buffer </a:t>
            </a:r>
            <a:r>
              <a:rPr lang="en-US" sz="3600" i="1" dirty="0" smtClean="0">
                <a:latin typeface="Arial" charset="0"/>
              </a:rPr>
              <a:t>(2)</a:t>
            </a:r>
          </a:p>
        </p:txBody>
      </p:sp>
      <p:sp>
        <p:nvSpPr>
          <p:cNvPr id="5018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549400"/>
            <a:ext cx="8667750" cy="46418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detectar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tem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transbordo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buffer: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Alimentá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-lo com dados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enormes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100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dígitos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1000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etc.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término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examina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imagem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procura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cadeia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longa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Estuda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disponível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Internet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estudo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facilitado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layout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pilha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conhecido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1E170168-D0AE-42F3-896D-1D7B7DE775AD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1050" y="19050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Ataque</a:t>
            </a:r>
            <a:r>
              <a:rPr lang="en-US" sz="3600" dirty="0" smtClean="0">
                <a:latin typeface="Arial" charset="0"/>
              </a:rPr>
              <a:t> à </a:t>
            </a:r>
            <a:r>
              <a:rPr lang="en-US" sz="3600" dirty="0" err="1" smtClean="0">
                <a:latin typeface="Arial" charset="0"/>
              </a:rPr>
              <a:t>cadeia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formato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i="1" dirty="0" smtClean="0">
                <a:latin typeface="Arial" charset="0"/>
              </a:rPr>
              <a:t>(1)</a:t>
            </a:r>
          </a:p>
        </p:txBody>
      </p:sp>
      <p:sp>
        <p:nvSpPr>
          <p:cNvPr id="5120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549400"/>
            <a:ext cx="8667750" cy="46418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tem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preguiça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invés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 *s=“Hello world”;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		    </a:t>
            </a:r>
            <a:r>
              <a:rPr lang="en-US" sz="24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printf</a:t>
            </a: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(“%</a:t>
            </a:r>
            <a:r>
              <a:rPr lang="en-US" sz="24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s”,s</a:t>
            </a: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5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	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printf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(s);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próximo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passando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perguntar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indent="127635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  s[100], g[100]=“Hello”;</a:t>
            </a:r>
          </a:p>
          <a:p>
            <a:pPr indent="127635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gets(s);</a:t>
            </a:r>
          </a:p>
          <a:p>
            <a:pPr indent="127635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strcat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g,s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);</a:t>
            </a:r>
          </a:p>
          <a:p>
            <a:pPr indent="1276350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printf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(g);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Pode-se entrar com qualquer coisa, não só string...</a:t>
            </a:r>
            <a:endParaRPr lang="en-US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409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5F54E275-0267-4BBA-9536-8BC3BE8FC865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1050" y="19050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Ataque</a:t>
            </a:r>
            <a:r>
              <a:rPr lang="en-US" sz="3600" dirty="0" smtClean="0">
                <a:latin typeface="Arial" charset="0"/>
              </a:rPr>
              <a:t> à </a:t>
            </a:r>
            <a:r>
              <a:rPr lang="en-US" sz="3600" dirty="0" err="1" smtClean="0">
                <a:latin typeface="Arial" charset="0"/>
              </a:rPr>
              <a:t>cadeia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formato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i="1" dirty="0" smtClean="0">
                <a:latin typeface="Arial" charset="0"/>
              </a:rPr>
              <a:t>(2)</a:t>
            </a:r>
          </a:p>
        </p:txBody>
      </p:sp>
      <p:sp>
        <p:nvSpPr>
          <p:cNvPr id="5222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549400"/>
            <a:ext cx="8667750" cy="501904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atacante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entrar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….O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formato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calcula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impressos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até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aparece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quantidade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próximo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argumento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printf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seja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processado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solidFill>
                <a:srgbClr val="FFF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printf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(“hello %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nworld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\n”, &amp;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);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armazena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6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possibilidade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escrever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arbitrários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endereços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forçar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recém-chegado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atribui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direito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acesso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igual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atacado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detalhes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http://seclists.org/bugtraq/2000/Sep/214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4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latin typeface="Arial" charset="0"/>
              </a:rPr>
              <a:t>Motivação (1.3)</a:t>
            </a:r>
            <a:endParaRPr lang="pt-BR" sz="3600" dirty="0">
              <a:latin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143000"/>
            <a:ext cx="8686800" cy="5448300"/>
          </a:xfrm>
        </p:spPr>
        <p:txBody>
          <a:bodyPr/>
          <a:lstStyle/>
          <a:p>
            <a:pPr marL="223838" indent="-223838" eaLnBrk="1" hangingPunct="1">
              <a:defRPr/>
            </a:pPr>
            <a:r>
              <a:rPr lang="pt-BR" sz="2400" dirty="0" smtClean="0"/>
              <a:t>Os </a:t>
            </a:r>
            <a:r>
              <a:rPr lang="pt-BR" sz="2400" dirty="0"/>
              <a:t>detalhes sobre os usuários e suas </a:t>
            </a:r>
            <a:r>
              <a:rPr lang="pt-BR" sz="2400" dirty="0" smtClean="0"/>
              <a:t>buscas, servem </a:t>
            </a:r>
            <a:r>
              <a:rPr lang="pt-BR" sz="2400" dirty="0"/>
              <a:t>para que os anunciantes consigam uma interação melhor com os </a:t>
            </a:r>
            <a:r>
              <a:rPr lang="pt-BR" sz="2400" dirty="0" smtClean="0"/>
              <a:t>internautas e </a:t>
            </a:r>
            <a:r>
              <a:rPr lang="pt-BR" sz="2400" dirty="0"/>
              <a:t>viraram o pulmão da economia na internet</a:t>
            </a:r>
            <a:r>
              <a:rPr lang="pt-BR" sz="2400" dirty="0" smtClean="0"/>
              <a:t>.</a:t>
            </a:r>
          </a:p>
          <a:p>
            <a:pPr marL="223838" indent="-223838" eaLnBrk="1" hangingPunct="1">
              <a:defRPr/>
            </a:pPr>
            <a:endParaRPr lang="pt-BR" sz="2400" dirty="0"/>
          </a:p>
          <a:p>
            <a:r>
              <a:rPr lang="pt-BR" sz="2400" dirty="0" err="1" smtClean="0"/>
              <a:t>Snowden</a:t>
            </a:r>
            <a:r>
              <a:rPr lang="pt-BR" sz="2400" dirty="0"/>
              <a:t> </a:t>
            </a:r>
            <a:r>
              <a:rPr lang="pt-BR" sz="2400" dirty="0" smtClean="0"/>
              <a:t>mostrou </a:t>
            </a:r>
            <a:r>
              <a:rPr lang="pt-BR" sz="2400" dirty="0"/>
              <a:t>que o </a:t>
            </a:r>
            <a:r>
              <a:rPr lang="pt-BR" sz="2400" i="1" dirty="0" smtClean="0"/>
              <a:t>PRISM</a:t>
            </a:r>
            <a:r>
              <a:rPr lang="pt-BR" sz="2400" dirty="0" smtClean="0"/>
              <a:t> utilizou </a:t>
            </a:r>
            <a:r>
              <a:rPr lang="pt-BR" sz="2400" dirty="0"/>
              <a:t>os gigantes americanos da internet, como Apple, Google ou Facebook, para compilar dados de seus </a:t>
            </a:r>
            <a:r>
              <a:rPr lang="pt-BR" sz="2400" dirty="0" smtClean="0"/>
              <a:t>usuários. </a:t>
            </a:r>
            <a:r>
              <a:rPr lang="pt-BR" sz="2400" dirty="0"/>
              <a:t>Isto levou a Justiça europeia a considerar que EUA não </a:t>
            </a:r>
            <a:r>
              <a:rPr lang="pt-BR" sz="2400" dirty="0" smtClean="0"/>
              <a:t>era um </a:t>
            </a:r>
            <a:r>
              <a:rPr lang="pt-BR" sz="2400" dirty="0"/>
              <a:t>"país seguro", em consequência das revelações de espionagem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O "</a:t>
            </a:r>
            <a:r>
              <a:rPr lang="pt-B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Privacy</a:t>
            </a: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Shield</a:t>
            </a:r>
            <a:r>
              <a:rPr lang="pt-BR" sz="2400" dirty="0"/>
              <a:t>“, novo </a:t>
            </a:r>
            <a:r>
              <a:rPr lang="pt-BR" sz="2400" dirty="0" smtClean="0"/>
              <a:t>acordo da EU (07/2016), </a:t>
            </a:r>
            <a:r>
              <a:rPr lang="pt-BR" sz="2400" dirty="0"/>
              <a:t>"protegerá os dados de caráter pessoal dos europeus e oferece segurança jurídica às </a:t>
            </a:r>
            <a:r>
              <a:rPr lang="pt-BR" sz="2400" dirty="0" smtClean="0"/>
              <a:t>empresas.</a:t>
            </a:r>
            <a:endParaRPr lang="pt-BR" sz="2400" dirty="0"/>
          </a:p>
          <a:p>
            <a:pPr marL="0" indent="0" algn="ctr" eaLnBrk="1" hangingPunct="1">
              <a:buNone/>
              <a:defRPr/>
            </a:pPr>
            <a:r>
              <a:rPr lang="pt-BR" sz="2400" dirty="0" smtClean="0"/>
              <a:t>Será?</a:t>
            </a:r>
          </a:p>
        </p:txBody>
      </p:sp>
    </p:spTree>
    <p:extLst>
      <p:ext uri="{BB962C8B-B14F-4D97-AF65-F5344CB8AC3E}">
        <p14:creationId xmlns:p14="http://schemas.microsoft.com/office/powerpoint/2010/main" val="13322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61D3BA43-6315-4534-BCB4-C49190FEB56D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0570" y="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Ataques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por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injeção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código</a:t>
            </a:r>
            <a:endParaRPr lang="en-US" sz="3600" i="1" dirty="0" smtClean="0">
              <a:latin typeface="Arial" charset="0"/>
            </a:endParaRPr>
          </a:p>
        </p:txBody>
      </p:sp>
      <p:sp>
        <p:nvSpPr>
          <p:cNvPr id="5325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2088" y="875030"/>
            <a:ext cx="8951912" cy="5784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system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shell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executa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preguiçoso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system p/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copiar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parâmetros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‘</a:t>
            </a:r>
            <a:r>
              <a:rPr lang="en-US" sz="24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abc</a:t>
            </a: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’ ‘xyz’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ok, mas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‘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abc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’ ‘xyz; 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rm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rf</a:t>
            </a:r>
            <a:r>
              <a:rPr lang="en-US" sz="2400" dirty="0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/ ’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Tragédia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!!</a:t>
            </a:r>
          </a:p>
        </p:txBody>
      </p:sp>
      <p:pic>
        <p:nvPicPr>
          <p:cNvPr id="53253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884680"/>
            <a:ext cx="8682037" cy="3803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CaixaDeTexto 5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CE12B674-2E62-4265-81A0-ECB2ED56FDC3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2950" y="2476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9.7 - Malware</a:t>
            </a:r>
          </a:p>
        </p:txBody>
      </p:sp>
      <p:sp>
        <p:nvSpPr>
          <p:cNvPr id="5427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0075" y="1438275"/>
            <a:ext cx="83058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maliciosos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transmitido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alvo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executado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causando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danos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Antes de 2000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maliciosos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diversão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agora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sob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encomenda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crime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organizado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malwares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querem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propagar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infectar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Incluem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1255713" indent="0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1255713" indent="0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Vermes</a:t>
            </a:r>
          </a:p>
          <a:p>
            <a:pPr marL="1255713" indent="0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Cavalos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tróia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EEA4D2D6-94DC-4026-A709-4DA417CE99A3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66200" cy="1068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Mocinho</a:t>
            </a:r>
            <a:r>
              <a:rPr lang="en-US" sz="3600" dirty="0" smtClean="0">
                <a:latin typeface="Arial" charset="0"/>
              </a:rPr>
              <a:t> x </a:t>
            </a:r>
            <a:r>
              <a:rPr lang="en-US" sz="3600" dirty="0" err="1" smtClean="0">
                <a:latin typeface="Arial" charset="0"/>
              </a:rPr>
              <a:t>Bandido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5632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9895" y="1528965"/>
            <a:ext cx="8412480" cy="495438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9900"/>
              </a:buClr>
              <a:buSzPct val="80000"/>
            </a:pP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Bandido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keylogger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obtém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cartão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crédito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criminoso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dados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vítima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spcBef>
                <a:spcPts val="600"/>
              </a:spcBef>
              <a:buClr>
                <a:srgbClr val="FF9900"/>
              </a:buClr>
              <a:buSzPct val="80000"/>
            </a:pPr>
            <a:r>
              <a:rPr lang="en-US" sz="24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Mocinho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empresas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cartão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desenvolveram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verificar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perfil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perfil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rapidamente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identificadas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spcBef>
                <a:spcPts val="600"/>
              </a:spcBef>
              <a:buClr>
                <a:srgbClr val="FF9900"/>
              </a:buClr>
              <a:buSzPct val="80000"/>
            </a:pP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Bandido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também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obtem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perfil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ajustar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atenção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roubar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Identidade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 </a:t>
            </a:r>
          </a:p>
          <a:p>
            <a:pPr eaLnBrk="1" hangingPunct="1">
              <a:spcBef>
                <a:spcPts val="600"/>
              </a:spcBef>
              <a:buClr>
                <a:srgbClr val="FF9900"/>
              </a:buClr>
              <a:buSzPct val="80000"/>
            </a:pPr>
            <a:r>
              <a:rPr lang="en-US" sz="24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Mocinho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adotar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esquemas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fortes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autenticação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rgbClr val="FF9900"/>
              </a:buClr>
              <a:buSzPct val="80000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8A1D1-ACD1-4F6B-BAD0-C9C45C26B13A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latin typeface="Arial" charset="0"/>
              </a:rPr>
              <a:t>Trojan Horse - </a:t>
            </a:r>
            <a:r>
              <a:rPr lang="en-US" sz="3400" dirty="0" err="1" smtClean="0">
                <a:latin typeface="Arial" charset="0"/>
              </a:rPr>
              <a:t>Cavalo</a:t>
            </a:r>
            <a:r>
              <a:rPr lang="en-US" sz="3400" dirty="0" smtClean="0">
                <a:latin typeface="Arial" charset="0"/>
              </a:rPr>
              <a:t> de </a:t>
            </a:r>
            <a:r>
              <a:rPr lang="en-US" sz="3400" dirty="0" err="1" smtClean="0">
                <a:latin typeface="Arial" charset="0"/>
              </a:rPr>
              <a:t>Tróia</a:t>
            </a:r>
            <a:r>
              <a:rPr lang="en-US" sz="3400" dirty="0" smtClean="0">
                <a:latin typeface="Arial" charset="0"/>
              </a:rPr>
              <a:t> </a:t>
            </a:r>
          </a:p>
        </p:txBody>
      </p:sp>
      <p:sp>
        <p:nvSpPr>
          <p:cNvPr id="5734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4114800"/>
            <a:ext cx="8915400" cy="27432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80000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livre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disponibilizado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inocentes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contém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destrutivo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Jogos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tocadores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música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visualizadores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especiais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pornografia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potencialmente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interessantes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voluntariamente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instalados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5734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0650" y="1249363"/>
            <a:ext cx="2774950" cy="2509837"/>
          </a:xfr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91490" y="1249363"/>
            <a:ext cx="47205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Lenda (?) associada a conquista de Tróia pelos gregos (1200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Odisseu teve a ideia de presentear os troianos com um grande cavalo de madeira, dizendo que estavam desistindo da guerra e aquele era um presente de paz. 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90579-36EE-4437-A1D0-0DA2AA602972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latin typeface="Arial" charset="0"/>
              </a:rPr>
              <a:t>Trojan Horse - </a:t>
            </a:r>
            <a:r>
              <a:rPr lang="en-US" sz="3400" dirty="0" err="1" smtClean="0">
                <a:latin typeface="Arial" charset="0"/>
              </a:rPr>
              <a:t>Cavalo</a:t>
            </a:r>
            <a:r>
              <a:rPr lang="en-US" sz="3400" dirty="0" smtClean="0">
                <a:latin typeface="Arial" charset="0"/>
              </a:rPr>
              <a:t> de </a:t>
            </a:r>
            <a:r>
              <a:rPr lang="en-US" sz="3400" dirty="0" err="1" smtClean="0">
                <a:latin typeface="Arial" charset="0"/>
              </a:rPr>
              <a:t>Tróia</a:t>
            </a:r>
            <a:r>
              <a:rPr lang="en-US" sz="3400" dirty="0" smtClean="0">
                <a:latin typeface="Arial" charset="0"/>
              </a:rPr>
              <a:t> </a:t>
            </a:r>
          </a:p>
        </p:txBody>
      </p:sp>
      <p:sp>
        <p:nvSpPr>
          <p:cNvPr id="5837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356360"/>
            <a:ext cx="8549640" cy="550164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adulterada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utilitário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vítima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executar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aquele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acesso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tenta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partir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daí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invadir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outras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contas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ganhar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outros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privilégios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Clr>
                <a:srgbClr val="FF9900"/>
              </a:buClr>
              <a:buSzPct val="80000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Outra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maneira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executar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cavalo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tróia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o cracker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insere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mesmo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outro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conhecido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diretório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buscado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path.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Ex: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digita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O shell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verifica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se </a:t>
            </a:r>
            <a:r>
              <a:rPr lang="en-US" sz="2400" dirty="0" err="1" smtClean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diretórios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indicados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no path,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basta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colocá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-lo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algum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deles.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F7361D8D-FB51-41F8-BE82-274173965F4C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2950" y="2476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Vírus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5939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0075" y="1438275"/>
            <a:ext cx="8305800" cy="5180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err="1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capaz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se auto-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reproduzir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Wingdings 3" pitchFamily="18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anexa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adicionalmente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causa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danos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Objetivos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espalhar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rapidamente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difícil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detectar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difícil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livrar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SzPct val="80000"/>
              <a:buFont typeface="Arial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9900"/>
              </a:buClr>
              <a:buFont typeface="Arial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 é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qualquer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Ex:    main() { </a:t>
            </a:r>
          </a:p>
          <a:p>
            <a:pPr lvl="1" indent="2033588" eaLnBrk="1" hangingPunct="1">
              <a:lnSpc>
                <a:spcPct val="90000"/>
              </a:lnSpc>
              <a:buClr>
                <a:srgbClr val="FF9900"/>
              </a:buClr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while(1) </a:t>
            </a:r>
          </a:p>
          <a:p>
            <a:pPr lvl="1" indent="2033588" eaLnBrk="1" hangingPunct="1">
              <a:lnSpc>
                <a:spcPct val="90000"/>
              </a:lnSpc>
              <a:buClr>
                <a:srgbClr val="FF9900"/>
              </a:buClr>
              <a:buFont typeface="Wingdings 3" pitchFamily="18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fork();</a:t>
            </a:r>
          </a:p>
          <a:p>
            <a:pPr lvl="1" indent="2033588" eaLnBrk="1" hangingPunct="1">
              <a:lnSpc>
                <a:spcPct val="90000"/>
              </a:lnSpc>
              <a:buClr>
                <a:srgbClr val="FF9900"/>
              </a:buClr>
              <a:buFont typeface="Wingdings 3" pitchFamily="18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}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D9C02E94-5849-4B3E-93E5-9155C312DE4F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Como Funcionam os Vírus (1)</a:t>
            </a:r>
          </a:p>
        </p:txBody>
      </p:sp>
      <p:sp>
        <p:nvSpPr>
          <p:cNvPr id="6042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6719" y="1600200"/>
            <a:ext cx="8305801" cy="4710113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escritos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provavelmente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linguagem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montagem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C (</a:t>
            </a:r>
            <a:r>
              <a:rPr lang="en-US" sz="2400" dirty="0" err="1" smtClean="0">
                <a:effectLst/>
                <a:latin typeface="Arial" charset="0"/>
              </a:rPr>
              <a:t>enxutos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eficientes</a:t>
            </a:r>
            <a:r>
              <a:rPr lang="en-US" sz="2400" dirty="0" smtClean="0">
                <a:effectLst/>
                <a:latin typeface="Arial" charset="0"/>
              </a:rPr>
              <a:t>);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Inseridos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outro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sua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própria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máquina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infectado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distribuído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dormente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até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infectado</a:t>
            </a:r>
            <a:r>
              <a:rPr lang="en-US" sz="2400" dirty="0" smtClean="0">
                <a:effectLst/>
                <a:latin typeface="Arial" charset="0"/>
              </a:rPr>
              <a:t>  </a:t>
            </a:r>
            <a:r>
              <a:rPr lang="en-US" sz="2400" dirty="0" err="1" smtClean="0">
                <a:effectLst/>
                <a:latin typeface="Arial" charset="0"/>
              </a:rPr>
              <a:t>seja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executado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então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outros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Eventualmente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dispara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sua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carga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explosiva</a:t>
            </a:r>
            <a:r>
              <a:rPr lang="en-US" sz="2400" dirty="0" smtClean="0">
                <a:effectLst/>
                <a:latin typeface="Arial" charset="0"/>
              </a:rPr>
              <a:t> , as </a:t>
            </a:r>
            <a:r>
              <a:rPr lang="en-US" sz="2400" dirty="0" err="1" smtClean="0">
                <a:effectLst/>
                <a:latin typeface="Arial" charset="0"/>
              </a:rPr>
              <a:t>vezes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espera</a:t>
            </a:r>
            <a:r>
              <a:rPr lang="en-US" sz="2400" dirty="0" smtClean="0">
                <a:effectLst/>
                <a:latin typeface="Arial" charset="0"/>
              </a:rPr>
              <a:t> um tempo </a:t>
            </a:r>
            <a:r>
              <a:rPr lang="en-US" sz="2400" dirty="0" err="1" smtClean="0">
                <a:effectLst/>
                <a:latin typeface="Arial" charset="0"/>
              </a:rPr>
              <a:t>suficiente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contaminação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massa</a:t>
            </a:r>
            <a:r>
              <a:rPr lang="en-US" sz="2400" dirty="0" smtClean="0">
                <a:effectLst/>
                <a:latin typeface="Arial" charset="0"/>
              </a:rPr>
              <a:t> antes de ser </a:t>
            </a:r>
            <a:r>
              <a:rPr lang="en-US" sz="2400" dirty="0" err="1" smtClean="0">
                <a:effectLst/>
                <a:latin typeface="Arial" charset="0"/>
              </a:rPr>
              <a:t>notado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5C0D7EF0-1852-43C7-AACF-68B1DD848F34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Como </a:t>
            </a:r>
            <a:r>
              <a:rPr lang="en-US" sz="3600" dirty="0" err="1" smtClean="0">
                <a:latin typeface="Arial" charset="0"/>
              </a:rPr>
              <a:t>Funcionam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04950"/>
            <a:ext cx="8156575" cy="53530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Examinaremos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alguns</a:t>
            </a:r>
            <a:r>
              <a:rPr lang="en-US" sz="2400" dirty="0" smtClean="0">
                <a:effectLst/>
                <a:latin typeface="Arial" charset="0"/>
              </a:rPr>
              <a:t> dos 7 </a:t>
            </a:r>
            <a:r>
              <a:rPr lang="en-US" sz="2400" dirty="0" err="1" smtClean="0">
                <a:effectLst/>
                <a:latin typeface="Arial" charset="0"/>
              </a:rPr>
              <a:t>tipos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Companheiro</a:t>
            </a:r>
            <a:r>
              <a:rPr lang="en-US" sz="2400" dirty="0" smtClean="0">
                <a:effectLst/>
                <a:latin typeface="Arial" charset="0"/>
              </a:rPr>
              <a:t> ;</a:t>
            </a: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executáveis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Sobreposição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parasita</a:t>
            </a:r>
            <a:r>
              <a:rPr lang="en-US" sz="2400" dirty="0" smtClean="0">
                <a:effectLst/>
                <a:latin typeface="Arial" charset="0"/>
              </a:rPr>
              <a:t>);</a:t>
            </a: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residente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setor</a:t>
            </a:r>
            <a:r>
              <a:rPr lang="en-US" sz="2400" dirty="0" smtClean="0">
                <a:effectLst/>
                <a:latin typeface="Arial" charset="0"/>
              </a:rPr>
              <a:t> de boot;</a:t>
            </a: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de Driver de </a:t>
            </a:r>
            <a:r>
              <a:rPr lang="en-US" sz="2400" dirty="0" err="1" smtClean="0">
                <a:effectLst/>
                <a:latin typeface="Arial" charset="0"/>
              </a:rPr>
              <a:t>Dispositivo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de Macro;</a:t>
            </a:r>
          </a:p>
          <a:p>
            <a:pPr marL="895350" indent="-438150" eaLnBrk="1" hangingPunct="1">
              <a:buClr>
                <a:srgbClr val="FF9900"/>
              </a:buClr>
              <a:buSzPct val="80000"/>
              <a:buFont typeface="+mj-lt"/>
              <a:buAutoNum type="arabicParenR"/>
              <a:defRPr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Código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Fonte</a:t>
            </a:r>
            <a:endParaRPr lang="en-US" sz="2400" dirty="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D4E1A690-14CD-461F-9BDB-6771160519D1}" type="slidenum">
              <a:rPr lang="pt-BR" smtClean="0"/>
              <a:pPr/>
              <a:t>48</a:t>
            </a:fld>
            <a:endParaRPr lang="pt-BR" smtClean="0"/>
          </a:p>
        </p:txBody>
      </p:sp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1-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Companheiro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6246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66850"/>
            <a:ext cx="8540750" cy="4843463"/>
          </a:xfrm>
        </p:spPr>
        <p:txBody>
          <a:bodyPr/>
          <a:lstStyle/>
          <a:p>
            <a:pPr eaLnBrk="1" hangingPunct="1">
              <a:buSzPct val="80000"/>
              <a:buFont typeface="Wingdings 3" pitchFamily="18" charset="2"/>
              <a:buNone/>
            </a:pP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altera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executa</a:t>
            </a:r>
            <a:r>
              <a:rPr lang="en-US" sz="2400" dirty="0" smtClean="0">
                <a:effectLst/>
                <a:latin typeface="Arial" charset="0"/>
              </a:rPr>
              <a:t> 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outro</a:t>
            </a:r>
            <a:r>
              <a:rPr lang="en-US" sz="2400" dirty="0" smtClean="0">
                <a:effectLst/>
                <a:latin typeface="Arial" charset="0"/>
              </a:rPr>
              <a:t> for </a:t>
            </a:r>
            <a:r>
              <a:rPr lang="en-US" sz="2400" dirty="0" err="1" smtClean="0">
                <a:effectLst/>
                <a:latin typeface="Arial" charset="0"/>
              </a:rPr>
              <a:t>executado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eaLnBrk="1" hangingPunct="1">
              <a:buSzPct val="80000"/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SzPct val="80000"/>
              <a:buFont typeface="Wingdings 3" pitchFamily="18" charset="2"/>
              <a:buNone/>
            </a:pPr>
            <a:r>
              <a:rPr lang="en-US" sz="2400" dirty="0" smtClean="0">
                <a:effectLst/>
                <a:latin typeface="Arial" charset="0"/>
              </a:rPr>
              <a:t>Ex: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digita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prog</a:t>
            </a:r>
            <a:r>
              <a:rPr lang="en-US" sz="2400" dirty="0" smtClean="0">
                <a:effectLst/>
                <a:latin typeface="Arial" charset="0"/>
              </a:rPr>
              <a:t> o DOS </a:t>
            </a:r>
            <a:r>
              <a:rPr lang="en-US" sz="2400" dirty="0" err="1" smtClean="0">
                <a:effectLst/>
                <a:latin typeface="Arial" charset="0"/>
              </a:rPr>
              <a:t>procura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i="1" dirty="0" smtClean="0">
                <a:effectLst/>
                <a:latin typeface="Arial" charset="0"/>
              </a:rPr>
              <a:t>prog.com</a:t>
            </a:r>
            <a:r>
              <a:rPr lang="en-US" sz="2400" dirty="0" smtClean="0">
                <a:effectLst/>
                <a:latin typeface="Arial" charset="0"/>
              </a:rPr>
              <a:t> e se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encontra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procura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i="1" dirty="0" smtClean="0">
                <a:effectLst/>
                <a:latin typeface="Arial" charset="0"/>
              </a:rPr>
              <a:t>prog.exe. </a:t>
            </a:r>
            <a:r>
              <a:rPr lang="en-US" sz="2400" dirty="0" smtClean="0">
                <a:effectLst/>
                <a:latin typeface="Arial" charset="0"/>
              </a:rPr>
              <a:t>A </a:t>
            </a:r>
            <a:r>
              <a:rPr lang="en-US" sz="2400" dirty="0" err="1" smtClean="0">
                <a:effectLst/>
                <a:latin typeface="Arial" charset="0"/>
              </a:rPr>
              <a:t>maioria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 é .</a:t>
            </a:r>
            <a:r>
              <a:rPr lang="en-US" sz="2400" i="1" dirty="0" smtClean="0">
                <a:effectLst/>
                <a:latin typeface="Arial" charset="0"/>
              </a:rPr>
              <a:t>exe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então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criar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semelhante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i="1" dirty="0" smtClean="0">
                <a:effectLst/>
                <a:latin typeface="Arial" charset="0"/>
              </a:rPr>
              <a:t>prog.com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termina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trabalho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chama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i="1" dirty="0" smtClean="0">
                <a:effectLst/>
                <a:latin typeface="Arial" charset="0"/>
              </a:rPr>
              <a:t>prog.exe</a:t>
            </a:r>
            <a:r>
              <a:rPr lang="en-US" sz="2400" dirty="0" smtClean="0">
                <a:effectLst/>
                <a:latin typeface="Arial" charset="0"/>
              </a:rPr>
              <a:t> -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percebe</a:t>
            </a:r>
            <a:r>
              <a:rPr lang="en-US" sz="2400" dirty="0" smtClean="0">
                <a:effectLst/>
                <a:latin typeface="Arial" charset="0"/>
              </a:rPr>
              <a:t>…</a:t>
            </a:r>
            <a:endParaRPr lang="en-US" sz="2400" i="1" dirty="0" smtClean="0"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88BC6443-F442-44ED-9A8B-543B6CF54529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215900" y="212725"/>
            <a:ext cx="8610600" cy="9302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2-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Programas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executáveis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1295400"/>
            <a:ext cx="7362825" cy="5127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5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latin typeface="Arial" charset="0"/>
              </a:rPr>
              <a:t>Motivação (1.4)</a:t>
            </a:r>
            <a:endParaRPr lang="pt-BR" sz="3600" dirty="0">
              <a:latin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143000"/>
            <a:ext cx="8686800" cy="5715000"/>
          </a:xfrm>
        </p:spPr>
        <p:txBody>
          <a:bodyPr/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 que a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ilicitamente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adquiriu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dados de 87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milhões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Facebook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deles –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empregou-os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influenciar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presidencial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Donald Trump.</a:t>
            </a: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Ficou evidente a necessidade de mais regulação em relação as empresas de internet que usam protocolos relativamente frouxos. O próprio conceito de privacidade está sendo discutido.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Cook (CEO Apple): “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episódio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percebida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dos dados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 eaLnBrk="1" hangingPunct="1">
              <a:buNone/>
              <a:defRPr/>
            </a:pP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3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58DDE1F7-1C46-4BF9-A5C0-6946557E291B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355600" y="1273175"/>
            <a:ext cx="85471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 err="1">
                <a:latin typeface="Arial" charset="0"/>
              </a:rPr>
              <a:t>Quando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infecção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sobrepõe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código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programa</a:t>
            </a:r>
            <a:r>
              <a:rPr lang="en-US" sz="2400" dirty="0">
                <a:latin typeface="Arial" charset="0"/>
              </a:rPr>
              <a:t> original, </a:t>
            </a:r>
            <a:r>
              <a:rPr lang="en-US" sz="2400" dirty="0" err="1">
                <a:latin typeface="Arial" charset="0"/>
              </a:rPr>
              <a:t>chama</a:t>
            </a:r>
            <a:r>
              <a:rPr lang="en-US" sz="2400" dirty="0">
                <a:latin typeface="Arial" charset="0"/>
              </a:rPr>
              <a:t>-se </a:t>
            </a:r>
            <a:r>
              <a:rPr lang="en-US" sz="2400" dirty="0" err="1">
                <a:solidFill>
                  <a:srgbClr val="FFFF01"/>
                </a:solidFill>
                <a:latin typeface="Arial" charset="0"/>
              </a:rPr>
              <a:t>vírus</a:t>
            </a:r>
            <a:r>
              <a:rPr lang="en-US" sz="2400" dirty="0">
                <a:solidFill>
                  <a:srgbClr val="FFFF0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FFFF01"/>
                </a:solidFill>
                <a:latin typeface="Arial" charset="0"/>
              </a:rPr>
              <a:t>sobreposição</a:t>
            </a:r>
            <a:r>
              <a:rPr lang="en-US" sz="2400" dirty="0">
                <a:latin typeface="Arial" charset="0"/>
              </a:rPr>
              <a:t> e é </a:t>
            </a:r>
            <a:r>
              <a:rPr lang="en-US" sz="2400" dirty="0" err="1">
                <a:latin typeface="Arial" charset="0"/>
              </a:rPr>
              <a:t>difícil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ser </a:t>
            </a:r>
            <a:r>
              <a:rPr lang="en-US" sz="2400" dirty="0" err="1">
                <a:latin typeface="Arial" charset="0"/>
              </a:rPr>
              <a:t>detectado</a:t>
            </a:r>
            <a:r>
              <a:rPr lang="en-US" sz="2400" dirty="0">
                <a:latin typeface="Arial" charset="0"/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sz="24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código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chamado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faz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propõe</a:t>
            </a:r>
            <a:endParaRPr lang="en-US" sz="24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tamanho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executável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 smtClean="0">
                <a:latin typeface="Arial" charset="0"/>
              </a:rPr>
              <a:t>altera</a:t>
            </a:r>
            <a:endParaRPr lang="en-US" sz="24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A data e </a:t>
            </a:r>
            <a:r>
              <a:rPr lang="en-US" sz="2400" dirty="0" err="1">
                <a:latin typeface="Arial" charset="0"/>
              </a:rPr>
              <a:t>hora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alteram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4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>
                <a:latin typeface="Arial" charset="0"/>
              </a:rPr>
              <a:t>Um </a:t>
            </a:r>
            <a:r>
              <a:rPr lang="en-US" sz="2400" dirty="0" err="1">
                <a:latin typeface="Arial" charset="0"/>
              </a:rPr>
              <a:t>bom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vírus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deveria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disfarçar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tudo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isto</a:t>
            </a:r>
            <a:r>
              <a:rPr lang="en-US" sz="2400" dirty="0">
                <a:latin typeface="Arial" charset="0"/>
              </a:rPr>
              <a:t>…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comuns</a:t>
            </a:r>
            <a:r>
              <a:rPr lang="en-US" sz="2400" dirty="0" smtClean="0">
                <a:latin typeface="Arial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66700" y="136525"/>
            <a:ext cx="8610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2-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Vírus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de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Programas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executáveis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(2)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0050" y="5696803"/>
            <a:ext cx="826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</a:rPr>
              <a:t>Os vírus </a:t>
            </a:r>
            <a:r>
              <a:rPr lang="pt-BR" sz="2400" dirty="0">
                <a:solidFill>
                  <a:srgbClr val="FFFF01"/>
                </a:solidFill>
                <a:latin typeface="Arial" charset="0"/>
              </a:rPr>
              <a:t>parasitas</a:t>
            </a:r>
            <a:r>
              <a:rPr lang="pt-BR" sz="2400" dirty="0">
                <a:latin typeface="Arial" charset="0"/>
              </a:rPr>
              <a:t> se acoplam ao programa mas permitem que ele execute normalmente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F95112F3-ADCA-4896-8E9F-1836F9FC60A4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886200"/>
            <a:ext cx="9144000" cy="1676400"/>
          </a:xfrm>
        </p:spPr>
        <p:txBody>
          <a:bodyPr/>
          <a:lstStyle/>
          <a:p>
            <a:pPr marL="609600" indent="-609600" eaLnBrk="1" hangingPunct="1">
              <a:buClr>
                <a:srgbClr val="FF9900"/>
              </a:buClr>
              <a:buFontTx/>
              <a:buAutoNum type="alphaLcParenR"/>
            </a:pPr>
            <a:r>
              <a:rPr lang="en-US" sz="2400" dirty="0" smtClean="0">
                <a:effectLst/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executável</a:t>
            </a: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buClr>
                <a:srgbClr val="FF9900"/>
              </a:buClr>
              <a:buFontTx/>
              <a:buAutoNum type="alphaLcParenR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à </a:t>
            </a:r>
            <a:r>
              <a:rPr lang="en-US" sz="2400" dirty="0" err="1" smtClean="0">
                <a:effectLst/>
                <a:latin typeface="Arial" charset="0"/>
              </a:rPr>
              <a:t>frente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copia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</a:t>
            </a:r>
            <a:r>
              <a:rPr lang="en-US" sz="2400" dirty="0" smtClean="0">
                <a:effectLst/>
                <a:latin typeface="Arial" charset="0"/>
              </a:rPr>
              <a:t> p/ RAM, </a:t>
            </a:r>
            <a:r>
              <a:rPr lang="en-US" sz="2400" dirty="0" err="1" smtClean="0">
                <a:effectLst/>
                <a:latin typeface="Arial" charset="0"/>
              </a:rPr>
              <a:t>escreve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si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mesmo</a:t>
            </a:r>
            <a:r>
              <a:rPr lang="en-US" sz="2400" dirty="0" smtClean="0">
                <a:effectLst/>
                <a:latin typeface="Arial" charset="0"/>
              </a:rPr>
              <a:t> à </a:t>
            </a:r>
            <a:r>
              <a:rPr lang="en-US" sz="2400" dirty="0" err="1" smtClean="0">
                <a:effectLst/>
                <a:latin typeface="Arial" charset="0"/>
              </a:rPr>
              <a:t>frente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copia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prog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depois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realocar</a:t>
            </a:r>
            <a:r>
              <a:rPr lang="en-US" sz="2400" dirty="0" smtClean="0">
                <a:effectLst/>
                <a:latin typeface="Arial" charset="0"/>
              </a:rPr>
              <a:t> end. </a:t>
            </a:r>
            <a:r>
              <a:rPr lang="en-US" sz="2400" dirty="0" err="1" smtClean="0">
                <a:effectLst/>
                <a:latin typeface="Arial" charset="0"/>
              </a:rPr>
              <a:t>Início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pic>
        <p:nvPicPr>
          <p:cNvPr id="65541" name="Picture 7" descr="9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214438"/>
            <a:ext cx="67945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6700" y="136525"/>
            <a:ext cx="8610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2-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Vírus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de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Programas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executáveis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(3)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0" y="5099844"/>
            <a:ext cx="91440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ahoma" pitchFamily="34" charset="0"/>
              <a:buAutoNum type="alphaLcParenR" startAt="3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Vírus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 final,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simplesmente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-se no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arquivo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realoca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end.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Inicial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AutoNum type="alphaLcParenR" startAt="3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Vírus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espalhado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espaços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livres do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(Windows: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segmentos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são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512B,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completados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 zero)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340600" y="2508935"/>
            <a:ext cx="180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 err="1" smtClean="0">
                <a:latin typeface="Arial" charset="0"/>
              </a:rPr>
              <a:t>Vantagem</a:t>
            </a:r>
            <a:r>
              <a:rPr lang="en-US" sz="2000" kern="0" dirty="0" smtClean="0">
                <a:latin typeface="Arial" charset="0"/>
              </a:rPr>
              <a:t>: </a:t>
            </a:r>
            <a:r>
              <a:rPr lang="en-US" sz="2000" kern="0" dirty="0" err="1" smtClean="0">
                <a:latin typeface="Arial" charset="0"/>
              </a:rPr>
              <a:t>não</a:t>
            </a:r>
            <a:r>
              <a:rPr lang="en-US" sz="2000" kern="0" dirty="0" smtClean="0">
                <a:latin typeface="Arial" charset="0"/>
              </a:rPr>
              <a:t> </a:t>
            </a:r>
            <a:r>
              <a:rPr lang="en-US" sz="2000" kern="0" dirty="0" err="1" smtClean="0">
                <a:latin typeface="Arial" charset="0"/>
              </a:rPr>
              <a:t>alteram</a:t>
            </a:r>
            <a:r>
              <a:rPr lang="en-US" sz="2000" kern="0" dirty="0" smtClean="0">
                <a:latin typeface="Arial" charset="0"/>
              </a:rPr>
              <a:t> o </a:t>
            </a:r>
            <a:r>
              <a:rPr lang="en-US" sz="2000" kern="0" dirty="0" err="1" smtClean="0">
                <a:latin typeface="Arial" charset="0"/>
              </a:rPr>
              <a:t>tamanho</a:t>
            </a:r>
            <a:r>
              <a:rPr lang="en-US" sz="2000" kern="0" dirty="0" smtClean="0">
                <a:latin typeface="Arial" charset="0"/>
              </a:rPr>
              <a:t> do </a:t>
            </a:r>
            <a:r>
              <a:rPr lang="en-US" sz="2000" kern="0" dirty="0" err="1" smtClean="0">
                <a:latin typeface="Arial" charset="0"/>
              </a:rPr>
              <a:t>arquivo</a:t>
            </a:r>
            <a:r>
              <a:rPr lang="en-US" sz="2000" kern="0" dirty="0" smtClean="0">
                <a:latin typeface="Arial" charset="0"/>
              </a:rPr>
              <a:t>. </a:t>
            </a:r>
            <a:endParaRPr lang="en-US" sz="2000" dirty="0"/>
          </a:p>
        </p:txBody>
      </p:sp>
      <p:cxnSp>
        <p:nvCxnSpPr>
          <p:cNvPr id="13" name="Conector angulado 12"/>
          <p:cNvCxnSpPr/>
          <p:nvPr/>
        </p:nvCxnSpPr>
        <p:spPr>
          <a:xfrm rot="10800000">
            <a:off x="7188200" y="2057400"/>
            <a:ext cx="1257300" cy="419100"/>
          </a:xfrm>
          <a:prstGeom prst="bentConnector3">
            <a:avLst>
              <a:gd name="adj1" fmla="val 4545"/>
            </a:avLst>
          </a:prstGeom>
          <a:ln w="127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AC61837D-054B-4215-8114-17DF85FDDAD5}" type="slidenum">
              <a:rPr lang="pt-BR" smtClean="0"/>
              <a:pPr/>
              <a:t>52</a:t>
            </a:fld>
            <a:endParaRPr lang="pt-BR" smtClean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6250" y="1162050"/>
            <a:ext cx="8267700" cy="5695950"/>
          </a:xfrm>
        </p:spPr>
        <p:txBody>
          <a:bodyPr/>
          <a:lstStyle/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Normalmente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morre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deixa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. 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residente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permanece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RAM. </a:t>
            </a:r>
          </a:p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“</a:t>
            </a:r>
            <a:r>
              <a:rPr lang="en-US" sz="2400" dirty="0" err="1" smtClean="0">
                <a:effectLst/>
                <a:latin typeface="Arial" charset="0"/>
              </a:rPr>
              <a:t>espertos</a:t>
            </a:r>
            <a:r>
              <a:rPr lang="en-US" sz="2400" dirty="0" smtClean="0">
                <a:effectLst/>
                <a:latin typeface="Arial" charset="0"/>
              </a:rPr>
              <a:t>” </a:t>
            </a:r>
            <a:r>
              <a:rPr lang="en-US" sz="2400" dirty="0" err="1" smtClean="0">
                <a:effectLst/>
                <a:latin typeface="Arial" charset="0"/>
              </a:rPr>
              <a:t>mexem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mapa</a:t>
            </a:r>
            <a:r>
              <a:rPr lang="en-US" sz="2400" dirty="0" smtClean="0">
                <a:effectLst/>
                <a:latin typeface="Arial" charset="0"/>
              </a:rPr>
              <a:t> de bits da RAM para </a:t>
            </a:r>
            <a:r>
              <a:rPr lang="en-US" sz="2400" dirty="0" err="1" smtClean="0">
                <a:effectLst/>
                <a:latin typeface="Arial" charset="0"/>
              </a:rPr>
              <a:t>dizer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aquela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memoria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ocupada</a:t>
            </a:r>
            <a:r>
              <a:rPr lang="en-US" sz="2400" dirty="0" smtClean="0">
                <a:effectLst/>
                <a:latin typeface="Arial" charset="0"/>
              </a:rPr>
              <a:t> e 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seja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sobreposto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Ele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continuar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continuar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infectando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controlando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puder</a:t>
            </a:r>
            <a:r>
              <a:rPr lang="en-US" sz="2400" dirty="0" smtClean="0">
                <a:effectLst/>
                <a:latin typeface="Arial" charset="0"/>
              </a:rPr>
              <a:t>….</a:t>
            </a:r>
          </a:p>
          <a:p>
            <a:pPr marL="171450" indent="-171450"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3 –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Residente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na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Mem</a:t>
            </a:r>
            <a:r>
              <a:rPr lang="pt-BR" sz="3600" dirty="0" err="1" smtClean="0">
                <a:latin typeface="Arial" charset="0"/>
              </a:rPr>
              <a:t>ória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AC61837D-054B-4215-8114-17DF85FDDAD5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6250" y="1162050"/>
            <a:ext cx="8267700" cy="5695950"/>
          </a:xfrm>
        </p:spPr>
        <p:txBody>
          <a:bodyPr/>
          <a:lstStyle/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BIOS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traz</a:t>
            </a:r>
            <a:r>
              <a:rPr lang="en-US" sz="2400" dirty="0" smtClean="0">
                <a:effectLst/>
                <a:latin typeface="Arial" charset="0"/>
              </a:rPr>
              <a:t> MBR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RAM e </a:t>
            </a:r>
            <a:r>
              <a:rPr lang="en-US" sz="2400" dirty="0" err="1" smtClean="0">
                <a:effectLst/>
                <a:latin typeface="Arial" charset="0"/>
              </a:rPr>
              <a:t>executa</a:t>
            </a:r>
            <a:r>
              <a:rPr lang="en-US" sz="2400" dirty="0" smtClean="0">
                <a:effectLst/>
                <a:latin typeface="Arial" charset="0"/>
              </a:rPr>
              <a:t>-o.</a:t>
            </a:r>
          </a:p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MBR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determina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partição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ativa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lê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primeiro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setor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setor</a:t>
            </a:r>
            <a:r>
              <a:rPr lang="en-US" sz="2400" dirty="0" smtClean="0">
                <a:effectLst/>
                <a:latin typeface="Arial" charset="0"/>
              </a:rPr>
              <a:t> de boot e </a:t>
            </a:r>
            <a:r>
              <a:rPr lang="en-US" sz="2400" dirty="0" err="1" smtClean="0">
                <a:effectLst/>
                <a:latin typeface="Arial" charset="0"/>
              </a:rPr>
              <a:t>executa</a:t>
            </a:r>
            <a:r>
              <a:rPr lang="en-US" sz="2400" dirty="0" smtClean="0">
                <a:effectLst/>
                <a:latin typeface="Arial" charset="0"/>
              </a:rPr>
              <a:t>. O </a:t>
            </a:r>
            <a:r>
              <a:rPr lang="en-US" sz="2400" dirty="0" err="1" smtClean="0">
                <a:solidFill>
                  <a:srgbClr val="00CC00"/>
                </a:solidFill>
                <a:effectLst/>
                <a:latin typeface="Arial" charset="0"/>
              </a:rPr>
              <a:t>prog</a:t>
            </a: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 do </a:t>
            </a:r>
            <a:r>
              <a:rPr lang="en-US" sz="2400" dirty="0" err="1" smtClean="0">
                <a:solidFill>
                  <a:srgbClr val="00CC00"/>
                </a:solidFill>
                <a:effectLst/>
                <a:latin typeface="Arial" charset="0"/>
              </a:rPr>
              <a:t>setor</a:t>
            </a: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 de boot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carrega</a:t>
            </a:r>
            <a:r>
              <a:rPr lang="en-US" sz="2400" dirty="0" smtClean="0">
                <a:effectLst/>
                <a:latin typeface="Arial" charset="0"/>
              </a:rPr>
              <a:t> o SO.</a:t>
            </a:r>
          </a:p>
          <a:p>
            <a:pPr marL="171450" indent="-171450"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setor</a:t>
            </a:r>
            <a:r>
              <a:rPr lang="en-US" sz="2400" dirty="0" smtClean="0">
                <a:effectLst/>
                <a:latin typeface="Arial" charset="0"/>
              </a:rPr>
              <a:t> de boot </a:t>
            </a:r>
            <a:r>
              <a:rPr lang="en-US" sz="2400" dirty="0" err="1" smtClean="0">
                <a:effectLst/>
                <a:latin typeface="Arial" charset="0"/>
              </a:rPr>
              <a:t>copia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verdadeiro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setor</a:t>
            </a:r>
            <a:r>
              <a:rPr lang="en-US" sz="2400" dirty="0" smtClean="0">
                <a:effectLst/>
                <a:latin typeface="Arial" charset="0"/>
              </a:rPr>
              <a:t> de boot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local </a:t>
            </a:r>
            <a:r>
              <a:rPr lang="en-US" sz="2400" dirty="0" err="1" smtClean="0">
                <a:effectLst/>
                <a:latin typeface="Arial" charset="0"/>
              </a:rPr>
              <a:t>seguro</a:t>
            </a:r>
            <a:r>
              <a:rPr lang="en-US" sz="2400" dirty="0" smtClean="0">
                <a:effectLst/>
                <a:latin typeface="Arial" charset="0"/>
              </a:rPr>
              <a:t> no disco e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terminar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trabalho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sujo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carrega</a:t>
            </a:r>
            <a:r>
              <a:rPr lang="en-US" sz="2400" dirty="0" smtClean="0">
                <a:effectLst/>
                <a:latin typeface="Arial" charset="0"/>
              </a:rPr>
              <a:t> o SO e </a:t>
            </a:r>
            <a:r>
              <a:rPr lang="en-US" sz="2400" dirty="0" err="1" smtClean="0">
                <a:effectLst/>
                <a:latin typeface="Arial" charset="0"/>
              </a:rPr>
              <a:t>normalmente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também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fica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residente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171450" indent="-171450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Depois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carga</a:t>
            </a:r>
            <a:r>
              <a:rPr lang="en-US" sz="2400" dirty="0" smtClean="0">
                <a:effectLst/>
                <a:latin typeface="Arial" charset="0"/>
              </a:rPr>
              <a:t> do SO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recupera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controle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  <a:p>
            <a:pPr marL="171450" indent="-171450" eaLnBrk="1" hangingPunct="1"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marL="171450" indent="-171450" eaLnBrk="1" hangingPunct="1">
              <a:buNone/>
            </a:pPr>
            <a:r>
              <a:rPr lang="en-US" sz="2400" dirty="0" smtClean="0">
                <a:effectLst/>
                <a:latin typeface="Arial" charset="0"/>
              </a:rPr>
              <a:t>O Windows,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exemplo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carrega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drivers um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um e </a:t>
            </a:r>
            <a:r>
              <a:rPr lang="en-US" sz="2400" dirty="0" err="1" smtClean="0">
                <a:effectLst/>
                <a:latin typeface="Arial" charset="0"/>
              </a:rPr>
              <a:t>determina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vetor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. O virus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obter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controle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>
                <a:effectLst/>
                <a:latin typeface="Arial" charset="0"/>
              </a:rPr>
              <a:t>a </a:t>
            </a:r>
            <a:r>
              <a:rPr lang="en-US" sz="2400" dirty="0" err="1">
                <a:effectLst/>
                <a:latin typeface="Arial" charset="0"/>
              </a:rPr>
              <a:t>cada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seja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fazer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vetores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apontarem</a:t>
            </a:r>
            <a:r>
              <a:rPr lang="en-US" sz="2400" dirty="0" smtClean="0">
                <a:effectLst/>
                <a:latin typeface="Arial" charset="0"/>
              </a:rPr>
              <a:t> para </a:t>
            </a:r>
            <a:r>
              <a:rPr lang="en-US" sz="2400" dirty="0" err="1" smtClean="0">
                <a:effectLst/>
                <a:latin typeface="Arial" charset="0"/>
              </a:rPr>
              <a:t>seu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código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171450" indent="-171450" eaLnBrk="1" hangingPunct="1">
              <a:buFont typeface="Wingdings 3" pitchFamily="18" charset="2"/>
              <a:buNone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4 -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Setor</a:t>
            </a:r>
            <a:r>
              <a:rPr lang="en-US" sz="3600" dirty="0" smtClean="0">
                <a:latin typeface="Arial" charset="0"/>
              </a:rPr>
              <a:t> de Boot (1)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0748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BDEA8B7B-677A-49D7-8E65-F38304B7F286}" type="slidenum">
              <a:rPr lang="pt-BR" smtClean="0"/>
              <a:pPr/>
              <a:t>54</a:t>
            </a:fld>
            <a:endParaRPr lang="pt-BR" smtClean="0"/>
          </a:p>
        </p:txBody>
      </p:sp>
      <p:sp>
        <p:nvSpPr>
          <p:cNvPr id="69635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4373880"/>
            <a:ext cx="8343900" cy="2484120"/>
          </a:xfrm>
        </p:spPr>
        <p:txBody>
          <a:bodyPr/>
          <a:lstStyle/>
          <a:p>
            <a:pPr marL="514350" indent="-514350" eaLnBrk="1" hangingPunct="1">
              <a:buClr>
                <a:srgbClr val="FF9900"/>
              </a:buClr>
              <a:buSzPct val="80000"/>
              <a:buFont typeface="Tahoma" pitchFamily="34" charset="0"/>
              <a:buAutoNum type="alphaLcParenR" startAt="2"/>
            </a:pPr>
            <a:endParaRPr lang="en-US" sz="2400" dirty="0" smtClean="0">
              <a:effectLst/>
              <a:latin typeface="Arial" charset="0"/>
            </a:endParaRPr>
          </a:p>
          <a:p>
            <a:pPr marL="514350" indent="-514350" eaLnBrk="1" hangingPunct="1">
              <a:buClr>
                <a:srgbClr val="FF9900"/>
              </a:buClr>
              <a:buSzPct val="80000"/>
              <a:buFont typeface="Tahoma" pitchFamily="34" charset="0"/>
              <a:buAutoNum type="alphaLcParenR" startAt="2"/>
            </a:pP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SO </a:t>
            </a:r>
            <a:r>
              <a:rPr lang="en-US" sz="2400" dirty="0" err="1" smtClean="0">
                <a:effectLst/>
                <a:latin typeface="Arial" charset="0"/>
              </a:rPr>
              <a:t>carrega</a:t>
            </a:r>
            <a:r>
              <a:rPr lang="en-US" sz="2400" dirty="0" smtClean="0">
                <a:effectLst/>
                <a:latin typeface="Arial" charset="0"/>
              </a:rPr>
              <a:t> o driver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impressora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retoma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vetor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; a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relógio</a:t>
            </a:r>
            <a:r>
              <a:rPr lang="en-US" sz="2400" dirty="0" smtClean="0">
                <a:effectLst/>
                <a:latin typeface="Arial" charset="0"/>
              </a:rPr>
              <a:t> era do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ele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entra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retoma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controle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quiser</a:t>
            </a:r>
            <a:r>
              <a:rPr lang="en-US" sz="2400" dirty="0" smtClean="0">
                <a:effectLst/>
                <a:latin typeface="Arial" charset="0"/>
              </a:rPr>
              <a:t>…</a:t>
            </a:r>
          </a:p>
          <a:p>
            <a:pPr marL="514350" indent="-514350" eaLnBrk="1" hangingPunct="1">
              <a:buClr>
                <a:srgbClr val="FF9900"/>
              </a:buClr>
              <a:buSzPct val="80000"/>
              <a:buFont typeface="Tahoma" pitchFamily="34" charset="0"/>
              <a:buAutoNum type="alphaLcParenR" startAt="2"/>
            </a:pPr>
            <a:r>
              <a:rPr lang="en-US" sz="2400" dirty="0" err="1" smtClean="0">
                <a:effectLst/>
                <a:latin typeface="Arial" charset="0"/>
              </a:rPr>
              <a:t>Depois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percebido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perda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vetor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impressora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tê</a:t>
            </a:r>
            <a:r>
              <a:rPr lang="en-US" sz="2400" dirty="0" smtClean="0">
                <a:effectLst/>
                <a:latin typeface="Arial" charset="0"/>
              </a:rPr>
              <a:t>-lo </a:t>
            </a:r>
            <a:r>
              <a:rPr lang="en-US" sz="2400" dirty="0" err="1" smtClean="0">
                <a:effectLst/>
                <a:latin typeface="Arial" charset="0"/>
              </a:rPr>
              <a:t>recuperado</a:t>
            </a:r>
            <a:endParaRPr lang="en-US" sz="2400" dirty="0" smtClean="0">
              <a:effectLst/>
              <a:latin typeface="Arial" charset="0"/>
            </a:endParaRPr>
          </a:p>
        </p:txBody>
      </p:sp>
      <p:pic>
        <p:nvPicPr>
          <p:cNvPr id="69637" name="Picture 4" descr="9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" y="995680"/>
            <a:ext cx="7772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96240" y="4002723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517525">
              <a:buClr>
                <a:srgbClr val="FF9900"/>
              </a:buClr>
              <a:buSzPct val="80000"/>
              <a:buFont typeface="Wingdings 3" pitchFamily="18" charset="2"/>
              <a:buAutoNum type="alphaLcParenR"/>
            </a:pPr>
            <a:r>
              <a:rPr lang="en-US" sz="2400" dirty="0" err="1">
                <a:latin typeface="Arial" charset="0"/>
              </a:rPr>
              <a:t>Depois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vírus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capturado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vetores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interrupção</a:t>
            </a:r>
            <a:r>
              <a:rPr lang="en-US" sz="2400" dirty="0">
                <a:latin typeface="Arial" charset="0"/>
              </a:rPr>
              <a:t> e de </a:t>
            </a:r>
            <a:r>
              <a:rPr lang="en-US" sz="2400" dirty="0" err="1">
                <a:latin typeface="Arial" charset="0"/>
              </a:rPr>
              <a:t>desvio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controle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</a:t>
            </a:r>
            <a:r>
              <a:rPr lang="en-US" sz="2400" dirty="0">
                <a:latin typeface="Arial" charset="0"/>
              </a:rPr>
              <a:t> CPU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4 -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Setor</a:t>
            </a:r>
            <a:r>
              <a:rPr lang="en-US" sz="3600" dirty="0" smtClean="0">
                <a:latin typeface="Arial" charset="0"/>
              </a:rPr>
              <a:t> de Boot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DE76AAB2-89CB-4A4D-AD2C-2CA04631437A}" type="slidenum">
              <a:rPr lang="pt-BR" smtClean="0"/>
              <a:pPr/>
              <a:t>55</a:t>
            </a:fld>
            <a:endParaRPr lang="pt-BR" smtClean="0"/>
          </a:p>
        </p:txBody>
      </p:sp>
      <p:sp>
        <p:nvSpPr>
          <p:cNvPr id="70659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42900" y="1139825"/>
            <a:ext cx="8343900" cy="5718175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Clr>
                <a:srgbClr val="FF9900"/>
              </a:buClr>
              <a:buSzPct val="80000"/>
              <a:buNone/>
            </a:pPr>
            <a:r>
              <a:rPr lang="pt-BR" sz="2400" dirty="0" smtClean="0">
                <a:solidFill>
                  <a:srgbClr val="FFC000"/>
                </a:solidFill>
                <a:effectLst/>
                <a:latin typeface="Arial" charset="0"/>
              </a:rPr>
              <a:t>5- Vírus de </a:t>
            </a:r>
            <a:r>
              <a:rPr lang="pt-BR" sz="2400" dirty="0" err="1" smtClean="0">
                <a:solidFill>
                  <a:srgbClr val="FFC000"/>
                </a:solidFill>
                <a:effectLst/>
                <a:latin typeface="Arial" charset="0"/>
              </a:rPr>
              <a:t>drivers</a:t>
            </a:r>
            <a:r>
              <a:rPr lang="pt-BR" sz="2400" dirty="0" smtClean="0">
                <a:solidFill>
                  <a:srgbClr val="FFC000"/>
                </a:solidFill>
                <a:effectLst/>
                <a:latin typeface="Arial" charset="0"/>
              </a:rPr>
              <a:t> de dispositivo:</a:t>
            </a:r>
            <a:endParaRPr lang="en-US" sz="2400" dirty="0" smtClean="0">
              <a:solidFill>
                <a:srgbClr val="FFC000"/>
              </a:solidFill>
              <a:effectLst/>
              <a:latin typeface="Arial" charset="0"/>
            </a:endParaRPr>
          </a:p>
          <a:p>
            <a:pPr marL="514350" indent="-514350"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Infecta</a:t>
            </a:r>
            <a:r>
              <a:rPr lang="en-US" sz="2400" dirty="0" smtClean="0">
                <a:effectLst/>
                <a:latin typeface="Arial" charset="0"/>
              </a:rPr>
              <a:t> o driver (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é um </a:t>
            </a:r>
            <a:r>
              <a:rPr lang="en-US" sz="2400" dirty="0" err="1" smtClean="0">
                <a:effectLst/>
                <a:latin typeface="Arial" charset="0"/>
              </a:rPr>
              <a:t>código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executável</a:t>
            </a:r>
            <a:r>
              <a:rPr lang="en-US" sz="2400" dirty="0" smtClean="0">
                <a:effectLst/>
                <a:latin typeface="Arial" charset="0"/>
              </a:rPr>
              <a:t>);</a:t>
            </a:r>
          </a:p>
          <a:p>
            <a:pPr marL="514350" indent="-514350"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SO o </a:t>
            </a:r>
            <a:r>
              <a:rPr lang="en-US" sz="2400" dirty="0" err="1" smtClean="0">
                <a:effectLst/>
                <a:latin typeface="Arial" charset="0"/>
              </a:rPr>
              <a:t>carrega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carrega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514350" indent="-514350" eaLnBrk="1" hangingPunct="1">
              <a:buClr>
                <a:srgbClr val="FF9900"/>
              </a:buClr>
              <a:buSzPct val="80000"/>
            </a:pPr>
            <a:r>
              <a:rPr lang="en-US" sz="2400" dirty="0" smtClean="0">
                <a:effectLst/>
                <a:latin typeface="Arial" charset="0"/>
              </a:rPr>
              <a:t>Se driver no </a:t>
            </a:r>
            <a:r>
              <a:rPr lang="en-US" sz="2400" dirty="0" err="1" smtClean="0">
                <a:effectLst/>
                <a:latin typeface="Arial" charset="0"/>
              </a:rPr>
              <a:t>modo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núcleo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faz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quiser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tomar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desvio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chamadas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FF9900"/>
              </a:buClr>
              <a:buSzPct val="80000"/>
              <a:buNone/>
            </a:pPr>
            <a:r>
              <a:rPr lang="pt-BR" sz="2400" dirty="0" smtClean="0">
                <a:solidFill>
                  <a:srgbClr val="FFC000"/>
                </a:solidFill>
                <a:effectLst/>
                <a:latin typeface="Arial" charset="0"/>
              </a:rPr>
              <a:t>6 - Vírus de Macro:</a:t>
            </a:r>
          </a:p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MSWord </a:t>
            </a:r>
            <a:r>
              <a:rPr lang="en-US" sz="2400" dirty="0" err="1" smtClean="0">
                <a:effectLst/>
                <a:latin typeface="Arial" charset="0"/>
              </a:rPr>
              <a:t>permitem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execução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comandos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associados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documentos</a:t>
            </a:r>
            <a:r>
              <a:rPr lang="en-US" sz="2400" dirty="0" smtClean="0">
                <a:effectLst/>
                <a:latin typeface="Arial" charset="0"/>
              </a:rPr>
              <a:t>;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se </a:t>
            </a:r>
            <a:r>
              <a:rPr lang="en-US" sz="2400" dirty="0" err="1" smtClean="0">
                <a:effectLst/>
                <a:latin typeface="Arial" charset="0"/>
              </a:rPr>
              <a:t>abre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documento</a:t>
            </a:r>
            <a:r>
              <a:rPr lang="en-US" sz="2400" dirty="0" smtClean="0">
                <a:effectLst/>
                <a:latin typeface="Arial" charset="0"/>
              </a:rPr>
              <a:t>, a macro </a:t>
            </a:r>
            <a:r>
              <a:rPr lang="en-US" sz="2400" dirty="0" err="1" smtClean="0">
                <a:effectLst/>
                <a:latin typeface="Arial" charset="0"/>
              </a:rPr>
              <a:t>associada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executada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Fáceis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escrever</a:t>
            </a:r>
            <a:r>
              <a:rPr lang="en-US" sz="2400" dirty="0" smtClean="0">
                <a:effectLst/>
                <a:latin typeface="Arial" charset="0"/>
              </a:rPr>
              <a:t> e se </a:t>
            </a:r>
            <a:r>
              <a:rPr lang="en-US" sz="2400" dirty="0" err="1" smtClean="0">
                <a:effectLst/>
                <a:latin typeface="Arial" charset="0"/>
              </a:rPr>
              <a:t>espalhar</a:t>
            </a:r>
            <a:r>
              <a:rPr lang="en-US" sz="2400" dirty="0" smtClean="0">
                <a:effectLst/>
                <a:latin typeface="Arial" charset="0"/>
              </a:rPr>
              <a:t> (o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ruim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reputação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escritores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!);</a:t>
            </a:r>
          </a:p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</a:pPr>
            <a:r>
              <a:rPr lang="en-US" sz="2400" dirty="0" smtClean="0">
                <a:effectLst/>
                <a:latin typeface="Arial" charset="0"/>
              </a:rPr>
              <a:t>Para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plataforma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específica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FF9900"/>
              </a:buClr>
              <a:buSzPct val="80000"/>
              <a:buNone/>
            </a:pPr>
            <a:endParaRPr lang="pt-BR" sz="2400" dirty="0" smtClean="0">
              <a:solidFill>
                <a:srgbClr val="FFC000"/>
              </a:solidFill>
              <a:effectLst/>
              <a:latin typeface="Arial" charset="0"/>
            </a:endParaRPr>
          </a:p>
          <a:p>
            <a:pPr marL="514350" indent="-514350" eaLnBrk="1" hangingPunct="1">
              <a:lnSpc>
                <a:spcPct val="150000"/>
              </a:lnSpc>
              <a:buClr>
                <a:srgbClr val="FF9900"/>
              </a:buClr>
              <a:buSzPct val="80000"/>
              <a:buNone/>
            </a:pPr>
            <a:endParaRPr lang="en-US" sz="2400" dirty="0" smtClean="0"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" y="0"/>
            <a:ext cx="835152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de drivers de </a:t>
            </a:r>
            <a:r>
              <a:rPr lang="en-US" sz="3600" dirty="0" err="1" smtClean="0">
                <a:latin typeface="Arial" charset="0"/>
              </a:rPr>
              <a:t>dispositivo</a:t>
            </a:r>
            <a:r>
              <a:rPr lang="en-US" sz="3600" dirty="0" smtClean="0">
                <a:latin typeface="Arial" charset="0"/>
              </a:rPr>
              <a:t> / Macro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E2F5EF29-7A49-4418-BE2B-D35629A94000}" type="slidenum">
              <a:rPr lang="pt-BR" smtClean="0"/>
              <a:pPr/>
              <a:t>56</a:t>
            </a:fld>
            <a:endParaRPr lang="pt-BR" smtClean="0"/>
          </a:p>
        </p:txBody>
      </p:sp>
      <p:sp>
        <p:nvSpPr>
          <p:cNvPr id="942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42900" y="1444625"/>
            <a:ext cx="8343900" cy="4822825"/>
          </a:xfr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  <a:defRPr/>
            </a:pPr>
            <a:r>
              <a:rPr lang="en-US" sz="2400" dirty="0" smtClean="0">
                <a:effectLst/>
                <a:latin typeface="Arial" charset="0"/>
              </a:rPr>
              <a:t>Os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portáveis</a:t>
            </a:r>
            <a:r>
              <a:rPr lang="en-US" sz="2400" dirty="0" smtClean="0">
                <a:effectLst/>
                <a:latin typeface="Arial" charset="0"/>
              </a:rPr>
              <a:t>. </a:t>
            </a:r>
          </a:p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/>
                <a:latin typeface="Arial" charset="0"/>
              </a:rPr>
              <a:t>Inserir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ponto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estratégico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chamada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diretamente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código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fonte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disponível</a:t>
            </a:r>
            <a:r>
              <a:rPr lang="en-US" sz="2400" dirty="0" smtClean="0">
                <a:effectLst/>
                <a:latin typeface="Arial" charset="0"/>
              </a:rPr>
              <a:t> : </a:t>
            </a:r>
          </a:p>
          <a:p>
            <a:pPr marL="514350" indent="1104900" eaLnBrk="1" hangingPunct="1">
              <a:spcAft>
                <a:spcPts val="1200"/>
              </a:spcAft>
              <a:buClr>
                <a:srgbClr val="FF9900"/>
              </a:buClr>
              <a:buSzPct val="80000"/>
              <a:buFont typeface="Wingdings 3" pitchFamily="18" charset="2"/>
              <a:buNone/>
              <a:defRPr/>
            </a:pPr>
            <a:r>
              <a:rPr lang="en-US" sz="2400" dirty="0" err="1" smtClean="0">
                <a:solidFill>
                  <a:srgbClr val="FFFF01"/>
                </a:solidFill>
                <a:effectLst/>
                <a:latin typeface="Arial" charset="0"/>
              </a:rPr>
              <a:t>run_virus</a:t>
            </a:r>
            <a:r>
              <a:rPr lang="en-US" sz="2400" dirty="0" smtClean="0">
                <a:solidFill>
                  <a:srgbClr val="FFFF01"/>
                </a:solidFill>
                <a:effectLst/>
                <a:latin typeface="Arial" charset="0"/>
              </a:rPr>
              <a:t>();  </a:t>
            </a:r>
            <a:endParaRPr lang="en-US" sz="2400" dirty="0" smtClean="0">
              <a:effectLst/>
              <a:latin typeface="Arial" charset="0"/>
            </a:endParaRPr>
          </a:p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/>
                <a:latin typeface="Arial" charset="0"/>
              </a:rPr>
              <a:t>Instalar</a:t>
            </a:r>
            <a:r>
              <a:rPr lang="en-US" sz="2400" dirty="0" smtClean="0">
                <a:effectLst/>
                <a:latin typeface="Arial" charset="0"/>
              </a:rPr>
              <a:t> o include </a:t>
            </a:r>
            <a:r>
              <a:rPr lang="en-US" sz="2400" dirty="0" err="1" smtClean="0">
                <a:effectLst/>
                <a:latin typeface="Arial" charset="0"/>
              </a:rPr>
              <a:t>apropriado</a:t>
            </a:r>
            <a:r>
              <a:rPr lang="en-US" sz="2400" dirty="0" smtClean="0">
                <a:effectLst/>
                <a:latin typeface="Arial" charset="0"/>
              </a:rPr>
              <a:t>:  </a:t>
            </a:r>
          </a:p>
          <a:p>
            <a:pPr marL="514350" indent="1181100" eaLnBrk="1" hangingPunct="1">
              <a:spcAft>
                <a:spcPts val="1200"/>
              </a:spcAft>
              <a:buClr>
                <a:srgbClr val="FF9900"/>
              </a:buClr>
              <a:buSzPct val="80000"/>
              <a:buFont typeface="Wingdings 3" pitchFamily="18" charset="2"/>
              <a:buNone/>
              <a:defRPr/>
            </a:pPr>
            <a:r>
              <a:rPr lang="en-US" sz="2400" dirty="0" smtClean="0">
                <a:solidFill>
                  <a:srgbClr val="FFFF01"/>
                </a:solidFill>
                <a:effectLst/>
                <a:latin typeface="Arial" charset="0"/>
              </a:rPr>
              <a:t>#include &lt;</a:t>
            </a:r>
            <a:r>
              <a:rPr lang="en-US" sz="2400" dirty="0" err="1" smtClean="0">
                <a:solidFill>
                  <a:srgbClr val="FFFF01"/>
                </a:solidFill>
                <a:effectLst/>
                <a:latin typeface="Arial" charset="0"/>
              </a:rPr>
              <a:t>virus.h</a:t>
            </a:r>
            <a:r>
              <a:rPr lang="en-US" sz="2400" dirty="0" smtClean="0">
                <a:solidFill>
                  <a:srgbClr val="FFFF01"/>
                </a:solidFill>
                <a:effectLst/>
                <a:latin typeface="Arial" charset="0"/>
              </a:rPr>
              <a:t>&gt;</a:t>
            </a:r>
          </a:p>
          <a:p>
            <a:pPr marL="514350" indent="-514350" eaLnBrk="1" hangingPunct="1">
              <a:spcAft>
                <a:spcPts val="1200"/>
              </a:spcAft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/>
                <a:latin typeface="Arial" charset="0"/>
              </a:rPr>
              <a:t>Possível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disparar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remotamente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7- </a:t>
            </a:r>
            <a:r>
              <a:rPr lang="en-US" sz="3600" dirty="0" err="1" smtClean="0">
                <a:latin typeface="Arial" charset="0"/>
              </a:rPr>
              <a:t>Vírus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código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fonte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5E482F96-3AFA-421C-9D28-6B56FFA5E667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1700" y="165100"/>
            <a:ext cx="7213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Como os Vírus se Disseminam</a:t>
            </a:r>
          </a:p>
        </p:txBody>
      </p:sp>
      <p:sp>
        <p:nvSpPr>
          <p:cNvPr id="7373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82713"/>
            <a:ext cx="8540750" cy="547528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colocados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onde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há</a:t>
            </a:r>
            <a:r>
              <a:rPr lang="en-US" sz="2400" dirty="0" smtClean="0">
                <a:effectLst/>
                <a:latin typeface="Arial" charset="0"/>
              </a:rPr>
              <a:t> chance de </a:t>
            </a:r>
            <a:r>
              <a:rPr lang="en-US" sz="2400" dirty="0" err="1" smtClean="0">
                <a:effectLst/>
                <a:latin typeface="Arial" charset="0"/>
              </a:rPr>
              <a:t>serem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copiados</a:t>
            </a:r>
            <a:r>
              <a:rPr lang="en-US" sz="2400" dirty="0" smtClean="0">
                <a:effectLst/>
                <a:latin typeface="Arial" charset="0"/>
              </a:rPr>
              <a:t> (ex: sites shareware)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copiados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 no disco </a:t>
            </a:r>
            <a:r>
              <a:rPr lang="en-US" sz="2400" dirty="0" err="1" smtClean="0">
                <a:effectLst/>
                <a:latin typeface="Arial" charset="0"/>
              </a:rPr>
              <a:t>rígido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disquetes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podem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tentar</a:t>
            </a:r>
            <a:r>
              <a:rPr lang="en-US" sz="2400" dirty="0" smtClean="0">
                <a:effectLst/>
                <a:latin typeface="Arial" charset="0"/>
              </a:rPr>
              <a:t> se </a:t>
            </a:r>
            <a:r>
              <a:rPr lang="en-US" sz="2400" dirty="0" err="1" smtClean="0">
                <a:effectLst/>
                <a:latin typeface="Arial" charset="0"/>
              </a:rPr>
              <a:t>disseminar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rede</a:t>
            </a:r>
            <a:r>
              <a:rPr lang="en-US" sz="2400" dirty="0" smtClean="0">
                <a:effectLst/>
                <a:latin typeface="Arial" charset="0"/>
              </a:rPr>
              <a:t> local;</a:t>
            </a:r>
          </a:p>
          <a:p>
            <a:pPr eaLnBrk="1" hangingPunct="1">
              <a:buClr>
                <a:srgbClr val="FF9900"/>
              </a:buClr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Anexam</a:t>
            </a:r>
            <a:r>
              <a:rPr lang="en-US" sz="2400" dirty="0" smtClean="0">
                <a:effectLst/>
                <a:latin typeface="Arial" charset="0"/>
              </a:rPr>
              <a:t>-se à </a:t>
            </a:r>
            <a:r>
              <a:rPr lang="en-US" sz="2400" dirty="0" err="1" smtClean="0">
                <a:effectLst/>
                <a:latin typeface="Arial" charset="0"/>
              </a:rPr>
              <a:t>mensagens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eletrônicas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aparentemente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inocentes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executados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usam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contatos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replicar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lvl="1" eaLnBrk="1" hangingPunct="1"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smtClean="0">
                <a:effectLst/>
                <a:latin typeface="Arial" charset="0"/>
              </a:rPr>
              <a:t>Ex: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“I love you”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2000, </a:t>
            </a:r>
            <a:r>
              <a:rPr lang="en-US" sz="2400" dirty="0" err="1" smtClean="0">
                <a:effectLst/>
                <a:latin typeface="Arial" charset="0"/>
              </a:rPr>
              <a:t>causou</a:t>
            </a:r>
            <a:r>
              <a:rPr lang="en-US" sz="2400" dirty="0" smtClean="0">
                <a:effectLst/>
                <a:latin typeface="Arial" charset="0"/>
              </a:rPr>
              <a:t> US$ 1bi de </a:t>
            </a:r>
            <a:r>
              <a:rPr lang="en-US" sz="2400" dirty="0" err="1" smtClean="0">
                <a:effectLst/>
                <a:latin typeface="Arial" charset="0"/>
              </a:rPr>
              <a:t>prejuízo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lvl="1" eaLnBrk="1" hangingPunct="1">
              <a:buClr>
                <a:srgbClr val="FF9900"/>
              </a:buClr>
              <a:buSzPct val="80000"/>
              <a:buFont typeface="Arial" charset="0"/>
              <a:buChar char="•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para ActiveX do </a:t>
            </a:r>
            <a:r>
              <a:rPr lang="en-US" sz="2400" dirty="0" err="1" smtClean="0">
                <a:effectLst/>
                <a:latin typeface="Arial" charset="0"/>
              </a:rPr>
              <a:t>InternetExplorer</a:t>
            </a:r>
            <a:r>
              <a:rPr lang="en-US" sz="2400" dirty="0" smtClean="0">
                <a:effectLst/>
                <a:latin typeface="Arial" charset="0"/>
              </a:rPr>
              <a:t>  </a:t>
            </a:r>
            <a:r>
              <a:rPr lang="en-US" sz="2400" dirty="0" err="1" smtClean="0">
                <a:effectLst/>
                <a:latin typeface="Arial" charset="0"/>
              </a:rPr>
              <a:t>fizeram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valer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apelido</a:t>
            </a:r>
            <a:r>
              <a:rPr lang="en-US" sz="2400" dirty="0" smtClean="0">
                <a:effectLst/>
                <a:latin typeface="Arial" charset="0"/>
              </a:rPr>
              <a:t> de Internet Exploder.(No Windows 10 </a:t>
            </a:r>
            <a:r>
              <a:rPr lang="en-US" sz="2400" dirty="0" err="1" smtClean="0">
                <a:effectLst/>
                <a:latin typeface="Arial" charset="0"/>
              </a:rPr>
              <a:t>foi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considerado</a:t>
            </a:r>
            <a:r>
              <a:rPr lang="en-US" sz="2400" dirty="0">
                <a:effectLst/>
                <a:latin typeface="Arial" charset="0"/>
              </a:rPr>
              <a:t> obsolete e </a:t>
            </a:r>
            <a:r>
              <a:rPr lang="en-US" sz="2400" dirty="0" err="1">
                <a:effectLst/>
                <a:latin typeface="Arial" charset="0"/>
              </a:rPr>
              <a:t>substituido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pelo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navegador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pt-BR" sz="2400" dirty="0">
                <a:effectLst/>
                <a:latin typeface="Arial" charset="0"/>
              </a:rPr>
              <a:t>Microsoft </a:t>
            </a:r>
            <a:r>
              <a:rPr lang="pt-BR" sz="2400" dirty="0" smtClean="0">
                <a:effectLst/>
                <a:latin typeface="Arial" charset="0"/>
              </a:rPr>
              <a:t>Edge).</a:t>
            </a:r>
            <a:endParaRPr lang="en-US" sz="2400" dirty="0"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8273EC57-0F17-4AC0-BBC4-D8EB58ADAC5C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0955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O </a:t>
            </a:r>
            <a:r>
              <a:rPr lang="en-US" sz="3600" dirty="0" err="1" smtClean="0">
                <a:latin typeface="Arial" charset="0"/>
              </a:rPr>
              <a:t>Verme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da</a:t>
            </a:r>
            <a:r>
              <a:rPr lang="en-US" sz="3600" dirty="0" smtClean="0">
                <a:latin typeface="Arial" charset="0"/>
              </a:rPr>
              <a:t> Internet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123950"/>
            <a:ext cx="8496300" cy="5372100"/>
          </a:xfrm>
        </p:spPr>
        <p:txBody>
          <a:bodyPr/>
          <a:lstStyle/>
          <a:p>
            <a:pPr marL="1981200" indent="-95250" eaLnBrk="1" hangingPunct="1"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1988, Robert Tappan Morris, </a:t>
            </a:r>
            <a:r>
              <a:rPr lang="en-US" sz="2400" dirty="0" err="1" smtClean="0">
                <a:effectLst/>
                <a:latin typeface="Arial" charset="0"/>
              </a:rPr>
              <a:t>estudante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pós</a:t>
            </a:r>
            <a:r>
              <a:rPr lang="en-US" sz="2400" dirty="0" smtClean="0">
                <a:effectLst/>
                <a:latin typeface="Arial" charset="0"/>
              </a:rPr>
              <a:t> de Cornell </a:t>
            </a:r>
            <a:r>
              <a:rPr lang="en-US" sz="2400" dirty="0" err="1" smtClean="0">
                <a:effectLst/>
                <a:latin typeface="Arial" charset="0"/>
              </a:rPr>
              <a:t>escreveu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explorava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erros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descobertos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ele</a:t>
            </a:r>
            <a:r>
              <a:rPr lang="en-US" sz="2400" dirty="0" smtClean="0">
                <a:effectLst/>
                <a:latin typeface="Arial" charset="0"/>
              </a:rPr>
              <a:t> no Unix e se </a:t>
            </a:r>
            <a:r>
              <a:rPr lang="en-US" sz="2400" dirty="0" err="1" smtClean="0">
                <a:effectLst/>
                <a:latin typeface="Arial" charset="0"/>
              </a:rPr>
              <a:t>replicaria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segundos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máquina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pudesse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acesso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Derrubou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milhares</a:t>
            </a:r>
            <a:r>
              <a:rPr lang="en-US" sz="2400" dirty="0">
                <a:effectLst/>
                <a:latin typeface="Arial" charset="0"/>
              </a:rPr>
              <a:t> de </a:t>
            </a:r>
            <a:r>
              <a:rPr lang="en-US" sz="2400" dirty="0" err="1">
                <a:effectLst/>
                <a:latin typeface="Arial" charset="0"/>
              </a:rPr>
              <a:t>computadores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por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todo</a:t>
            </a:r>
            <a:r>
              <a:rPr lang="en-US" sz="2400" dirty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mundo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</a:p>
          <a:p>
            <a:pPr eaLnBrk="1" hangingPunct="1">
              <a:buSzPct val="80000"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SzPct val="80000"/>
            </a:pPr>
            <a:r>
              <a:rPr lang="en-US" sz="2400" dirty="0" err="1" smtClean="0">
                <a:effectLst/>
                <a:latin typeface="Arial" charset="0"/>
              </a:rPr>
              <a:t>Consequencias</a:t>
            </a:r>
            <a:r>
              <a:rPr lang="en-US" sz="2400" dirty="0" smtClean="0">
                <a:effectLst/>
                <a:latin typeface="Arial" charset="0"/>
              </a:rPr>
              <a:t> :</a:t>
            </a:r>
            <a:endParaRPr lang="en-US" sz="2400" dirty="0">
              <a:effectLst/>
              <a:latin typeface="Arial" charset="0"/>
            </a:endParaRP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effectLst/>
                <a:latin typeface="Arial" charset="0"/>
              </a:rPr>
              <a:t>Morris </a:t>
            </a:r>
            <a:r>
              <a:rPr lang="en-US" sz="2400" dirty="0" err="1">
                <a:effectLst/>
                <a:latin typeface="Arial" charset="0"/>
              </a:rPr>
              <a:t>foi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condenado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>
                <a:effectLst/>
                <a:latin typeface="Arial" charset="0"/>
              </a:rPr>
              <a:t>a 3 </a:t>
            </a:r>
            <a:r>
              <a:rPr lang="en-US" sz="2400" dirty="0" err="1">
                <a:effectLst/>
                <a:latin typeface="Arial" charset="0"/>
              </a:rPr>
              <a:t>anos</a:t>
            </a:r>
            <a:r>
              <a:rPr lang="en-US" sz="2400" dirty="0">
                <a:effectLst/>
                <a:latin typeface="Arial" charset="0"/>
              </a:rPr>
              <a:t> de </a:t>
            </a:r>
            <a:r>
              <a:rPr lang="en-US" sz="2400" dirty="0" err="1">
                <a:effectLst/>
                <a:latin typeface="Arial" charset="0"/>
              </a:rPr>
              <a:t>condicional</a:t>
            </a:r>
            <a:r>
              <a:rPr lang="en-US" sz="2400" dirty="0">
                <a:effectLst/>
                <a:latin typeface="Arial" charset="0"/>
              </a:rPr>
              <a:t> com </a:t>
            </a:r>
            <a:r>
              <a:rPr lang="en-US" sz="2400" dirty="0" err="1">
                <a:effectLst/>
                <a:latin typeface="Arial" charset="0"/>
              </a:rPr>
              <a:t>custas</a:t>
            </a:r>
            <a:r>
              <a:rPr lang="en-US" sz="2400" dirty="0">
                <a:effectLst/>
                <a:latin typeface="Arial" charset="0"/>
              </a:rPr>
              <a:t> de US$150.000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Depois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concluiu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seu</a:t>
            </a:r>
            <a:r>
              <a:rPr lang="en-US" sz="2400" dirty="0">
                <a:effectLst/>
                <a:latin typeface="Arial" charset="0"/>
              </a:rPr>
              <a:t> PhD </a:t>
            </a:r>
            <a:r>
              <a:rPr lang="en-US" sz="2400" dirty="0" err="1">
                <a:effectLst/>
                <a:latin typeface="Arial" charset="0"/>
              </a:rPr>
              <a:t>em</a:t>
            </a:r>
            <a:r>
              <a:rPr lang="en-US" sz="2400" dirty="0">
                <a:effectLst/>
                <a:latin typeface="Arial" charset="0"/>
              </a:rPr>
              <a:t> Harvard e </a:t>
            </a:r>
            <a:r>
              <a:rPr lang="en-US" sz="2400" dirty="0" err="1">
                <a:effectLst/>
                <a:latin typeface="Arial" charset="0"/>
              </a:rPr>
              <a:t>hoje</a:t>
            </a:r>
            <a:r>
              <a:rPr lang="en-US" sz="2400" dirty="0">
                <a:effectLst/>
                <a:latin typeface="Arial" charset="0"/>
              </a:rPr>
              <a:t> é professor do MIT </a:t>
            </a:r>
            <a:r>
              <a:rPr lang="en-US" sz="2400" dirty="0" smtClean="0">
                <a:effectLst/>
                <a:latin typeface="Arial" charset="0"/>
              </a:rPr>
              <a:t>- </a:t>
            </a:r>
            <a:r>
              <a:rPr lang="en-US" sz="2400" dirty="0" err="1">
                <a:effectLst/>
                <a:latin typeface="Arial" charset="0"/>
              </a:rPr>
              <a:t>grupo</a:t>
            </a:r>
            <a:r>
              <a:rPr lang="en-US" sz="2400" dirty="0">
                <a:effectLst/>
                <a:latin typeface="Arial" charset="0"/>
              </a:rPr>
              <a:t> de </a:t>
            </a:r>
            <a:r>
              <a:rPr lang="en-US" sz="2400" dirty="0" err="1">
                <a:effectLst/>
                <a:latin typeface="Arial" charset="0"/>
              </a:rPr>
              <a:t>Sistemas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Operacionais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Distribuídos</a:t>
            </a:r>
            <a:r>
              <a:rPr lang="en-US" sz="2400" dirty="0">
                <a:effectLst/>
                <a:latin typeface="Arial" charset="0"/>
              </a:rPr>
              <a:t> e </a:t>
            </a:r>
            <a:r>
              <a:rPr lang="en-US" sz="2400" dirty="0" err="1">
                <a:effectLst/>
                <a:latin typeface="Arial" charset="0"/>
              </a:rPr>
              <a:t>Paralelos</a:t>
            </a:r>
            <a:r>
              <a:rPr lang="en-US" sz="2400" dirty="0">
                <a:effectLst/>
                <a:latin typeface="Arial" charset="0"/>
              </a:rPr>
              <a:t>.</a:t>
            </a: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effectLst/>
                <a:latin typeface="Arial" charset="0"/>
              </a:rPr>
              <a:t>Foi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criada</a:t>
            </a:r>
            <a:r>
              <a:rPr lang="en-US" sz="2400" dirty="0">
                <a:effectLst/>
                <a:latin typeface="Arial" charset="0"/>
              </a:rPr>
              <a:t> a CERT – Computer Emergency Response Team que </a:t>
            </a:r>
            <a:r>
              <a:rPr lang="en-US" sz="2400" dirty="0" err="1">
                <a:effectLst/>
                <a:latin typeface="Arial" charset="0"/>
              </a:rPr>
              <a:t>centraliza</a:t>
            </a:r>
            <a:r>
              <a:rPr lang="en-US" sz="2400" dirty="0">
                <a:effectLst/>
                <a:latin typeface="Arial" charset="0"/>
              </a:rPr>
              <a:t> e </a:t>
            </a:r>
            <a:r>
              <a:rPr lang="en-US" sz="2400" dirty="0" err="1">
                <a:effectLst/>
                <a:latin typeface="Arial" charset="0"/>
              </a:rPr>
              <a:t>relata</a:t>
            </a:r>
            <a:r>
              <a:rPr lang="en-US" sz="2400" dirty="0">
                <a:effectLst/>
                <a:latin typeface="Arial" charset="0"/>
              </a:rPr>
              <a:t> </a:t>
            </a:r>
            <a:r>
              <a:rPr lang="en-US" sz="2400" dirty="0" err="1">
                <a:effectLst/>
                <a:latin typeface="Arial" charset="0"/>
              </a:rPr>
              <a:t>tentativas</a:t>
            </a:r>
            <a:r>
              <a:rPr lang="en-US" sz="2400" dirty="0">
                <a:effectLst/>
                <a:latin typeface="Arial" charset="0"/>
              </a:rPr>
              <a:t> de </a:t>
            </a:r>
            <a:r>
              <a:rPr lang="en-US" sz="2400" dirty="0" err="1">
                <a:effectLst/>
                <a:latin typeface="Arial" charset="0"/>
              </a:rPr>
              <a:t>invasão</a:t>
            </a:r>
            <a:r>
              <a:rPr lang="en-US" sz="2400" dirty="0" smtClean="0">
                <a:effectLst/>
                <a:latin typeface="Arial" charset="0"/>
              </a:rPr>
              <a:t>.</a:t>
            </a:r>
            <a:endParaRPr lang="en-US" sz="2400" dirty="0">
              <a:effectLst/>
              <a:latin typeface="Arial" charset="0"/>
            </a:endParaRPr>
          </a:p>
        </p:txBody>
      </p: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3" y="1123950"/>
            <a:ext cx="1920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D87FD686-593A-4DEF-96D2-DBA799C14497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7175" y="1416050"/>
            <a:ext cx="8601075" cy="5441950"/>
          </a:xfrm>
        </p:spPr>
        <p:txBody>
          <a:bodyPr/>
          <a:lstStyle/>
          <a:p>
            <a:pPr marL="266700" indent="-266700" eaLnBrk="1" hangingPunct="1">
              <a:buFontTx/>
              <a:buNone/>
              <a:defRPr/>
            </a:pPr>
            <a:r>
              <a:rPr lang="en-US" sz="2400" dirty="0" err="1" smtClean="0">
                <a:latin typeface="Arial" charset="0"/>
              </a:rPr>
              <a:t>Laboratórios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que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desenvolvem</a:t>
            </a:r>
            <a:r>
              <a:rPr lang="en-US" sz="2400" dirty="0" smtClean="0">
                <a:latin typeface="Arial" charset="0"/>
              </a:rPr>
              <a:t> anti-</a:t>
            </a:r>
            <a:r>
              <a:rPr lang="en-US" sz="2400" dirty="0" err="1" smtClean="0">
                <a:latin typeface="Arial" charset="0"/>
              </a:rPr>
              <a:t>vírus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devem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identificar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algum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núcleo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código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vírus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usar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núcleo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como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assinatura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vírus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buscar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trecho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algum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arquivo</a:t>
            </a:r>
            <a:r>
              <a:rPr lang="en-US" sz="2400" dirty="0" smtClean="0">
                <a:latin typeface="Arial" charset="0"/>
              </a:rPr>
              <a:t> do disco, </a:t>
            </a:r>
            <a:r>
              <a:rPr lang="en-US" sz="2400" dirty="0" err="1" smtClean="0">
                <a:latin typeface="Arial" charset="0"/>
              </a:rPr>
              <a:t>ou</a:t>
            </a:r>
            <a:endParaRPr lang="en-US" sz="2400" dirty="0" smtClean="0">
              <a:latin typeface="Arial" charset="0"/>
            </a:endParaRPr>
          </a:p>
          <a:p>
            <a:pPr marL="266700" indent="-266700" eaLnBrk="1" hangingPunct="1">
              <a:buFontTx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marL="266700" indent="-266700" eaLnBrk="1" hangingPunct="1">
              <a:buFontTx/>
              <a:buNone/>
              <a:defRPr/>
            </a:pPr>
            <a:r>
              <a:rPr lang="en-US" sz="2400" dirty="0" err="1" smtClean="0">
                <a:latin typeface="Arial" charset="0"/>
              </a:rPr>
              <a:t>Guardar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tamanho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todos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arquivos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verificar</a:t>
            </a:r>
            <a:r>
              <a:rPr lang="en-US" sz="2400" dirty="0" smtClean="0">
                <a:latin typeface="Arial" charset="0"/>
              </a:rPr>
              <a:t> se </a:t>
            </a:r>
            <a:r>
              <a:rPr lang="en-US" sz="2400" dirty="0" err="1" smtClean="0">
                <a:latin typeface="Arial" charset="0"/>
              </a:rPr>
              <a:t>cresceu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desde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última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verificação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266700" indent="-266700" eaLnBrk="1" hangingPunct="1">
              <a:buFontTx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marL="266700" indent="-266700" eaLnBrk="1" hangingPunct="1">
              <a:buFontTx/>
              <a:buNone/>
              <a:defRPr/>
            </a:pPr>
            <a:r>
              <a:rPr lang="en-US" sz="2400" dirty="0" smtClean="0">
                <a:latin typeface="Arial" charset="0"/>
              </a:rPr>
              <a:t>Para </a:t>
            </a:r>
            <a:r>
              <a:rPr lang="en-US" sz="2400" dirty="0" err="1" smtClean="0">
                <a:latin typeface="Arial" charset="0"/>
              </a:rPr>
              <a:t>escapar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vírus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comprimem</a:t>
            </a:r>
            <a:r>
              <a:rPr lang="en-US" sz="2400" dirty="0" smtClean="0">
                <a:latin typeface="Arial" charset="0"/>
              </a:rPr>
              <a:t> (zip) </a:t>
            </a:r>
            <a:r>
              <a:rPr lang="en-US" sz="2400" dirty="0" err="1" smtClean="0">
                <a:latin typeface="Arial" charset="0"/>
              </a:rPr>
              <a:t>prog</a:t>
            </a:r>
            <a:r>
              <a:rPr lang="en-US" sz="2400" dirty="0" smtClean="0">
                <a:latin typeface="Arial" charset="0"/>
              </a:rPr>
              <a:t> original,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até</a:t>
            </a:r>
            <a:r>
              <a:rPr lang="en-US" sz="2400" dirty="0" smtClean="0">
                <a:latin typeface="Arial" charset="0"/>
              </a:rPr>
              <a:t> se auto-</a:t>
            </a:r>
            <a:r>
              <a:rPr lang="en-US" sz="2400" dirty="0" err="1" smtClean="0">
                <a:latin typeface="Arial" charset="0"/>
              </a:rPr>
              <a:t>cifram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para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corresponder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padrão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banco</a:t>
            </a:r>
            <a:r>
              <a:rPr lang="en-US" sz="2400" dirty="0" smtClean="0">
                <a:latin typeface="Arial" charset="0"/>
              </a:rPr>
              <a:t> de dados de </a:t>
            </a:r>
            <a:r>
              <a:rPr lang="en-US" sz="2400" dirty="0" err="1" smtClean="0">
                <a:latin typeface="Arial" charset="0"/>
              </a:rPr>
              <a:t>código</a:t>
            </a:r>
            <a:r>
              <a:rPr lang="en-US" sz="2400" dirty="0" smtClean="0">
                <a:latin typeface="Arial" charset="0"/>
              </a:rPr>
              <a:t> do anti-</a:t>
            </a:r>
            <a:r>
              <a:rPr lang="en-US" sz="2400" dirty="0" err="1" smtClean="0">
                <a:latin typeface="Arial" charset="0"/>
              </a:rPr>
              <a:t>vírus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266700" indent="-266700" eaLnBrk="1" hangingPunct="1">
              <a:buFontTx/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9.8 - </a:t>
            </a:r>
            <a:r>
              <a:rPr lang="en-US" sz="3600" dirty="0" err="1" smtClean="0">
                <a:latin typeface="Arial" charset="0"/>
              </a:rPr>
              <a:t>Defesas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3600" dirty="0" err="1" smtClean="0">
                <a:latin typeface="Arial" charset="0"/>
              </a:rPr>
              <a:t>Técnicas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Antivírus</a:t>
            </a:r>
            <a:r>
              <a:rPr lang="en-US" sz="3600" dirty="0" smtClean="0">
                <a:latin typeface="Arial" charset="0"/>
              </a:rPr>
              <a:t> e </a:t>
            </a:r>
            <a:r>
              <a:rPr lang="en-US" sz="3600" dirty="0" err="1" smtClean="0">
                <a:latin typeface="Arial" charset="0"/>
              </a:rPr>
              <a:t>Antiantivírus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429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6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latin typeface="Arial" charset="0"/>
              </a:rPr>
              <a:t>Motivação (2.1)</a:t>
            </a:r>
            <a:endParaRPr lang="pt-BR" sz="3600" dirty="0"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1143000"/>
            <a:ext cx="8780191" cy="5715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Clr>
                <a:srgbClr val="FF3300"/>
              </a:buClr>
              <a:buFont typeface="+mj-lt"/>
              <a:buAutoNum type="arabicPeriod" startAt="2"/>
            </a:pPr>
            <a:r>
              <a:rPr lang="pt-BR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Malware</a:t>
            </a:r>
            <a:r>
              <a:rPr lang="pt-BR" sz="2400" b="1" dirty="0" smtClean="0">
                <a:solidFill>
                  <a:srgbClr val="FF0000"/>
                </a:solidFill>
                <a:effectLst/>
              </a:rPr>
              <a:t>:</a:t>
            </a:r>
            <a:endParaRPr lang="pt-BR" sz="2400" dirty="0" smtClean="0"/>
          </a:p>
          <a:p>
            <a:pPr marL="358775" indent="0" eaLnBrk="1" hangingPunct="1">
              <a:buNone/>
            </a:pPr>
            <a:r>
              <a:rPr lang="pt-BR" sz="2400" dirty="0" smtClean="0"/>
              <a:t>O </a:t>
            </a:r>
            <a:r>
              <a:rPr lang="pt-BR" sz="2400" i="1" dirty="0" err="1"/>
              <a:t>ransomware</a:t>
            </a:r>
            <a:r>
              <a:rPr lang="pt-BR" sz="2400" dirty="0"/>
              <a:t> </a:t>
            </a:r>
            <a:r>
              <a:rPr lang="pt-BR" sz="2400" b="1" dirty="0" err="1">
                <a:solidFill>
                  <a:schemeClr val="accent5">
                    <a:lumMod val="90000"/>
                  </a:schemeClr>
                </a:solidFill>
              </a:rPr>
              <a:t>WannaCry</a:t>
            </a:r>
            <a:r>
              <a:rPr lang="pt-BR" sz="2400" b="1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pt-BR" sz="2400" dirty="0"/>
              <a:t>explodiu em Maio/2017 infectando 200.000 sistemas em 150 países. </a:t>
            </a:r>
            <a:r>
              <a:rPr lang="pt-BR" sz="2400" dirty="0" smtClean="0"/>
              <a:t>Infectou: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pt-BR" sz="2000" dirty="0" smtClean="0"/>
              <a:t>Sistemas </a:t>
            </a:r>
            <a:r>
              <a:rPr lang="pt-BR" sz="2000" dirty="0"/>
              <a:t>da </a:t>
            </a:r>
            <a:r>
              <a:rPr lang="pt-BR" sz="2000" dirty="0" smtClean="0"/>
              <a:t>Telefônica, Portugal Telecom, </a:t>
            </a:r>
            <a:r>
              <a:rPr lang="pt-BR" sz="2000" dirty="0"/>
              <a:t>o Serviço Nacional de Saúde </a:t>
            </a:r>
            <a:r>
              <a:rPr lang="pt-BR" sz="2000" dirty="0" smtClean="0"/>
              <a:t>britânico; No Brasil: o Tribunal de Justiça de São Paulo e o Hospital Sírio-Libanês.</a:t>
            </a:r>
          </a:p>
          <a:p>
            <a:pPr marL="457200" lvl="1" indent="0" eaLnBrk="1" hangingPunct="1">
              <a:buNone/>
            </a:pPr>
            <a:r>
              <a:rPr lang="pt-BR" sz="2000" dirty="0" smtClean="0"/>
              <a:t> </a:t>
            </a:r>
          </a:p>
          <a:p>
            <a:pPr eaLnBrk="1" hangingPunct="1"/>
            <a:r>
              <a:rPr lang="pt-BR" sz="2400" dirty="0" smtClean="0"/>
              <a:t>As versões antigas do Microsoft </a:t>
            </a:r>
            <a:r>
              <a:rPr lang="pt-BR" sz="2400" dirty="0"/>
              <a:t>Windows </a:t>
            </a:r>
            <a:r>
              <a:rPr lang="pt-BR" sz="2400" dirty="0" smtClean="0"/>
              <a:t>não </a:t>
            </a:r>
            <a:r>
              <a:rPr lang="pt-BR" sz="2400" dirty="0"/>
              <a:t>dispunham de </a:t>
            </a:r>
            <a:r>
              <a:rPr lang="pt-BR" sz="2400" i="1" dirty="0"/>
              <a:t>patches</a:t>
            </a:r>
            <a:r>
              <a:rPr lang="pt-BR" sz="2400" dirty="0"/>
              <a:t> para atualização de uma vulnerabilidade de segurança explorada pelo </a:t>
            </a:r>
            <a:r>
              <a:rPr lang="pt-BR" sz="2400" dirty="0" err="1" smtClean="0"/>
              <a:t>malware</a:t>
            </a:r>
            <a:r>
              <a:rPr lang="pt-BR" sz="2400" dirty="0" smtClean="0"/>
              <a:t>;</a:t>
            </a:r>
          </a:p>
          <a:p>
            <a:pPr eaLnBrk="1" hangingPunct="1"/>
            <a:endParaRPr lang="pt-BR" sz="1600" dirty="0" smtClean="0"/>
          </a:p>
          <a:p>
            <a:pPr eaLnBrk="1" hangingPunct="1"/>
            <a:r>
              <a:rPr lang="pt-BR" sz="2400" dirty="0"/>
              <a:t>A técnica de exploração utilizada pelo </a:t>
            </a:r>
            <a:r>
              <a:rPr lang="pt-BR" sz="2400" dirty="0" err="1" smtClean="0"/>
              <a:t>malware</a:t>
            </a:r>
            <a:r>
              <a:rPr lang="pt-BR" sz="2400" dirty="0" smtClean="0"/>
              <a:t> deve-se </a:t>
            </a:r>
            <a:r>
              <a:rPr lang="pt-BR" sz="2400" dirty="0"/>
              <a:t>a uma vulnerabilidade </a:t>
            </a:r>
            <a:r>
              <a:rPr lang="pt-BR" sz="2400" dirty="0" smtClean="0"/>
              <a:t>que </a:t>
            </a:r>
            <a:r>
              <a:rPr lang="pt-BR" sz="2400" dirty="0"/>
              <a:t>permite a execução de código remoto ou, em alternativa, a um </a:t>
            </a:r>
            <a:r>
              <a:rPr lang="pt-BR" sz="2400" dirty="0" err="1" smtClean="0"/>
              <a:t>backdoor</a:t>
            </a:r>
            <a:r>
              <a:rPr lang="pt-BR" sz="2400" dirty="0" smtClean="0"/>
              <a:t> (maneira furtiva de </a:t>
            </a:r>
            <a:r>
              <a:rPr lang="pt-BR" sz="2400" dirty="0"/>
              <a:t>ganhar acesso a serviços e </a:t>
            </a:r>
            <a:r>
              <a:rPr lang="pt-BR" sz="2400" dirty="0" smtClean="0"/>
              <a:t>sistemas)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B2F029BC-A9A2-464F-A69C-B7259ECE46EB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781050" y="4953000"/>
            <a:ext cx="8134350" cy="187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F9900"/>
              </a:buClr>
              <a:buFontTx/>
              <a:buAutoNum type="alphaLcParenR"/>
            </a:pPr>
            <a:r>
              <a:rPr lang="en-US" sz="2400" dirty="0" smtClean="0">
                <a:effectLst/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;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9900"/>
              </a:buClr>
              <a:buFontTx/>
              <a:buAutoNum type="alphaLcParenR"/>
            </a:pP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infectado</a:t>
            </a: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FF9900"/>
              </a:buClr>
              <a:buFontTx/>
              <a:buAutoNum type="alphaLcParenR" startAt="3"/>
            </a:pP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infectado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comprimido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antivírus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procura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código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isto</a:t>
            </a:r>
            <a:r>
              <a:rPr lang="en-US" sz="2400" dirty="0" smtClean="0">
                <a:effectLst/>
                <a:latin typeface="Arial" charset="0"/>
              </a:rPr>
              <a:t>…</a:t>
            </a:r>
          </a:p>
        </p:txBody>
      </p:sp>
      <p:pic>
        <p:nvPicPr>
          <p:cNvPr id="78852" name="Picture 3" descr="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92188"/>
            <a:ext cx="7772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Técnicas Antivírus e Antiantivírus (2)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196739A0-3199-4B66-8ADE-101D0B796E4F}" type="slidenum">
              <a:rPr lang="pt-BR" smtClean="0"/>
              <a:pPr/>
              <a:t>61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743450"/>
            <a:ext cx="9144000" cy="1879600"/>
          </a:xfrm>
        </p:spPr>
        <p:txBody>
          <a:bodyPr/>
          <a:lstStyle/>
          <a:p>
            <a:pPr marL="609600" indent="-609600" eaLnBrk="1" hangingPunct="1">
              <a:buClr>
                <a:srgbClr val="FF9900"/>
              </a:buClr>
              <a:buFont typeface="Tahoma" pitchFamily="34" charset="0"/>
              <a:buAutoNum type="alphaLcParenR" startAt="4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criptografado</a:t>
            </a:r>
            <a:r>
              <a:rPr lang="en-US" sz="2400" dirty="0" smtClean="0">
                <a:effectLst/>
                <a:latin typeface="Arial" charset="0"/>
              </a:rPr>
              <a:t> – o </a:t>
            </a:r>
            <a:r>
              <a:rPr lang="en-US" sz="2400" dirty="0" err="1" smtClean="0">
                <a:effectLst/>
                <a:latin typeface="Arial" charset="0"/>
              </a:rPr>
              <a:t>antivírus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ainda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poderia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usar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texto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plano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assinatura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…</a:t>
            </a:r>
          </a:p>
          <a:p>
            <a:pPr marL="609600" indent="-609600" eaLnBrk="1" hangingPunct="1">
              <a:buClr>
                <a:srgbClr val="FF9900"/>
              </a:buClr>
              <a:buFont typeface="Tahoma" pitchFamily="34" charset="0"/>
              <a:buAutoNum type="alphaLcParenR" startAt="4"/>
            </a:pP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comprimido</a:t>
            </a:r>
            <a:r>
              <a:rPr lang="en-US" sz="2400" dirty="0" smtClean="0">
                <a:effectLst/>
                <a:latin typeface="Arial" charset="0"/>
              </a:rPr>
              <a:t> com o </a:t>
            </a:r>
            <a:r>
              <a:rPr lang="en-US" sz="2400" dirty="0" err="1" smtClean="0">
                <a:effectLst/>
                <a:latin typeface="Arial" charset="0"/>
              </a:rPr>
              <a:t>código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compressão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criptografado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antivírus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procura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pelo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decriptador</a:t>
            </a:r>
            <a:r>
              <a:rPr lang="en-US" sz="2400" dirty="0" smtClean="0">
                <a:effectLst/>
                <a:latin typeface="Arial" charset="0"/>
              </a:rPr>
              <a:t> …</a:t>
            </a:r>
          </a:p>
        </p:txBody>
      </p:sp>
      <p:pic>
        <p:nvPicPr>
          <p:cNvPr id="79876" name="Picture 3" descr="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58838"/>
            <a:ext cx="7772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Técnicas Antivírus e Antiantivírus (2)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C354C63E-561E-4713-A308-A843B554DF1B}" type="slidenum">
              <a:rPr lang="pt-BR" smtClean="0"/>
              <a:pPr/>
              <a:t>62</a:t>
            </a:fld>
            <a:endParaRPr lang="pt-BR" smtClean="0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1975" y="5646738"/>
            <a:ext cx="7772400" cy="121126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Exemplos</a:t>
            </a:r>
            <a:r>
              <a:rPr lang="en-US" sz="2400" dirty="0" smtClean="0">
                <a:effectLst/>
                <a:latin typeface="Arial" charset="0"/>
              </a:rPr>
              <a:t> de um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polimórfico</a:t>
            </a:r>
            <a:endParaRPr lang="en-US" sz="2400" dirty="0" smtClean="0">
              <a:effectLst/>
              <a:latin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Todos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esses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exemplos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fazem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mesma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coisa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9334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Técnicas Antivírus e Antiantivírus (3)</a:t>
            </a:r>
          </a:p>
        </p:txBody>
      </p:sp>
      <p:pic>
        <p:nvPicPr>
          <p:cNvPr id="80901" name="Picture 8" descr="9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03563"/>
            <a:ext cx="7772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Rectangle 9"/>
          <p:cNvSpPr>
            <a:spLocks noRot="1" noChangeArrowheads="1"/>
          </p:cNvSpPr>
          <p:nvPr/>
        </p:nvSpPr>
        <p:spPr bwMode="auto">
          <a:xfrm>
            <a:off x="377825" y="1112838"/>
            <a:ext cx="85153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>
                <a:latin typeface="Arial" charset="0"/>
              </a:rPr>
              <a:t>Os </a:t>
            </a:r>
            <a:r>
              <a:rPr lang="en-US" sz="2400" dirty="0" err="1">
                <a:latin typeface="Arial" charset="0"/>
              </a:rPr>
              <a:t>vírus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sofrer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alguma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mutação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durante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cópia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Suponha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procedimento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decifragem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há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cálculo</a:t>
            </a:r>
            <a:r>
              <a:rPr lang="en-US" sz="2400" dirty="0">
                <a:latin typeface="Arial" charset="0"/>
              </a:rPr>
              <a:t>: X=(A+B+C-4).</a:t>
            </a:r>
          </a:p>
          <a:p>
            <a:pPr marL="171450" indent="-17145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Neste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assembly MOV Op1, Op2  é Op2=Op1</a:t>
            </a:r>
            <a:r>
              <a:rPr lang="en-US" sz="2400" dirty="0" smtClean="0">
                <a:latin typeface="Arial" charset="0"/>
              </a:rPr>
              <a:t>.)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1812C333-7A61-413E-B837-90940410559B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6875" y="1400175"/>
            <a:ext cx="8747125" cy="5229225"/>
          </a:xfrm>
        </p:spPr>
        <p:txBody>
          <a:bodyPr/>
          <a:lstStyle/>
          <a:p>
            <a:pPr eaLnBrk="1" hangingPunct="1">
              <a:buSzPct val="80000"/>
              <a:buFont typeface="Wingdings 3" pitchFamily="18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abordagens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detecção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eaLnBrk="1" hangingPunct="1"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Verificadores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integridade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checksum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guardado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original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conferido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rodar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bandido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burla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Como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mocinho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defende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?);</a:t>
            </a:r>
          </a:p>
          <a:p>
            <a:pPr eaLnBrk="1" hangingPunct="1">
              <a:buClr>
                <a:srgbClr val="FF9900"/>
              </a:buClr>
              <a:buSzPct val="80000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Verificadores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comportamento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residente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monitorando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ações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capturar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investigar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anti-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residentes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!!!</a:t>
            </a:r>
          </a:p>
          <a:p>
            <a:pPr eaLnBrk="1" hangingPunct="1">
              <a:buClr>
                <a:srgbClr val="FF9900"/>
              </a:buClr>
              <a:buSzPct val="80000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Prevenção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contra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vírus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melhor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prevenir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remediar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Técnicas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Antivírus</a:t>
            </a:r>
            <a:r>
              <a:rPr lang="en-US" sz="3600" dirty="0" smtClean="0">
                <a:latin typeface="Arial" charset="0"/>
              </a:rPr>
              <a:t> e </a:t>
            </a:r>
            <a:r>
              <a:rPr lang="en-US" sz="3600" dirty="0" err="1" smtClean="0">
                <a:latin typeface="Arial" charset="0"/>
              </a:rPr>
              <a:t>Antiantivírus</a:t>
            </a:r>
            <a:r>
              <a:rPr lang="en-US" sz="3600" dirty="0" smtClean="0">
                <a:latin typeface="Arial" charset="0"/>
              </a:rPr>
              <a:t> (4)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2C82B7BC-CA4B-4093-ABE7-C0444D698CDD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6875" y="1057275"/>
            <a:ext cx="8747125" cy="5572125"/>
          </a:xfrm>
        </p:spPr>
        <p:txBody>
          <a:bodyPr/>
          <a:lstStyle/>
          <a:p>
            <a:pPr lvl="1" indent="-742950" eaLnBrk="1" hangingPunct="1">
              <a:buClr>
                <a:srgbClr val="00CC00"/>
              </a:buClr>
              <a:buSzPct val="80000"/>
              <a:buFont typeface="Wingdings 3" pitchFamily="18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Para </a:t>
            </a:r>
            <a:r>
              <a:rPr lang="en-US" sz="2400" dirty="0" err="1" smtClean="0">
                <a:effectLst/>
                <a:latin typeface="Arial" charset="0"/>
              </a:rPr>
              <a:t>evitar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infecção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smtClean="0">
                <a:effectLst/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bom</a:t>
            </a:r>
            <a:r>
              <a:rPr lang="en-US" sz="2400" dirty="0" smtClean="0">
                <a:effectLst/>
                <a:latin typeface="Arial" charset="0"/>
              </a:rPr>
              <a:t> SO;</a:t>
            </a: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ffectLst/>
                <a:latin typeface="Arial" charset="0"/>
              </a:rPr>
              <a:t>instalar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apenas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softwares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originais</a:t>
            </a:r>
            <a:r>
              <a:rPr lang="en-US" sz="2400" dirty="0" smtClean="0">
                <a:effectLst/>
                <a:latin typeface="Arial" charset="0"/>
              </a:rPr>
              <a:t>, de </a:t>
            </a:r>
            <a:r>
              <a:rPr lang="en-US" sz="2400" dirty="0" err="1" smtClean="0">
                <a:effectLst/>
                <a:latin typeface="Arial" charset="0"/>
              </a:rPr>
              <a:t>fabricante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confiável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resista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tentação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instalar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qqr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sw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ffectLst/>
                <a:latin typeface="Arial" charset="0"/>
              </a:rPr>
              <a:t>usar</a:t>
            </a:r>
            <a:r>
              <a:rPr lang="en-US" sz="2400" dirty="0" smtClean="0">
                <a:effectLst/>
                <a:latin typeface="Arial" charset="0"/>
              </a:rPr>
              <a:t> software </a:t>
            </a:r>
            <a:r>
              <a:rPr lang="en-US" sz="2400" dirty="0" err="1" smtClean="0">
                <a:effectLst/>
                <a:latin typeface="Arial" charset="0"/>
              </a:rPr>
              <a:t>antivírus</a:t>
            </a:r>
            <a:r>
              <a:rPr lang="en-US" sz="2400" dirty="0" smtClean="0">
                <a:effectLst/>
                <a:latin typeface="Arial" charset="0"/>
              </a:rPr>
              <a:t> com </a:t>
            </a:r>
            <a:r>
              <a:rPr lang="en-US" sz="2400" dirty="0" err="1" smtClean="0">
                <a:effectLst/>
                <a:latin typeface="Arial" charset="0"/>
              </a:rPr>
              <a:t>atualizações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clicar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anexos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às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mensagens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eletrônicas</a:t>
            </a:r>
            <a:endParaRPr lang="en-US" sz="2400" dirty="0" smtClean="0">
              <a:effectLst/>
              <a:latin typeface="Arial" charset="0"/>
            </a:endParaRP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ffectLst/>
                <a:latin typeface="Arial" charset="0"/>
              </a:rPr>
              <a:t>fazer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cópias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segurança</a:t>
            </a:r>
            <a:r>
              <a:rPr lang="en-US" sz="2400" dirty="0" smtClean="0">
                <a:effectLst/>
                <a:latin typeface="Arial" charset="0"/>
              </a:rPr>
              <a:t> com </a:t>
            </a:r>
            <a:r>
              <a:rPr lang="en-US" sz="2400" dirty="0" err="1" smtClean="0">
                <a:effectLst/>
                <a:latin typeface="Arial" charset="0"/>
              </a:rPr>
              <a:t>frequência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manter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gerações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cópias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diferentes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meios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/>
                <a:latin typeface="Arial" charset="0"/>
              </a:rPr>
              <a:t>Recuperação</a:t>
            </a:r>
            <a:r>
              <a:rPr lang="en-US" sz="2400" dirty="0" smtClean="0">
                <a:effectLst/>
                <a:latin typeface="Arial" charset="0"/>
              </a:rPr>
              <a:t> de um </a:t>
            </a:r>
            <a:r>
              <a:rPr lang="en-US" sz="2400" dirty="0" err="1" smtClean="0">
                <a:effectLst/>
                <a:latin typeface="Arial" charset="0"/>
              </a:rPr>
              <a:t>ataque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vírus</a:t>
            </a:r>
            <a:endParaRPr lang="en-US" sz="2400" dirty="0" smtClean="0">
              <a:effectLst/>
              <a:latin typeface="Arial" charset="0"/>
            </a:endParaRPr>
          </a:p>
          <a:p>
            <a:pPr lvl="1" eaLnBrk="1" hangingPunct="1">
              <a:buClr>
                <a:srgbClr val="00CC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ffectLst/>
                <a:latin typeface="Arial" charset="0"/>
              </a:rPr>
              <a:t>parar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computador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reiniciar</a:t>
            </a:r>
            <a:r>
              <a:rPr lang="en-US" sz="2400" dirty="0" smtClean="0">
                <a:effectLst/>
                <a:latin typeface="Arial" charset="0"/>
              </a:rPr>
              <a:t> de disco </a:t>
            </a:r>
            <a:r>
              <a:rPr lang="en-US" sz="2400" dirty="0" err="1" smtClean="0">
                <a:effectLst/>
                <a:latin typeface="Arial" charset="0"/>
              </a:rPr>
              <a:t>seguro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executar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antivírus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Técnicas Antivírus e Antiantivírus (4)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4D5181BC-03A6-461B-BE7F-4AF501BC5ECF}" type="slidenum">
              <a:rPr lang="pt-BR" smtClean="0"/>
              <a:pPr/>
              <a:t>65</a:t>
            </a:fld>
            <a:endParaRPr lang="pt-BR" smtClean="0"/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" y="285750"/>
            <a:ext cx="86487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Código Móvel (1) </a:t>
            </a:r>
            <a:endParaRPr lang="en-US" sz="3600" i="1" smtClean="0">
              <a:latin typeface="Arial" charset="0"/>
            </a:endParaRPr>
          </a:p>
        </p:txBody>
      </p:sp>
      <p:sp>
        <p:nvSpPr>
          <p:cNvPr id="8397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0350" y="1146175"/>
            <a:ext cx="8636000" cy="57118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effectLst/>
                <a:latin typeface="Arial" charset="0"/>
              </a:rPr>
              <a:t>Exemplos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códigos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móveis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Applets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pequenos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vêm</a:t>
            </a:r>
            <a:r>
              <a:rPr lang="en-US" sz="2400" dirty="0" smtClean="0">
                <a:effectLst/>
                <a:latin typeface="Arial" charset="0"/>
              </a:rPr>
              <a:t> com </a:t>
            </a:r>
            <a:r>
              <a:rPr lang="en-US" sz="2400" dirty="0" err="1" smtClean="0">
                <a:effectLst/>
                <a:latin typeface="Arial" charset="0"/>
              </a:rPr>
              <a:t>página</a:t>
            </a:r>
            <a:r>
              <a:rPr lang="en-US" sz="2400" dirty="0" smtClean="0">
                <a:effectLst/>
                <a:latin typeface="Arial" charset="0"/>
              </a:rPr>
              <a:t> web: </a:t>
            </a:r>
            <a:r>
              <a:rPr lang="pt-BR" sz="2400" dirty="0" smtClean="0">
                <a:effectLst/>
                <a:latin typeface="Arial" charset="0"/>
              </a:rPr>
              <a:t>O termo foi introduzido pelo </a:t>
            </a:r>
            <a:r>
              <a:rPr lang="pt-BR" sz="2400" dirty="0" err="1" smtClean="0">
                <a:effectLst/>
                <a:latin typeface="Arial" charset="0"/>
              </a:rPr>
              <a:t>AppleScript</a:t>
            </a:r>
            <a:r>
              <a:rPr lang="pt-BR" sz="2400" dirty="0" smtClean="0">
                <a:effectLst/>
                <a:latin typeface="Arial" charset="0"/>
              </a:rPr>
              <a:t> em 1993. </a:t>
            </a: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CC00"/>
                </a:solidFill>
                <a:effectLst/>
                <a:latin typeface="Arial" charset="0"/>
              </a:rPr>
              <a:t>Agentes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lançado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realizar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tarefa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emitir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relatório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CC00"/>
                </a:solidFill>
                <a:effectLst/>
                <a:latin typeface="Arial" charset="0"/>
              </a:rPr>
              <a:t>PostScript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escrito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PostScript </a:t>
            </a:r>
            <a:r>
              <a:rPr lang="en-US" sz="2400" dirty="0" err="1" smtClean="0">
                <a:effectLst/>
                <a:latin typeface="Arial" charset="0"/>
              </a:rPr>
              <a:t>executado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impressora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Char char="Ø"/>
            </a:pP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São </a:t>
            </a:r>
            <a:r>
              <a:rPr lang="en-US" sz="2400" dirty="0" err="1" smtClean="0">
                <a:effectLst/>
                <a:latin typeface="Arial" charset="0"/>
              </a:rPr>
              <a:t>movidos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computador</a:t>
            </a:r>
            <a:r>
              <a:rPr lang="en-US" sz="2400" dirty="0" smtClean="0">
                <a:effectLst/>
                <a:latin typeface="Arial" charset="0"/>
              </a:rPr>
              <a:t> , </a:t>
            </a:r>
            <a:r>
              <a:rPr lang="en-US" sz="2400" dirty="0" err="1" smtClean="0">
                <a:effectLst/>
                <a:latin typeface="Arial" charset="0"/>
              </a:rPr>
              <a:t>realizam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sua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tarefa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prosseguem</a:t>
            </a:r>
            <a:r>
              <a:rPr lang="en-US" sz="2400" dirty="0" smtClean="0">
                <a:effectLst/>
                <a:latin typeface="Arial" charset="0"/>
              </a:rPr>
              <a:t> - tem o </a:t>
            </a:r>
            <a:r>
              <a:rPr lang="en-US" sz="2400" dirty="0" err="1" smtClean="0">
                <a:effectLst/>
                <a:latin typeface="Arial" charset="0"/>
              </a:rPr>
              <a:t>poder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tem o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trouxe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CC00"/>
              </a:buClr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Há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métodos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propostos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execução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códigos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móveis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tenta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torná</a:t>
            </a:r>
            <a:r>
              <a:rPr lang="en-US" sz="2400" dirty="0" smtClean="0">
                <a:effectLst/>
                <a:latin typeface="Arial" charset="0"/>
              </a:rPr>
              <a:t>-los </a:t>
            </a:r>
            <a:r>
              <a:rPr lang="en-US" sz="2400" dirty="0" err="1" smtClean="0">
                <a:effectLst/>
                <a:latin typeface="Arial" charset="0"/>
              </a:rPr>
              <a:t>menos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perigosos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9B728F76-0E40-4622-9786-2EA6B8FD2295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07950"/>
            <a:ext cx="86487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Código Móvel (2) </a:t>
            </a:r>
            <a:endParaRPr lang="en-US" sz="3600" i="1" smtClean="0">
              <a:latin typeface="Arial" charset="0"/>
            </a:endParaRPr>
          </a:p>
        </p:txBody>
      </p:sp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502920" y="1254125"/>
            <a:ext cx="8122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CC00"/>
                </a:solidFill>
                <a:latin typeface="Arial" charset="0"/>
              </a:rPr>
              <a:t>Caixa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CC00"/>
                </a:solidFill>
                <a:latin typeface="Arial" charset="0"/>
              </a:rPr>
              <a:t>Areia</a:t>
            </a:r>
            <a:r>
              <a:rPr lang="en-US" sz="2400" dirty="0"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(sandboxing): </a:t>
            </a:r>
            <a:r>
              <a:rPr lang="en-US" sz="2400" dirty="0" err="1">
                <a:latin typeface="Arial" charset="0"/>
              </a:rPr>
              <a:t>tenta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confinar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cada</a:t>
            </a:r>
            <a:r>
              <a:rPr lang="en-US" sz="2400" dirty="0">
                <a:latin typeface="Arial" charset="0"/>
              </a:rPr>
              <a:t> applet a um </a:t>
            </a:r>
            <a:r>
              <a:rPr lang="en-US" sz="2400" dirty="0" err="1">
                <a:latin typeface="Arial" charset="0"/>
              </a:rPr>
              <a:t>intervalo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limitado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endereços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virtuais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gerado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tempo de exec.</a:t>
            </a:r>
            <a:endParaRPr lang="pt-BR" sz="2400" i="1" dirty="0">
              <a:latin typeface="Arial" charset="0"/>
            </a:endParaRPr>
          </a:p>
        </p:txBody>
      </p:sp>
      <p:sp>
        <p:nvSpPr>
          <p:cNvPr id="84997" name="Text Box 11"/>
          <p:cNvSpPr txBox="1">
            <a:spLocks noChangeArrowheads="1"/>
          </p:cNvSpPr>
          <p:nvPr/>
        </p:nvSpPr>
        <p:spPr bwMode="auto">
          <a:xfrm>
            <a:off x="579120" y="266700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Arial" charset="0"/>
              </a:rPr>
              <a:t>É difícil verificar se o salto pode ser realizado no caso de </a:t>
            </a:r>
            <a:r>
              <a:rPr lang="pt-BR" sz="2400" dirty="0" err="1">
                <a:latin typeface="Arial" charset="0"/>
              </a:rPr>
              <a:t>Jumps</a:t>
            </a:r>
            <a:r>
              <a:rPr lang="pt-BR" sz="2400" dirty="0">
                <a:latin typeface="Arial" charset="0"/>
              </a:rPr>
              <a:t> dinâmicos, quando o endereço é calculado em tempo de execução, tipo JMP (R1).</a:t>
            </a:r>
          </a:p>
          <a:p>
            <a:endParaRPr lang="pt-BR" sz="2400" dirty="0">
              <a:latin typeface="Arial" charset="0"/>
            </a:endParaRPr>
          </a:p>
          <a:p>
            <a:r>
              <a:rPr lang="pt-BR" sz="2400" dirty="0">
                <a:latin typeface="Arial" charset="0"/>
              </a:rPr>
              <a:t>Na mesma caixa todos os endereços tem o mesmo prefixo – por ex, os 8 primeiros bits. Verificar se os saltos dinâmicos cairão em endereço válido.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FA501C59-8E6A-4734-999D-C1F2ADB37E09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07950"/>
            <a:ext cx="86487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Código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Móvel</a:t>
            </a:r>
            <a:r>
              <a:rPr lang="en-US" sz="3600" dirty="0" smtClean="0">
                <a:latin typeface="Arial" charset="0"/>
              </a:rPr>
              <a:t> (2) </a:t>
            </a:r>
            <a:endParaRPr lang="en-US" sz="3600" i="1" dirty="0" smtClean="0">
              <a:latin typeface="Arial" charset="0"/>
            </a:endParaRPr>
          </a:p>
        </p:txBody>
      </p:sp>
      <p:sp>
        <p:nvSpPr>
          <p:cNvPr id="8602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1300" y="5396865"/>
            <a:ext cx="8902700" cy="1019175"/>
          </a:xfrm>
        </p:spPr>
        <p:txBody>
          <a:bodyPr/>
          <a:lstStyle/>
          <a:p>
            <a:pPr marL="609600" indent="-609600" eaLnBrk="1" hangingPunct="1">
              <a:buFontTx/>
              <a:buAutoNum type="alphaLcParenBoth"/>
            </a:pP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 (2</a:t>
            </a:r>
            <a:r>
              <a:rPr lang="en-US" sz="2400" baseline="30000" dirty="0" smtClean="0">
                <a:effectLst/>
                <a:latin typeface="Arial" charset="0"/>
              </a:rPr>
              <a:t>32</a:t>
            </a:r>
            <a:r>
              <a:rPr lang="en-US" sz="2400" dirty="0" smtClean="0">
                <a:effectLst/>
                <a:latin typeface="Arial" charset="0"/>
              </a:rPr>
              <a:t>)</a:t>
            </a:r>
            <a:r>
              <a:rPr lang="en-US" sz="2400" dirty="0" err="1" smtClean="0">
                <a:effectLst/>
                <a:latin typeface="Arial" charset="0"/>
              </a:rPr>
              <a:t>dividida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256 </a:t>
            </a:r>
            <a:r>
              <a:rPr lang="en-US" sz="2400" dirty="0" err="1" smtClean="0">
                <a:effectLst/>
                <a:latin typeface="Arial" charset="0"/>
              </a:rPr>
              <a:t>caixas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areia</a:t>
            </a:r>
            <a:r>
              <a:rPr lang="en-US" sz="2400" dirty="0" smtClean="0">
                <a:effectLst/>
                <a:latin typeface="Arial" charset="0"/>
              </a:rPr>
              <a:t> de 16MB.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fazer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referências</a:t>
            </a:r>
            <a:r>
              <a:rPr lang="en-US" sz="2400" dirty="0" smtClean="0">
                <a:effectLst/>
                <a:latin typeface="Arial" charset="0"/>
              </a:rPr>
              <a:t> p/ </a:t>
            </a:r>
            <a:r>
              <a:rPr lang="en-US" sz="2400" dirty="0" err="1" smtClean="0">
                <a:effectLst/>
                <a:latin typeface="Arial" charset="0"/>
              </a:rPr>
              <a:t>fora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caixa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pic>
        <p:nvPicPr>
          <p:cNvPr id="86021" name="Picture 9" descr="9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8" y="1241881"/>
            <a:ext cx="57261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11"/>
          <p:cNvSpPr txBox="1">
            <a:spLocks noChangeArrowheads="1"/>
          </p:cNvSpPr>
          <p:nvPr/>
        </p:nvSpPr>
        <p:spPr bwMode="auto">
          <a:xfrm>
            <a:off x="6190593" y="965200"/>
            <a:ext cx="293213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charset="0"/>
              </a:rPr>
              <a:t>Copia o endereço de destino para </a:t>
            </a:r>
            <a:r>
              <a:rPr lang="pt-BR" sz="2400" dirty="0" smtClean="0">
                <a:solidFill>
                  <a:schemeClr val="tx2"/>
                </a:solidFill>
                <a:latin typeface="Arial" charset="0"/>
              </a:rPr>
              <a:t>S1;</a:t>
            </a:r>
          </a:p>
          <a:p>
            <a:r>
              <a:rPr lang="pt-BR" sz="2400" dirty="0">
                <a:solidFill>
                  <a:schemeClr val="tx2"/>
                </a:solidFill>
                <a:latin typeface="Arial" charset="0"/>
              </a:rPr>
              <a:t>SHR </a:t>
            </a:r>
            <a:r>
              <a:rPr lang="pt-BR" sz="2400" dirty="0">
                <a:latin typeface="Arial" charset="0"/>
              </a:rPr>
              <a:t>– shift para direita para isolar o </a:t>
            </a:r>
            <a:r>
              <a:rPr lang="pt-BR" sz="2400" dirty="0" smtClean="0">
                <a:latin typeface="Arial" charset="0"/>
              </a:rPr>
              <a:t>prefixo;</a:t>
            </a:r>
            <a:endParaRPr lang="pt-BR" sz="2400" dirty="0">
              <a:latin typeface="Arial" charset="0"/>
            </a:endParaRPr>
          </a:p>
          <a:p>
            <a:r>
              <a:rPr lang="pt-BR" sz="2400" dirty="0" smtClean="0">
                <a:latin typeface="Arial" charset="0"/>
              </a:rPr>
              <a:t>Compara com o prefixo correto que está em </a:t>
            </a:r>
            <a:r>
              <a:rPr lang="pt-BR" sz="2400" dirty="0" smtClean="0">
                <a:solidFill>
                  <a:schemeClr val="tx2"/>
                </a:solidFill>
                <a:latin typeface="Arial" charset="0"/>
              </a:rPr>
              <a:t>S2;</a:t>
            </a:r>
          </a:p>
          <a:p>
            <a:r>
              <a:rPr lang="pt-BR" sz="2400" dirty="0">
                <a:latin typeface="Arial" charset="0"/>
              </a:rPr>
              <a:t>Desvia se não forem iguais e termina a </a:t>
            </a:r>
            <a:r>
              <a:rPr lang="pt-BR" sz="2400" dirty="0" err="1">
                <a:latin typeface="Arial" charset="0"/>
              </a:rPr>
              <a:t>applet</a:t>
            </a:r>
            <a:r>
              <a:rPr lang="pt-BR" sz="2400" dirty="0">
                <a:latin typeface="Arial" charset="0"/>
              </a:rPr>
              <a:t>.</a:t>
            </a:r>
          </a:p>
        </p:txBody>
      </p:sp>
      <p:sp>
        <p:nvSpPr>
          <p:cNvPr id="86023" name="Text Box 12"/>
          <p:cNvSpPr txBox="1">
            <a:spLocks noChangeArrowheads="1"/>
          </p:cNvSpPr>
          <p:nvPr/>
        </p:nvSpPr>
        <p:spPr bwMode="auto">
          <a:xfrm>
            <a:off x="3166110" y="2057400"/>
            <a:ext cx="1695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3333CC"/>
                </a:solidFill>
              </a:rPr>
              <a:t>4 linhas inseridas antes de um </a:t>
            </a:r>
            <a:r>
              <a:rPr lang="pt-BR" dirty="0" err="1">
                <a:solidFill>
                  <a:srgbClr val="3333CC"/>
                </a:solidFill>
              </a:rPr>
              <a:t>jump</a:t>
            </a:r>
            <a:r>
              <a:rPr lang="pt-BR" dirty="0">
                <a:solidFill>
                  <a:srgbClr val="3333CC"/>
                </a:solidFill>
              </a:rPr>
              <a:t> dinâmico</a:t>
            </a:r>
          </a:p>
        </p:txBody>
      </p:sp>
      <p:sp>
        <p:nvSpPr>
          <p:cNvPr id="86024" name="AutoShape 14"/>
          <p:cNvSpPr>
            <a:spLocks/>
          </p:cNvSpPr>
          <p:nvPr/>
        </p:nvSpPr>
        <p:spPr bwMode="auto">
          <a:xfrm>
            <a:off x="4776308" y="2129462"/>
            <a:ext cx="419100" cy="742950"/>
          </a:xfrm>
          <a:prstGeom prst="leftBrace">
            <a:avLst>
              <a:gd name="adj1" fmla="val 1477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5845068" y="1241881"/>
            <a:ext cx="414421" cy="88758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24251" y="1980511"/>
            <a:ext cx="235238" cy="4435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024251" y="2641134"/>
            <a:ext cx="241659" cy="3455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5845068" y="2813923"/>
            <a:ext cx="414421" cy="13586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78543A0A-B790-497D-9AA8-5726791008F9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Código Móvel (3)</a:t>
            </a:r>
          </a:p>
        </p:txBody>
      </p:sp>
      <p:sp>
        <p:nvSpPr>
          <p:cNvPr id="8704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2900" y="1784648"/>
            <a:ext cx="8458200" cy="175418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2400" dirty="0" smtClean="0">
                <a:effectLst/>
                <a:latin typeface="Arial" charset="0"/>
              </a:rPr>
              <a:t>Applets </a:t>
            </a:r>
            <a:r>
              <a:rPr lang="en-US" sz="2400" dirty="0" err="1" smtClean="0">
                <a:effectLst/>
                <a:latin typeface="Arial" charset="0"/>
              </a:rPr>
              <a:t>podem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interpretadas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navegador</a:t>
            </a:r>
            <a:r>
              <a:rPr lang="en-US" sz="2400" dirty="0" smtClean="0">
                <a:effectLst/>
                <a:latin typeface="Arial" charset="0"/>
              </a:rPr>
              <a:t> Web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Exemplo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2400" dirty="0" smtClean="0">
                <a:effectLst/>
                <a:latin typeface="Arial" charset="0"/>
              </a:rPr>
              <a:t> applets JVM – o </a:t>
            </a:r>
            <a:r>
              <a:rPr lang="en-US" sz="2400" dirty="0" err="1" smtClean="0">
                <a:effectLst/>
                <a:latin typeface="Arial" charset="0"/>
              </a:rPr>
              <a:t>interpretador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verifica</a:t>
            </a:r>
            <a:r>
              <a:rPr lang="en-US" sz="2400" dirty="0" smtClean="0">
                <a:effectLst/>
                <a:latin typeface="Arial" charset="0"/>
              </a:rPr>
              <a:t> se </a:t>
            </a:r>
            <a:r>
              <a:rPr lang="en-US" sz="2400" dirty="0" err="1" smtClean="0">
                <a:effectLst/>
                <a:latin typeface="Arial" charset="0"/>
              </a:rPr>
              <a:t>endereço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válido</a:t>
            </a:r>
            <a:endParaRPr lang="en-US" sz="2400" dirty="0" smtClean="0">
              <a:effectLst/>
              <a:latin typeface="Arial" charset="0"/>
            </a:endParaRPr>
          </a:p>
        </p:txBody>
      </p:sp>
      <p:pic>
        <p:nvPicPr>
          <p:cNvPr id="87045" name="Picture 5" descr="9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" y="3409950"/>
            <a:ext cx="62865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CaixaDeTexto 5"/>
          <p:cNvSpPr txBox="1">
            <a:spLocks noChangeArrowheads="1"/>
          </p:cNvSpPr>
          <p:nvPr/>
        </p:nvSpPr>
        <p:spPr bwMode="auto">
          <a:xfrm>
            <a:off x="876300" y="1181100"/>
            <a:ext cx="535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Arial" charset="0"/>
                <a:cs typeface="Arial" charset="0"/>
              </a:rPr>
              <a:t>Utilização de </a:t>
            </a:r>
            <a:r>
              <a:rPr lang="pt-BR" sz="2400" dirty="0">
                <a:solidFill>
                  <a:srgbClr val="00CC00"/>
                </a:solidFill>
                <a:latin typeface="Arial" charset="0"/>
                <a:cs typeface="Arial" charset="0"/>
              </a:rPr>
              <a:t>interpretação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938400" y="4076422"/>
            <a:ext cx="21920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charset="0"/>
              </a:rPr>
              <a:t>Veio da Internet</a:t>
            </a:r>
          </a:p>
          <a:p>
            <a:endParaRPr lang="pt-BR" sz="2000" dirty="0">
              <a:latin typeface="Arial" charset="0"/>
            </a:endParaRPr>
          </a:p>
          <a:p>
            <a:r>
              <a:rPr lang="pt-BR" sz="2000" dirty="0" smtClean="0">
                <a:latin typeface="Arial" charset="0"/>
              </a:rPr>
              <a:t>Pode ser executada sem verificação</a:t>
            </a:r>
            <a:endParaRPr lang="pt-BR" sz="2000" dirty="0">
              <a:latin typeface="Arial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6720840" y="4256690"/>
            <a:ext cx="331601" cy="198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endCxn id="8" idx="1"/>
          </p:cNvCxnSpPr>
          <p:nvPr/>
        </p:nvCxnSpPr>
        <p:spPr>
          <a:xfrm flipV="1">
            <a:off x="6512210" y="4892030"/>
            <a:ext cx="426190" cy="5306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163A5972-D3A5-4D7A-A03A-0929A7AABB55}" type="slidenum">
              <a:rPr lang="pt-BR" smtClean="0"/>
              <a:pPr/>
              <a:t>69</a:t>
            </a:fld>
            <a:endParaRPr lang="pt-BR" smtClean="0"/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Segurança em Java (1)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317625"/>
            <a:ext cx="8636000" cy="5540375"/>
          </a:xfrm>
        </p:spPr>
        <p:txBody>
          <a:bodyPr/>
          <a:lstStyle/>
          <a:p>
            <a:pPr marL="609600" indent="-609600" eaLnBrk="1" hangingPunct="1"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linguagem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segura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tem </a:t>
            </a:r>
            <a:r>
              <a:rPr lang="en-US" sz="2400" dirty="0" err="1" smtClean="0">
                <a:effectLst/>
                <a:latin typeface="Arial" charset="0"/>
              </a:rPr>
              <a:t>ponteiros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conversão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tipos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alocação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controlada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pelo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referências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vetores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verificadas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t de </a:t>
            </a:r>
            <a:r>
              <a:rPr lang="en-US" sz="2400" dirty="0" err="1" smtClean="0">
                <a:effectLst/>
                <a:latin typeface="Arial" charset="0"/>
              </a:rPr>
              <a:t>execução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609600" indent="-609600" eaLnBrk="1" hangingPunct="1">
              <a:buClr>
                <a:srgbClr val="FF9900"/>
              </a:buClr>
              <a:buSzPct val="80000"/>
              <a:defRPr/>
            </a:pP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applet </a:t>
            </a:r>
            <a:r>
              <a:rPr lang="en-US" sz="2400" dirty="0" err="1" smtClean="0">
                <a:effectLst/>
                <a:latin typeface="Arial" charset="0"/>
              </a:rPr>
              <a:t>chega</a:t>
            </a:r>
            <a:r>
              <a:rPr lang="en-US" sz="2400" dirty="0" smtClean="0">
                <a:effectLst/>
                <a:latin typeface="Arial" charset="0"/>
              </a:rPr>
              <a:t>, a JVM </a:t>
            </a:r>
            <a:r>
              <a:rPr lang="en-US" sz="2400" dirty="0" err="1" smtClean="0">
                <a:effectLst/>
                <a:latin typeface="Arial" charset="0"/>
              </a:rPr>
              <a:t>verifica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1009650" lvl="1" indent="-609600" eaLnBrk="1" hangingPunct="1">
              <a:buClr>
                <a:srgbClr val="FF9900"/>
              </a:buClr>
              <a:buSzPct val="80000"/>
              <a:buFont typeface="+mj-lt"/>
              <a:buAutoNum type="arabicPeriod"/>
              <a:defRPr/>
            </a:pPr>
            <a:r>
              <a:rPr lang="en-US" sz="2400" dirty="0" smtClean="0">
                <a:effectLst/>
                <a:latin typeface="Arial" charset="0"/>
              </a:rPr>
              <a:t>Applet  </a:t>
            </a:r>
            <a:r>
              <a:rPr lang="en-US" sz="2400" dirty="0" err="1" smtClean="0">
                <a:effectLst/>
                <a:latin typeface="Arial" charset="0"/>
              </a:rPr>
              <a:t>tenta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forjar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ponteiros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  <a:p>
            <a:pPr marL="990600" lvl="1" indent="-533400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smtClean="0">
                <a:effectLst/>
                <a:latin typeface="Arial" charset="0"/>
              </a:rPr>
              <a:t>Viola </a:t>
            </a:r>
            <a:r>
              <a:rPr lang="en-US" sz="2400" dirty="0" err="1" smtClean="0">
                <a:effectLst/>
                <a:latin typeface="Arial" charset="0"/>
              </a:rPr>
              <a:t>restrições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acesso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membros</a:t>
            </a:r>
            <a:r>
              <a:rPr lang="en-US" sz="2400" dirty="0" smtClean="0">
                <a:effectLst/>
                <a:latin typeface="Arial" charset="0"/>
              </a:rPr>
              <a:t> de classes </a:t>
            </a:r>
            <a:r>
              <a:rPr lang="en-US" sz="2400" dirty="0" err="1" smtClean="0">
                <a:effectLst/>
                <a:latin typeface="Arial" charset="0"/>
              </a:rPr>
              <a:t>privadas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  <a:p>
            <a:pPr marL="990600" lvl="1" indent="-533400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err="1" smtClean="0">
                <a:effectLst/>
                <a:latin typeface="Arial" charset="0"/>
              </a:rPr>
              <a:t>Faz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uso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tipo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variável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  <a:p>
            <a:pPr marL="990600" lvl="1" indent="-533400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err="1" smtClean="0">
                <a:effectLst/>
                <a:latin typeface="Arial" charset="0"/>
              </a:rPr>
              <a:t>Geração</a:t>
            </a:r>
            <a:r>
              <a:rPr lang="en-US" sz="2400" dirty="0" smtClean="0">
                <a:effectLst/>
                <a:latin typeface="Arial" charset="0"/>
              </a:rPr>
              <a:t>  </a:t>
            </a:r>
            <a:r>
              <a:rPr lang="en-US" sz="2400" dirty="0" err="1" smtClean="0">
                <a:effectLst/>
                <a:latin typeface="Arial" charset="0"/>
              </a:rPr>
              <a:t>transbordo</a:t>
            </a:r>
            <a:r>
              <a:rPr lang="en-US" sz="2400" dirty="0" smtClean="0">
                <a:effectLst/>
                <a:latin typeface="Arial" charset="0"/>
              </a:rPr>
              <a:t>/</a:t>
            </a:r>
            <a:r>
              <a:rPr lang="en-US" sz="2400" dirty="0" err="1" smtClean="0">
                <a:effectLst/>
                <a:latin typeface="Arial" charset="0"/>
              </a:rPr>
              <a:t>esvaziamento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pilha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  <a:p>
            <a:pPr marL="990600" lvl="1" indent="-533400" eaLnBrk="1" hangingPunct="1">
              <a:buClr>
                <a:srgbClr val="FF9900"/>
              </a:buClr>
              <a:buFontTx/>
              <a:buAutoNum type="arabicPeriod"/>
              <a:defRPr/>
            </a:pPr>
            <a:r>
              <a:rPr lang="en-US" sz="2400" dirty="0" err="1" smtClean="0">
                <a:effectLst/>
                <a:latin typeface="Arial" charset="0"/>
              </a:rPr>
              <a:t>Converte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ilegalmente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variáveis</a:t>
            </a:r>
            <a:r>
              <a:rPr lang="en-US" sz="2400" dirty="0" smtClean="0">
                <a:effectLst/>
                <a:latin typeface="Arial" charset="0"/>
              </a:rPr>
              <a:t> de um </a:t>
            </a:r>
            <a:r>
              <a:rPr lang="en-US" sz="2400" dirty="0" err="1" smtClean="0">
                <a:effectLst/>
                <a:latin typeface="Arial" charset="0"/>
              </a:rPr>
              <a:t>tipo</a:t>
            </a:r>
            <a:r>
              <a:rPr lang="en-US" sz="2400" dirty="0" smtClean="0">
                <a:effectLst/>
                <a:latin typeface="Arial" charset="0"/>
              </a:rPr>
              <a:t> para outro </a:t>
            </a:r>
            <a:r>
              <a:rPr lang="en-US" sz="2400" dirty="0" err="1" smtClean="0">
                <a:effectLst/>
                <a:latin typeface="Arial" charset="0"/>
              </a:rPr>
              <a:t>tipo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7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latin typeface="Arial" charset="0"/>
              </a:rPr>
              <a:t>Motivação (2.2)</a:t>
            </a:r>
            <a:endParaRPr lang="pt-BR" sz="3600" dirty="0"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6302" y="1004090"/>
            <a:ext cx="8711754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6088" indent="-446088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Os computadores alvo tinham seus dados cifrados e solicitação de pagamento de resgate via </a:t>
            </a: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criptomoeda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Bitcoin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446088" indent="-446088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Comenta-se que a NSA já tinha descoberto a vulnerabilidade e que usava para seu trabalho de ofensiva ao invés de reportar a Microsoft.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Dizem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também que a  ganância da MS atrapalhou pois</a:t>
            </a:r>
            <a:r>
              <a:rPr lang="pt-BR" sz="2400" dirty="0"/>
              <a:t>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vinha exigindo pagamentos que chegavam a US$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1.000 anuais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por suporte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personalizado.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6088" indent="-446088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Algumas empresas elogiaram a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Microsoft: providenciou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 curto espaço de tempo o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patch;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6088" indent="-446088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Outros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criticaram: agora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 menos provável ainda que eles migrem para as novas versões... Acreditam que a Microsoft os salvará se a situação for suficientemente grave. </a:t>
            </a:r>
          </a:p>
          <a:p>
            <a:pPr marL="446088" indent="-446088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u"/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2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0CB65257-0B81-4A38-8FE8-96EED94F661C}" type="slidenum">
              <a:rPr lang="pt-BR" smtClean="0"/>
              <a:pPr/>
              <a:t>70</a:t>
            </a:fld>
            <a:endParaRPr lang="pt-BR" smtClean="0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31520" y="1408113"/>
            <a:ext cx="7985760" cy="26241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Caixas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areia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muito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restritivas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então</a:t>
            </a:r>
            <a:r>
              <a:rPr lang="en-US" sz="2400" dirty="0" smtClean="0">
                <a:effectLst/>
                <a:latin typeface="Arial" charset="0"/>
              </a:rPr>
              <a:t> o Java Development Kit (JDK) </a:t>
            </a:r>
            <a:r>
              <a:rPr lang="en-US" sz="2400" dirty="0" err="1" smtClean="0">
                <a:effectLst/>
                <a:latin typeface="Arial" charset="0"/>
              </a:rPr>
              <a:t>evoluiu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criar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política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segurança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partir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regras</a:t>
            </a:r>
            <a:r>
              <a:rPr lang="en-US" sz="2400" dirty="0" smtClean="0">
                <a:effectLst/>
                <a:latin typeface="Arial" charset="0"/>
              </a:rPr>
              <a:t>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>
                <a:effectLst/>
                <a:latin typeface="Arial" charset="0"/>
              </a:rPr>
              <a:t>Uma </a:t>
            </a:r>
            <a:r>
              <a:rPr lang="en-US" sz="2400" dirty="0" err="1" smtClean="0">
                <a:effectLst/>
                <a:latin typeface="Arial" charset="0"/>
              </a:rPr>
              <a:t>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permite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acesso</a:t>
            </a:r>
            <a:r>
              <a:rPr lang="en-US" sz="2400" dirty="0" smtClean="0">
                <a:effectLst/>
                <a:latin typeface="Arial" charset="0"/>
              </a:rPr>
              <a:t> da applet de </a:t>
            </a:r>
            <a:r>
              <a:rPr lang="en-US" sz="2400" dirty="0" err="1" smtClean="0">
                <a:effectLst/>
                <a:latin typeface="Arial" charset="0"/>
              </a:rPr>
              <a:t>determinada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origem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assinada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alguém</a:t>
            </a:r>
            <a:r>
              <a:rPr lang="en-US" sz="2400" dirty="0" smtClean="0">
                <a:effectLst/>
                <a:latin typeface="Arial" charset="0"/>
              </a:rPr>
              <a:t>, a </a:t>
            </a:r>
            <a:r>
              <a:rPr lang="en-US" sz="2400" dirty="0" err="1" smtClean="0">
                <a:effectLst/>
                <a:latin typeface="Arial" charset="0"/>
              </a:rPr>
              <a:t>determinado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aos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de um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recursivamente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partir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Segurança em Java (2)</a:t>
            </a:r>
          </a:p>
        </p:txBody>
      </p:sp>
      <p:pic>
        <p:nvPicPr>
          <p:cNvPr id="89093" name="Picture 42" descr="9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51" y="4696656"/>
            <a:ext cx="7086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23" name="Rectangle 43"/>
          <p:cNvSpPr>
            <a:spLocks noRot="1" noChangeArrowheads="1"/>
          </p:cNvSpPr>
          <p:nvPr/>
        </p:nvSpPr>
        <p:spPr bwMode="auto">
          <a:xfrm>
            <a:off x="231775" y="5809956"/>
            <a:ext cx="8559800" cy="10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Exemplos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proteção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especificada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JDK 1.2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488668"/>
            <a:ext cx="868680" cy="369332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438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8775" y="4100732"/>
            <a:ext cx="346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3300"/>
                </a:solidFill>
              </a:rPr>
              <a:t>Este arquivo de Susan pode ser lido pela </a:t>
            </a:r>
            <a:r>
              <a:rPr lang="pt-BR" dirty="0" err="1" smtClean="0">
                <a:solidFill>
                  <a:srgbClr val="FF3300"/>
                </a:solidFill>
              </a:rPr>
              <a:t>applet</a:t>
            </a:r>
            <a:r>
              <a:rPr lang="pt-BR" dirty="0" smtClean="0">
                <a:solidFill>
                  <a:srgbClr val="FF3300"/>
                </a:solidFill>
              </a:rPr>
              <a:t> desta URL</a:t>
            </a:r>
            <a:endParaRPr lang="en-US" dirty="0">
              <a:solidFill>
                <a:srgbClr val="FF3300"/>
              </a:solidFill>
            </a:endParaRPr>
          </a:p>
        </p:txBody>
      </p:sp>
      <p:cxnSp>
        <p:nvCxnSpPr>
          <p:cNvPr id="10" name="Forma 9"/>
          <p:cNvCxnSpPr>
            <a:stCxn id="8" idx="1"/>
          </p:cNvCxnSpPr>
          <p:nvPr/>
        </p:nvCxnSpPr>
        <p:spPr>
          <a:xfrm rot="10800000" flipV="1">
            <a:off x="4839287" y="4423898"/>
            <a:ext cx="309489" cy="626404"/>
          </a:xfrm>
          <a:prstGeom prst="bentConnector2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098DE9CC-5E80-44D5-AFD1-A42083753A1F}" type="slidenum">
              <a:rPr lang="pt-BR"/>
              <a:pPr/>
              <a:t>8</a:t>
            </a:fld>
            <a:endParaRPr lang="pt-B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030" y="0"/>
            <a:ext cx="8229600" cy="93694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3600" dirty="0" smtClean="0">
                <a:latin typeface="Arial" charset="0"/>
              </a:rPr>
              <a:t>Motivação (3)</a:t>
            </a:r>
            <a:endParaRPr lang="pt-BR" sz="3600" dirty="0"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0" y="1747756"/>
            <a:ext cx="7876110" cy="42658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4115" y="955219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Brasil.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 governo brasileiro:</a:t>
            </a:r>
            <a:b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Centro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 Tratamento de Incidentes de Redes – CTIR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4115" y="6069861"/>
            <a:ext cx="867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Notificações: eventos detectados </a:t>
            </a:r>
          </a:p>
          <a:p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Incidentes: notificações </a:t>
            </a:r>
            <a:r>
              <a:rPr lang="pt-B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confirmadas </a:t>
            </a: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como evento </a:t>
            </a:r>
            <a:r>
              <a:rPr lang="pt-B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adverso ou </a:t>
            </a: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sob suspeita.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61653" y="5719880"/>
            <a:ext cx="7640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http://www.ctir.gov.br/arquivos/estatisticas/2018/Estatisticas_CTIR_Gov_1Trimestre_2018.pdf</a:t>
            </a:r>
          </a:p>
        </p:txBody>
      </p:sp>
    </p:spTree>
    <p:extLst>
      <p:ext uri="{BB962C8B-B14F-4D97-AF65-F5344CB8AC3E}">
        <p14:creationId xmlns:p14="http://schemas.microsoft.com/office/powerpoint/2010/main" val="16274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noFill/>
        </p:spPr>
        <p:txBody>
          <a:bodyPr/>
          <a:lstStyle/>
          <a:p>
            <a:fld id="{48B7002A-896E-4717-A98F-71BE4905E63B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4675" y="241300"/>
            <a:ext cx="7996238" cy="1081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Segurança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200" dirty="0" err="1" smtClean="0">
                <a:latin typeface="Arial" charset="0"/>
              </a:rPr>
              <a:t>Roteiro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1837" y="2151970"/>
            <a:ext cx="56959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</a:rPr>
              <a:t>9.1 O </a:t>
            </a:r>
            <a:r>
              <a:rPr lang="en-US" sz="2400" dirty="0" err="1">
                <a:latin typeface="Arial" charset="0"/>
              </a:rPr>
              <a:t>ambiente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segurança</a:t>
            </a:r>
            <a:r>
              <a:rPr lang="en-US" sz="2400" dirty="0">
                <a:latin typeface="Arial" charset="0"/>
              </a:rPr>
              <a:t> </a:t>
            </a:r>
          </a:p>
          <a:p>
            <a:r>
              <a:rPr lang="en-US" sz="2400" dirty="0">
                <a:latin typeface="Arial" charset="0"/>
              </a:rPr>
              <a:t>9.2 </a:t>
            </a:r>
            <a:r>
              <a:rPr lang="en-US" sz="2400" dirty="0" err="1">
                <a:latin typeface="Arial" charset="0"/>
              </a:rPr>
              <a:t>Criptografia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básica</a:t>
            </a:r>
            <a:r>
              <a:rPr lang="en-US" sz="2400" dirty="0">
                <a:latin typeface="Arial" charset="0"/>
              </a:rPr>
              <a:t> </a:t>
            </a:r>
          </a:p>
          <a:p>
            <a:r>
              <a:rPr lang="en-US" sz="2400" dirty="0">
                <a:latin typeface="Arial" charset="0"/>
              </a:rPr>
              <a:t>9.3 </a:t>
            </a:r>
            <a:r>
              <a:rPr lang="en-US" sz="2400" dirty="0" err="1">
                <a:latin typeface="Arial" charset="0"/>
              </a:rPr>
              <a:t>Mecanismos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proteção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9.4 </a:t>
            </a:r>
            <a:r>
              <a:rPr lang="en-US" sz="2400" dirty="0" err="1">
                <a:latin typeface="Arial" charset="0"/>
              </a:rPr>
              <a:t>Autenticação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9.5 </a:t>
            </a:r>
            <a:r>
              <a:rPr lang="en-US" sz="2400" dirty="0" err="1">
                <a:latin typeface="Arial" charset="0"/>
              </a:rPr>
              <a:t>Ataques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dentro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sistema</a:t>
            </a:r>
            <a:r>
              <a:rPr lang="en-US" sz="2400" dirty="0">
                <a:latin typeface="Arial" charset="0"/>
              </a:rPr>
              <a:t> </a:t>
            </a:r>
          </a:p>
          <a:p>
            <a:r>
              <a:rPr lang="en-US" sz="2400" dirty="0">
                <a:latin typeface="Arial" charset="0"/>
              </a:rPr>
              <a:t>9.6 </a:t>
            </a:r>
            <a:r>
              <a:rPr lang="en-US" sz="2400" dirty="0" err="1">
                <a:latin typeface="Arial" charset="0"/>
              </a:rPr>
              <a:t>Explorando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erros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código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9.7 Malware</a:t>
            </a:r>
          </a:p>
          <a:p>
            <a:r>
              <a:rPr lang="en-US" sz="2400" dirty="0">
                <a:latin typeface="Arial" charset="0"/>
              </a:rPr>
              <a:t>9.8 </a:t>
            </a:r>
            <a:r>
              <a:rPr lang="en-US" sz="2400" dirty="0" err="1">
                <a:latin typeface="Arial" charset="0"/>
              </a:rPr>
              <a:t>Defesas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ússola">
  <a:themeElements>
    <a:clrScheme name="Bússo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ússo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ússo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ússo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ússo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6521</TotalTime>
  <Words>4469</Words>
  <Application>Microsoft Office PowerPoint</Application>
  <PresentationFormat>Apresentação na tela (4:3)</PresentationFormat>
  <Paragraphs>606</Paragraphs>
  <Slides>70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6" baseType="lpstr">
      <vt:lpstr>Arial</vt:lpstr>
      <vt:lpstr>Tahoma</vt:lpstr>
      <vt:lpstr>Times New Roman</vt:lpstr>
      <vt:lpstr>Wingdings</vt:lpstr>
      <vt:lpstr>Wingdings 3</vt:lpstr>
      <vt:lpstr>Bússola</vt:lpstr>
      <vt:lpstr>Segurança</vt:lpstr>
      <vt:lpstr>Motivação (1.1)</vt:lpstr>
      <vt:lpstr>Motivação (1.2)</vt:lpstr>
      <vt:lpstr>Motivação (1.3)</vt:lpstr>
      <vt:lpstr>Motivação (1.4)</vt:lpstr>
      <vt:lpstr>Motivação (2.1)</vt:lpstr>
      <vt:lpstr>Motivação (2.2)</vt:lpstr>
      <vt:lpstr>Motivação (3)</vt:lpstr>
      <vt:lpstr>Segurança Roteiro</vt:lpstr>
      <vt:lpstr>9.1 - O Ambiente de Segurança </vt:lpstr>
      <vt:lpstr>Termos relacionados a invasores</vt:lpstr>
      <vt:lpstr>Invasores</vt:lpstr>
      <vt:lpstr>Perda Acidental de Dados</vt:lpstr>
      <vt:lpstr>9.2 - Criptografia Básica</vt:lpstr>
      <vt:lpstr>Ex: Transposição de Cifra</vt:lpstr>
      <vt:lpstr>Ex: Substituição monoalfabética (1)</vt:lpstr>
      <vt:lpstr>Ex: Substituição monoalfabética (2)</vt:lpstr>
      <vt:lpstr>Criptografia por Chave Secreta (Chave Simétrica)</vt:lpstr>
      <vt:lpstr>Criptografia por Chave Pública (1)</vt:lpstr>
      <vt:lpstr>Funções de Uma Via</vt:lpstr>
      <vt:lpstr>9.3 - Assinatura Digital (1)</vt:lpstr>
      <vt:lpstr>Assinatura Digital (2)</vt:lpstr>
      <vt:lpstr>Assinatura Digital (3)</vt:lpstr>
      <vt:lpstr>9.4 - Autenticação de Usuário</vt:lpstr>
      <vt:lpstr>Autenticação Usando Senhas (1)</vt:lpstr>
      <vt:lpstr>Autenticação Usando Senhas (2)</vt:lpstr>
      <vt:lpstr>Autenticação Usando Senhas (3)</vt:lpstr>
      <vt:lpstr>Autenticação Usando Senhas (4)</vt:lpstr>
      <vt:lpstr>Autenticação Usando  um Objeto Físico</vt:lpstr>
      <vt:lpstr>Autenticação Usando Biometria (1)</vt:lpstr>
      <vt:lpstr>Autenticação Usando Biometria (2)</vt:lpstr>
      <vt:lpstr>9.5 - Ataques de dentro do Sistema Bombas Lógicas</vt:lpstr>
      <vt:lpstr>Alçapões (Trap door)</vt:lpstr>
      <vt:lpstr>Conexão Impostora (Spoofing)</vt:lpstr>
      <vt:lpstr>9.6 – Explorando erros de código Transbordo de Buffer (Overflow)</vt:lpstr>
      <vt:lpstr>Transbordo de Buffer (Overflow)</vt:lpstr>
      <vt:lpstr>Transbordo de Buffer (2)</vt:lpstr>
      <vt:lpstr>Ataque à cadeia de formato (1)</vt:lpstr>
      <vt:lpstr>Ataque à cadeia de formato (2)</vt:lpstr>
      <vt:lpstr>Ataques por injeção de código</vt:lpstr>
      <vt:lpstr>9.7 - Malware</vt:lpstr>
      <vt:lpstr>Mocinho x Bandido</vt:lpstr>
      <vt:lpstr>Trojan Horse - Cavalo de Tróia </vt:lpstr>
      <vt:lpstr>Trojan Horse - Cavalo de Tróia </vt:lpstr>
      <vt:lpstr>Vírus</vt:lpstr>
      <vt:lpstr>Como Funcionam os Vírus (1)</vt:lpstr>
      <vt:lpstr>Como Funcionam os Vírus (2)</vt:lpstr>
      <vt:lpstr>1- Vírus Companheiro</vt:lpstr>
      <vt:lpstr>2- Vírus de Programas executáveis (1)</vt:lpstr>
      <vt:lpstr>Apresentação do PowerPoint</vt:lpstr>
      <vt:lpstr>Apresentação do PowerPoint</vt:lpstr>
      <vt:lpstr>3 – Vírus Residente na Memória</vt:lpstr>
      <vt:lpstr>4 - Vírus de Setor de Boot (1)</vt:lpstr>
      <vt:lpstr>4 - Vírus de Setor de Boot (2)</vt:lpstr>
      <vt:lpstr>Vírus de drivers de dispositivo / Macro</vt:lpstr>
      <vt:lpstr>7- Vírus de código fonte</vt:lpstr>
      <vt:lpstr>Como os Vírus se Disseminam</vt:lpstr>
      <vt:lpstr>O Verme da Internet</vt:lpstr>
      <vt:lpstr>9.8 - Defesas Técnicas Antivírus e Antiantivírus (1)</vt:lpstr>
      <vt:lpstr>Técnicas Antivírus e Antiantivírus (2)</vt:lpstr>
      <vt:lpstr>Técnicas Antivírus e Antiantivírus (2)</vt:lpstr>
      <vt:lpstr>Técnicas Antivírus e Antiantivírus (3)</vt:lpstr>
      <vt:lpstr>Técnicas Antivírus e Antiantivírus (4)</vt:lpstr>
      <vt:lpstr>Técnicas Antivírus e Antiantivírus (4)</vt:lpstr>
      <vt:lpstr>Código Móvel (1) </vt:lpstr>
      <vt:lpstr>Código Móvel (2) </vt:lpstr>
      <vt:lpstr>Código Móvel (2) </vt:lpstr>
      <vt:lpstr>Código Móvel (3)</vt:lpstr>
      <vt:lpstr>Segurança em Java (1)</vt:lpstr>
      <vt:lpstr>Segurança em Java (2)</vt:lpstr>
    </vt:vector>
  </TitlesOfParts>
  <Company>East Texas Data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</dc:title>
  <dc:creator>Steve  Armstrong</dc:creator>
  <cp:lastModifiedBy>Cecilia</cp:lastModifiedBy>
  <cp:revision>344</cp:revision>
  <dcterms:created xsi:type="dcterms:W3CDTF">2000-11-09T14:47:58Z</dcterms:created>
  <dcterms:modified xsi:type="dcterms:W3CDTF">2018-05-28T13:39:27Z</dcterms:modified>
</cp:coreProperties>
</file>