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88" r:id="rId9"/>
    <p:sldId id="262" r:id="rId10"/>
    <p:sldId id="263" r:id="rId11"/>
    <p:sldId id="264" r:id="rId12"/>
    <p:sldId id="265" r:id="rId13"/>
    <p:sldId id="306" r:id="rId14"/>
    <p:sldId id="305" r:id="rId15"/>
    <p:sldId id="266" r:id="rId16"/>
    <p:sldId id="289" r:id="rId17"/>
    <p:sldId id="290" r:id="rId18"/>
    <p:sldId id="291" r:id="rId19"/>
    <p:sldId id="292" r:id="rId20"/>
    <p:sldId id="267" r:id="rId21"/>
    <p:sldId id="268" r:id="rId22"/>
    <p:sldId id="298" r:id="rId23"/>
    <p:sldId id="270" r:id="rId24"/>
    <p:sldId id="294" r:id="rId25"/>
    <p:sldId id="295" r:id="rId26"/>
    <p:sldId id="271" r:id="rId27"/>
    <p:sldId id="272" r:id="rId28"/>
    <p:sldId id="275" r:id="rId29"/>
    <p:sldId id="307" r:id="rId30"/>
    <p:sldId id="273" r:id="rId31"/>
    <p:sldId id="274" r:id="rId32"/>
    <p:sldId id="276" r:id="rId33"/>
    <p:sldId id="302" r:id="rId34"/>
    <p:sldId id="303" r:id="rId35"/>
    <p:sldId id="308" r:id="rId36"/>
    <p:sldId id="304" r:id="rId37"/>
    <p:sldId id="299" r:id="rId38"/>
    <p:sldId id="281" r:id="rId39"/>
    <p:sldId id="297" r:id="rId40"/>
    <p:sldId id="310" r:id="rId41"/>
    <p:sldId id="309" r:id="rId42"/>
    <p:sldId id="300" r:id="rId43"/>
    <p:sldId id="277" r:id="rId44"/>
    <p:sldId id="301" r:id="rId45"/>
    <p:sldId id="279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56" autoAdjust="0"/>
  </p:normalViewPr>
  <p:slideViewPr>
    <p:cSldViewPr>
      <p:cViewPr varScale="1">
        <p:scale>
          <a:sx n="68" d="100"/>
          <a:sy n="68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94B17-397A-4F49-A5DB-019C982F7644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84528F-9F75-4A1A-954E-AD2DF06E5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63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0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8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288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02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51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8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2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25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2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079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42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246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58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499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10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sz="1200" baseline="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385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sz="1200" baseline="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830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5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215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347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01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4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17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211FE-7602-42D5-9D81-EDF35F7E25A8}" type="slidenum">
              <a:rPr lang="pt-BR" smtClean="0"/>
              <a:pPr/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5913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211FE-7602-42D5-9D81-EDF35F7E25A8}" type="slidenum">
              <a:rPr lang="pt-BR" smtClean="0"/>
              <a:pPr/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2162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92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6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528F-9F75-4A1A-954E-AD2DF06E5A3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35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7901-2F7E-4FC6-AC4A-65B3CF813BAB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3FA-6C14-4E43-9CE9-D9F3C06B7B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B485-6199-4F2D-B3A7-36CFC5267CF1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AD90-A971-428E-9B4C-F974F4AABE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9C41-7422-472C-9733-ACAC4EA61C4C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912C-F993-4F43-818F-0B9861F2F9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6E15-A94A-4D74-A2AE-6FDC40640369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5630-99C2-49A4-9B83-6649EF15F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B36E-D93A-4639-965D-BAF65A38DF93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99DC-49DB-4509-A09A-5212C0744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EEA1-F80A-41B6-8E99-A38F99BF6646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3094-71FA-43D7-AA7A-E521785D5D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187C-E80A-4C75-97A4-9B6ECED01409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41AE-247D-431A-A0B3-58B216481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196B-DF88-47C4-839E-377C03ED4B4D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6866-F629-4837-89FC-00AB30AE36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37DA-E9DF-416B-B61E-EEBEED7A5BCD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4DE7-DD5D-423F-A86F-31F88479F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4233-CA0B-4649-8C34-3D2AE262D4E4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2266-3917-4A91-81F2-41EE2C970F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2D65-4CAA-4F85-8E8B-02E0A00594AD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EF68-F620-4F5E-9D5D-546FA0597A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F2EB2-9E9F-4F3D-94C7-AB4F82021544}" type="datetimeFigureOut">
              <a:rPr lang="pt-BR"/>
              <a:pPr>
                <a:defRPr/>
              </a:pPr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53F3-3213-4C9A-A487-5BBEB1B18B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458200" cy="2667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Capítulo 8</a:t>
            </a:r>
            <a:br>
              <a:rPr lang="pt-BR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pt-BR" sz="40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Sistemas com Múltiplos Processadores</a:t>
            </a:r>
          </a:p>
        </p:txBody>
      </p:sp>
      <p:sp>
        <p:nvSpPr>
          <p:cNvPr id="2051" name="CaixaDeTexto 3"/>
          <p:cNvSpPr txBox="1">
            <a:spLocks noChangeArrowheads="1"/>
          </p:cNvSpPr>
          <p:nvPr/>
        </p:nvSpPr>
        <p:spPr bwMode="auto">
          <a:xfrm>
            <a:off x="381000" y="3276600"/>
            <a:ext cx="8305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>
                <a:solidFill>
                  <a:srgbClr val="C00000"/>
                </a:solidFill>
              </a:rPr>
              <a:t>Motivação</a:t>
            </a:r>
            <a:r>
              <a:rPr lang="pt-BR" sz="2400" i="1" dirty="0">
                <a:solidFill>
                  <a:srgbClr val="002060"/>
                </a:solidFill>
              </a:rPr>
              <a:t>:  Poder Computacional. Ainda há tarefas complexas cujo  demanda de processamento não está satisfeita. Estamos no limite da velocidade do relógio para permitir </a:t>
            </a:r>
            <a:r>
              <a:rPr lang="pt-BR" sz="2400" i="1" dirty="0" smtClean="0">
                <a:solidFill>
                  <a:srgbClr val="002060"/>
                </a:solidFill>
              </a:rPr>
              <a:t>que </a:t>
            </a:r>
            <a:r>
              <a:rPr lang="pt-BR" sz="2400" i="1" dirty="0">
                <a:solidFill>
                  <a:srgbClr val="002060"/>
                </a:solidFill>
              </a:rPr>
              <a:t>o sinal trafegue de uma extremidade a outra e volte dentro de um único ciclo. </a:t>
            </a:r>
            <a:endParaRPr lang="pt-BR" sz="2400" i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i="1" dirty="0" smtClean="0">
                <a:solidFill>
                  <a:srgbClr val="002060"/>
                </a:solidFill>
              </a:rPr>
              <a:t>Uma </a:t>
            </a:r>
            <a:r>
              <a:rPr lang="pt-BR" sz="2400" i="1" dirty="0">
                <a:solidFill>
                  <a:srgbClr val="002060"/>
                </a:solidFill>
              </a:rPr>
              <a:t>solução é a adoção de múltiplas </a:t>
            </a:r>
            <a:r>
              <a:rPr lang="pt-BR" sz="2400" i="1" dirty="0" err="1">
                <a:solidFill>
                  <a:srgbClr val="002060"/>
                </a:solidFill>
              </a:rPr>
              <a:t>CPUs</a:t>
            </a:r>
            <a:r>
              <a:rPr lang="pt-BR" sz="2400" i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SOs para Multiprocessadores (1)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5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Cada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CPU tem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seu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próprio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SO.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28600" y="3962400"/>
            <a:ext cx="86868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725" indent="-339725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O código do SO é compartilhado, mas são independentes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339725" indent="-339725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9221" name="Picture 8" descr="C:\Documents and Settings\All Users\Documentos\CompanionSan\Tanenbaum\transparencias\traduzidas\figuras\cap8\8_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6629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04800" y="4619624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FF0000"/>
                </a:solidFill>
              </a:rPr>
              <a:t>Inconvenientes: não permite compartilhamento de processos – processos de um usuário só rodam na CPU1 enquanto CPU2 pode estar ociosa; alocação de memória fixa; se o SO usar por ex. cache dos blocos de disco usados – o mesmo bloco usado por diferentes </a:t>
            </a:r>
            <a:r>
              <a:rPr lang="pt-BR" sz="2000" dirty="0" err="1">
                <a:solidFill>
                  <a:srgbClr val="FF0000"/>
                </a:solidFill>
              </a:rPr>
              <a:t>CPUs</a:t>
            </a:r>
            <a:r>
              <a:rPr lang="pt-BR" sz="2000" dirty="0">
                <a:solidFill>
                  <a:srgbClr val="FF0000"/>
                </a:solidFill>
              </a:rPr>
              <a:t>  - é difícil manter coerência.</a:t>
            </a:r>
          </a:p>
          <a:p>
            <a:pPr marL="339725" indent="-339725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Modelo dificilmente usado.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SOs para Multiprocessadores (2)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5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Modelo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mestre-escravo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85800" y="4211461"/>
            <a:ext cx="8139289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725" indent="-33972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SO na CPU 1 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(mestre) que 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atribui tarefas para as demais </a:t>
            </a:r>
            <a:r>
              <a:rPr lang="pt-BR" sz="2400" dirty="0" err="1">
                <a:solidFill>
                  <a:srgbClr val="002060"/>
                </a:solidFill>
                <a:latin typeface="+mn-lt"/>
                <a:cs typeface="+mn-cs"/>
              </a:rPr>
              <a:t>CPUs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0245" name="Picture 7" descr="C:\Documents and Settings\All Users\Documentos\CompanionSan\Tanenbaum\transparencias\traduzidas\figuras\cap8\8_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2050013"/>
            <a:ext cx="66294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28600" y="5240161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FF0000"/>
                </a:solidFill>
              </a:rPr>
              <a:t>Inconvenientes: Mestre se torna gargalo se muitas </a:t>
            </a:r>
            <a:r>
              <a:rPr lang="pt-BR" sz="2000" dirty="0" err="1">
                <a:solidFill>
                  <a:srgbClr val="FF0000"/>
                </a:solidFill>
              </a:rPr>
              <a:t>CPUs</a:t>
            </a:r>
            <a:r>
              <a:rPr lang="pt-BR" sz="2000" dirty="0">
                <a:solidFill>
                  <a:srgbClr val="FF0000"/>
                </a:solidFill>
              </a:rPr>
              <a:t>. (como ele que executa o SO, chamadas de sistema dos outros tem que passar por ele).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FF0000"/>
                </a:solidFill>
                <a:cs typeface="Arial" pitchFamily="34" charset="0"/>
              </a:rPr>
              <a:t>Ineficiente para multiprocessadores grandes.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(Modelagem de Impasses-</a:t>
            </a:r>
            <a:r>
              <a:rPr lang="pt-BR" dirty="0" err="1" smtClean="0">
                <a:solidFill>
                  <a:srgbClr val="002060"/>
                </a:solidFill>
              </a:rPr>
              <a:t>Deadlock</a:t>
            </a:r>
            <a:r>
              <a:rPr lang="pt-BR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4311" y="4419600"/>
            <a:ext cx="8686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AutoNum type="alphaLcParenBoth"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Recurso R está alocado ao processo A;</a:t>
            </a:r>
          </a:p>
          <a:p>
            <a:pPr marL="457200" indent="-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AutoNum type="alphaLcParenBoth"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Processo B está esperando pelo recurso S;</a:t>
            </a:r>
          </a:p>
          <a:p>
            <a:pPr marL="457200" indent="-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AutoNum type="alphaLcParenBoth"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Impasse: Processo C espera o recurso T que está em uso pelo processo D que não o libera pois está a espera do recurso U que é usado por C. </a:t>
            </a:r>
            <a:endParaRPr lang="pt-BR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1" b="27511"/>
          <a:stretch/>
        </p:blipFill>
        <p:spPr>
          <a:xfrm>
            <a:off x="1371600" y="1371600"/>
            <a:ext cx="6247157" cy="272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(Modelagem de Impasses-</a:t>
            </a:r>
            <a:r>
              <a:rPr lang="pt-BR" dirty="0" err="1" smtClean="0">
                <a:solidFill>
                  <a:srgbClr val="002060"/>
                </a:solidFill>
              </a:rPr>
              <a:t>Deadlock</a:t>
            </a:r>
            <a:r>
              <a:rPr lang="pt-BR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28600" y="4375298"/>
            <a:ext cx="8686800" cy="255890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A maioria dos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  <a:cs typeface="+mn-cs"/>
              </a:rPr>
              <a:t>SOs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 incluindo Windows e Linux não faz nada além de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  <a:cs typeface="+mn-cs"/>
              </a:rPr>
              <a:t>polling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 para obter recurso. Tenta </a:t>
            </a:r>
            <a:r>
              <a:rPr lang="pt-BR" sz="2400" i="1" dirty="0" smtClean="0">
                <a:solidFill>
                  <a:srgbClr val="002060"/>
                </a:solidFill>
                <a:latin typeface="+mn-lt"/>
                <a:cs typeface="+mn-cs"/>
              </a:rPr>
              <a:t>n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 vezes se não consegue, toma outra atitude - esta é estratégia simples para evitar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  <a:cs typeface="+mn-cs"/>
              </a:rPr>
              <a:t>deadlock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 mas pode levar processos a inanição. Não estudaremos com mais detalhes pois há um custo alto nas estratégias de detecção, recuperação e prevenção de impasses. (Vide cap. 6 do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  <a:cs typeface="+mn-cs"/>
              </a:rPr>
              <a:t>Tanenbaum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).</a:t>
            </a: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7"/>
          <a:stretch/>
        </p:blipFill>
        <p:spPr bwMode="auto">
          <a:xfrm>
            <a:off x="762000" y="1223834"/>
            <a:ext cx="7467600" cy="315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SOs para Multiprocessadores (3)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5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SMP - Symmetric Multiprocessor.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elimina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assimetria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mestre-escravo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28600" y="4495800"/>
            <a:ext cx="8686800" cy="137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  <a:cs typeface="+mn-cs"/>
              </a:rPr>
              <a:t>Balanceia dinamicamente processos e memória, havendo um conjunto único de tabelas, sem mestre. 2 ou + </a:t>
            </a:r>
            <a:r>
              <a:rPr lang="pt-BR" sz="2000" dirty="0" err="1">
                <a:solidFill>
                  <a:srgbClr val="002060"/>
                </a:solidFill>
                <a:latin typeface="+mn-lt"/>
                <a:cs typeface="+mn-cs"/>
              </a:rPr>
              <a:t>CPUs</a:t>
            </a:r>
            <a:r>
              <a:rPr lang="pt-BR" sz="2000" dirty="0">
                <a:solidFill>
                  <a:srgbClr val="002060"/>
                </a:solidFill>
                <a:latin typeface="+mn-lt"/>
                <a:cs typeface="+mn-cs"/>
              </a:rPr>
              <a:t> executando o mesmo código pode haver conflitos. </a:t>
            </a:r>
            <a:r>
              <a:rPr lang="pt-BR" sz="2000" dirty="0" err="1">
                <a:solidFill>
                  <a:srgbClr val="002060"/>
                </a:solidFill>
                <a:latin typeface="+mn-lt"/>
                <a:cs typeface="+mn-cs"/>
              </a:rPr>
              <a:t>Mutexes</a:t>
            </a:r>
            <a:r>
              <a:rPr lang="pt-BR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+mn-lt"/>
                <a:cs typeface="+mn-cs"/>
              </a:rPr>
              <a:t>permitiriam </a:t>
            </a:r>
            <a:r>
              <a:rPr lang="pt-BR" sz="2000" dirty="0">
                <a:solidFill>
                  <a:srgbClr val="002060"/>
                </a:solidFill>
                <a:latin typeface="+mn-lt"/>
                <a:cs typeface="+mn-cs"/>
              </a:rPr>
              <a:t>o compartilhamento do código do SO, que </a:t>
            </a:r>
            <a:r>
              <a:rPr lang="pt-BR" sz="2000" dirty="0" smtClean="0">
                <a:solidFill>
                  <a:srgbClr val="002060"/>
                </a:solidFill>
                <a:latin typeface="+mn-lt"/>
                <a:cs typeface="+mn-cs"/>
              </a:rPr>
              <a:t>poderia ser  </a:t>
            </a:r>
            <a:r>
              <a:rPr lang="pt-BR" sz="2000" dirty="0">
                <a:solidFill>
                  <a:srgbClr val="002060"/>
                </a:solidFill>
                <a:latin typeface="+mn-lt"/>
                <a:cs typeface="+mn-cs"/>
              </a:rPr>
              <a:t>quebrado em partes independentes. </a:t>
            </a:r>
          </a:p>
        </p:txBody>
      </p:sp>
      <p:pic>
        <p:nvPicPr>
          <p:cNvPr id="11269" name="Picture 10" descr="C:\Documents and Settings\All Users\Documentos\CompanionSan\Tanenbaum\transparencias\traduzidas\figuras\cap8\8_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1863"/>
            <a:ext cx="66294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28600" y="5745185"/>
            <a:ext cx="861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</a:rPr>
              <a:t>Dificuldade: quebrar em regiões críticas que possam ser executadas simultaneamente por </a:t>
            </a:r>
            <a:r>
              <a:rPr lang="pt-BR" dirty="0" err="1">
                <a:solidFill>
                  <a:srgbClr val="FF0000"/>
                </a:solidFill>
              </a:rPr>
              <a:t>CPUs</a:t>
            </a:r>
            <a:r>
              <a:rPr lang="pt-BR" dirty="0">
                <a:solidFill>
                  <a:srgbClr val="FF0000"/>
                </a:solidFill>
              </a:rPr>
              <a:t>  diferentes sem interferência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Risco </a:t>
            </a:r>
            <a:r>
              <a:rPr lang="pt-BR" dirty="0">
                <a:solidFill>
                  <a:srgbClr val="FF0000"/>
                </a:solidFill>
              </a:rPr>
              <a:t>de impasse: 2 </a:t>
            </a:r>
            <a:r>
              <a:rPr lang="pt-BR" dirty="0" err="1">
                <a:solidFill>
                  <a:srgbClr val="FF0000"/>
                </a:solidFill>
              </a:rPr>
              <a:t>tabs</a:t>
            </a:r>
            <a:r>
              <a:rPr lang="pt-BR" dirty="0">
                <a:solidFill>
                  <a:srgbClr val="FF0000"/>
                </a:solidFill>
              </a:rPr>
              <a:t> usadas por 2 </a:t>
            </a:r>
            <a:r>
              <a:rPr lang="pt-BR" dirty="0" err="1">
                <a:solidFill>
                  <a:srgbClr val="FF0000"/>
                </a:solidFill>
              </a:rPr>
              <a:t>CPUs</a:t>
            </a:r>
            <a:r>
              <a:rPr lang="pt-BR" dirty="0">
                <a:solidFill>
                  <a:srgbClr val="FF0000"/>
                </a:solidFill>
              </a:rPr>
              <a:t>!</a:t>
            </a:r>
            <a:endParaRPr lang="pt-BR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144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Sincronização em Multiprocessadores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020726"/>
            <a:ext cx="8534400" cy="58372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Questão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não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trivial.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Cuidados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importantes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difíceis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para o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funcionamento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Sincronização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desabilitar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interrupções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funciona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para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sincronização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com um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processador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. Com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mais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de um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não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funciona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pois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só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desabilita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uma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CPU.  Ex: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falha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de TSL com 2 CPUs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não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reservam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barramento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rgbClr val="002060"/>
                </a:solidFill>
                <a:cs typeface="Arial" pitchFamily="34" charset="0"/>
              </a:rPr>
              <a:t>(Vide </a:t>
            </a:r>
            <a:r>
              <a:rPr lang="pt-BR" sz="2000" i="1" dirty="0" err="1" smtClean="0">
                <a:solidFill>
                  <a:srgbClr val="002060"/>
                </a:solidFill>
                <a:cs typeface="Arial" pitchFamily="34" charset="0"/>
              </a:rPr>
              <a:t>pags</a:t>
            </a:r>
            <a:r>
              <a:rPr lang="pt-BR" sz="2000" i="1" dirty="0" smtClean="0">
                <a:solidFill>
                  <a:srgbClr val="002060"/>
                </a:solidFill>
                <a:cs typeface="Arial" pitchFamily="34" charset="0"/>
              </a:rPr>
              <a:t> 333 a 336 do </a:t>
            </a:r>
            <a:r>
              <a:rPr lang="pt-BR" sz="2000" i="1" dirty="0" err="1" smtClean="0">
                <a:solidFill>
                  <a:srgbClr val="002060"/>
                </a:solidFill>
                <a:cs typeface="Arial" pitchFamily="34" charset="0"/>
              </a:rPr>
              <a:t>Tanenbaum</a:t>
            </a:r>
            <a:r>
              <a:rPr lang="pt-BR" sz="2000" i="1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en-US" sz="2000" i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Escalonamento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: O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problema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agora é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bidimensional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Qual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próximo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processo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executar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qual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CPU?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B05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B05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12292" name="Picture 6" descr="C:\Documents and Settings\All Users\Documentos\CompanionSan\Tanenbaum\transparencias\traduzidas\figuras\cap8\8_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70288"/>
            <a:ext cx="60198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Escalonamento de Multiprocessadores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562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(1) Threads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independentes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emprega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-se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uma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única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estrutura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de dados de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escalonamento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para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os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threads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prontos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no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sistema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Em (a) todas as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CPUs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 estão ocupadas e há threads esperando. Ao desocupar uma CPU (b), atribuir o próximo thread, como se fosse monoprocessador. 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pt-BR" sz="2400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Escalonamento em tempo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7" descr="C:\Documents and Settings\All Users\Documentos\CompanionSan\Tanenbaum\transparencias\traduzidas\figuras\cap8\8_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94087"/>
            <a:ext cx="7200900" cy="32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56260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Ex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make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 – o que adianta compilar  9 tarefas simultaneamente se precisa esperar a décima?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B050"/>
                </a:solidFill>
                <a:cs typeface="Arial" pitchFamily="34" charset="0"/>
              </a:rPr>
              <a:t>(2) Threads </a:t>
            </a:r>
            <a:r>
              <a:rPr lang="en-US" sz="2400" dirty="0" err="1">
                <a:solidFill>
                  <a:srgbClr val="00B050"/>
                </a:solidFill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itchFamily="34" charset="0"/>
              </a:rPr>
              <a:t>grupo</a:t>
            </a:r>
            <a:r>
              <a:rPr lang="pt-BR" sz="2400" dirty="0">
                <a:solidFill>
                  <a:srgbClr val="00B050"/>
                </a:solidFill>
                <a:cs typeface="Arial" pitchFamily="34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      Se as threads se comunicam muito, é melhor fazê-las executar ao mesmo tempo. Escalonador verifica se há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CPUs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 livres quanto número de threads. Se não tiver, espere. Não libera individualmente mas em grupo. </a:t>
            </a: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(Escalonamento em espaço)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B05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B05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10" descr="C:\Documents and Settings\All Users\Documentos\CompanionSan\Tanenbaum\transparencias\traduzidas\figuras\cap8\8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35475"/>
            <a:ext cx="7772400" cy="2193925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152400" y="76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Escalonamento de Multiprocessadores (2)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338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56260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Problemas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 com Threads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escalonadas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independentemente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:</a:t>
            </a:r>
            <a:endParaRPr lang="pt-BR" sz="2400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Threads escalonadas independentemente, mas trocam mensagens: A0 mandou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msg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 para A1 que só será recebida 100ms depois quando A1 executar. A1 responde imediatamente, mas só será recebida por A0 mais 100ms depois. Requisições e respostas a cada 200ms.</a:t>
            </a: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B05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14" descr="C:\Documents and Settings\All Users\Documentos\CompanionSan\Tanenbaum\transparencias\traduzidas\figuras\cap8\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55788"/>
            <a:ext cx="7467600" cy="2997412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Escalonamento de Multiprocessadores (3)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339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All Users\Documentos\CompanionSan\Tanenbaum\transparencias\traduzidas\figuras\cap8\8_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71" y="3596247"/>
            <a:ext cx="6388329" cy="3109353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213360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solidFill>
                  <a:srgbClr val="00B050"/>
                </a:solidFill>
                <a:cs typeface="Arial" pitchFamily="34" charset="0"/>
              </a:rPr>
              <a:t>E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scalonamento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bando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escalonamento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 tempo e </a:t>
            </a:r>
            <a:r>
              <a:rPr lang="en-US" sz="2400" dirty="0" err="1" smtClean="0">
                <a:solidFill>
                  <a:srgbClr val="00B050"/>
                </a:solidFill>
                <a:cs typeface="Arial" pitchFamily="34" charset="0"/>
              </a:rPr>
              <a:t>espaço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.</a:t>
            </a:r>
          </a:p>
          <a:p>
            <a:pPr marL="225425" lvl="1" indent="-225425">
              <a:buFontTx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Grupos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de threads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relacionadas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são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escaladas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como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uma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unidade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bando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 marL="225425" lvl="1" indent="-225425">
              <a:buFontTx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Todos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membros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do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bando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executam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simultaneamente em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diferentes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CPUs com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compartilhamento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de tempo</a:t>
            </a:r>
          </a:p>
          <a:p>
            <a:pPr marL="225425" lvl="1" indent="-225425">
              <a:buFontTx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Todos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membros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de um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bando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iniciam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finalizam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juntos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suas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fatias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de tempo (se um thread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termina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antes,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sua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CPU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permanece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ociosa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até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o </a:t>
            </a:r>
            <a:r>
              <a:rPr lang="en-US" sz="2000" dirty="0" err="1" smtClean="0">
                <a:solidFill>
                  <a:srgbClr val="002060"/>
                </a:solidFill>
                <a:cs typeface="Arial" pitchFamily="34" charset="0"/>
              </a:rPr>
              <a:t>fim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do quantum 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Escalonamento de Multiprocessadores (4)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339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Soluções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Multiprocessador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memória compartilhada; </a:t>
            </a:r>
            <a:b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acesso a memória de 2 a 50 </a:t>
            </a:r>
            <a:r>
              <a:rPr lang="pt-BR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Multicomputador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 troca de mensagens; </a:t>
            </a:r>
            <a:b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troca de mensagens em tempo de 10 a 50 </a:t>
            </a:r>
            <a:r>
              <a:rPr lang="pt-BR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µs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Sistema distribuído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 rede de longa distância; </a:t>
            </a:r>
            <a:b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troca de mensagens em tempo de 10 a 50 </a:t>
            </a:r>
            <a:r>
              <a:rPr lang="pt-BR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6" descr="C:\Documents and Settings\All Users\Documentos\CompanionSan\Tanenbaum\transparencias\traduzidas\figuras\cap8\8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0010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512233" y="-45156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Multicomputadores (1)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340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3305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833" y="1177934"/>
            <a:ext cx="8534400" cy="54864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CPUs </a:t>
            </a:r>
            <a:r>
              <a:rPr lang="en-US" sz="2400" b="1" i="1" dirty="0" err="1">
                <a:solidFill>
                  <a:srgbClr val="002060"/>
                </a:solidFill>
              </a:rPr>
              <a:t>fortemente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acopladas</a:t>
            </a:r>
            <a:r>
              <a:rPr lang="en-US" sz="2400" b="1" i="1" dirty="0">
                <a:solidFill>
                  <a:srgbClr val="002060"/>
                </a:solidFill>
              </a:rPr>
              <a:t> que </a:t>
            </a:r>
            <a:r>
              <a:rPr lang="en-US" sz="2400" b="1" i="1" dirty="0" err="1">
                <a:solidFill>
                  <a:srgbClr val="002060"/>
                </a:solidFill>
              </a:rPr>
              <a:t>não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compartilham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memória</a:t>
            </a:r>
            <a:r>
              <a:rPr lang="en-US" sz="2400" b="1" i="1" dirty="0" smtClean="0">
                <a:solidFill>
                  <a:srgbClr val="002060"/>
                </a:solidFill>
              </a:rPr>
              <a:t>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b="1" i="1" dirty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Também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conhecidos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computadores</a:t>
            </a:r>
            <a:r>
              <a:rPr lang="en-US" sz="2400" dirty="0" smtClean="0">
                <a:solidFill>
                  <a:srgbClr val="002060"/>
                </a:solidFill>
              </a:rPr>
              <a:t> clusters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clusters de </a:t>
            </a:r>
            <a:r>
              <a:rPr lang="en-US" sz="2400" dirty="0" err="1" smtClean="0">
                <a:solidFill>
                  <a:srgbClr val="002060"/>
                </a:solidFill>
              </a:rPr>
              <a:t>estações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trabalho</a:t>
            </a:r>
            <a:r>
              <a:rPr lang="en-US" sz="2400" dirty="0" smtClean="0">
                <a:solidFill>
                  <a:srgbClr val="002060"/>
                </a:solidFill>
              </a:rPr>
              <a:t> (COWs: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clusters of workstations)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Os nós podem se conectar com diferentes topologias.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 </a:t>
            </a:r>
            <a:r>
              <a:rPr lang="en-US" sz="2400" dirty="0" err="1" smtClean="0">
                <a:solidFill>
                  <a:srgbClr val="002060"/>
                </a:solidFill>
              </a:rPr>
              <a:t>nó</a:t>
            </a:r>
            <a:r>
              <a:rPr lang="en-US" sz="2400" dirty="0" smtClean="0">
                <a:solidFill>
                  <a:srgbClr val="002060"/>
                </a:solidFill>
              </a:rPr>
              <a:t> tem CPU, </a:t>
            </a:r>
            <a:r>
              <a:rPr lang="en-US" sz="2400" dirty="0" err="1" smtClean="0">
                <a:solidFill>
                  <a:srgbClr val="002060"/>
                </a:solidFill>
              </a:rPr>
              <a:t>memória</a:t>
            </a:r>
            <a:r>
              <a:rPr lang="en-US" sz="2400" dirty="0" smtClean="0">
                <a:solidFill>
                  <a:srgbClr val="002060"/>
                </a:solidFill>
              </a:rPr>
              <a:t> e interface de </a:t>
            </a: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Normalmente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teclado</a:t>
            </a:r>
            <a:r>
              <a:rPr lang="en-US" sz="2400" dirty="0" smtClean="0">
                <a:solidFill>
                  <a:srgbClr val="002060"/>
                </a:solidFill>
              </a:rPr>
              <a:t>, mouse, monitor. </a:t>
            </a:r>
            <a:r>
              <a:rPr lang="en-US" sz="2400" dirty="0" err="1" smtClean="0">
                <a:solidFill>
                  <a:srgbClr val="002060"/>
                </a:solidFill>
              </a:rPr>
              <a:t>Mais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fáceis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construir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como</a:t>
            </a:r>
            <a:r>
              <a:rPr lang="en-US" sz="2400" dirty="0" smtClean="0">
                <a:solidFill>
                  <a:srgbClr val="002060"/>
                </a:solidFill>
              </a:rPr>
              <a:t> hardware) do </a:t>
            </a:r>
            <a:r>
              <a:rPr lang="en-US" sz="2400" dirty="0" err="1" smtClean="0">
                <a:solidFill>
                  <a:srgbClr val="002060"/>
                </a:solidFill>
              </a:rPr>
              <a:t>que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multiprocessadores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Compartilham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sistemas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arquivos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unidos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dedicada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alta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velocidade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sistema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gerenciamento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comum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Multicomputadores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953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Posição</a:t>
            </a:r>
            <a:r>
              <a:rPr lang="en-US" sz="2400" dirty="0" smtClean="0">
                <a:solidFill>
                  <a:srgbClr val="002060"/>
                </a:solidFill>
              </a:rPr>
              <a:t> das </a:t>
            </a:r>
            <a:r>
              <a:rPr lang="en-US" sz="2400" dirty="0" err="1" smtClean="0">
                <a:solidFill>
                  <a:srgbClr val="002060"/>
                </a:solidFill>
              </a:rPr>
              <a:t>placas</a:t>
            </a:r>
            <a:r>
              <a:rPr lang="en-US" sz="2400" dirty="0" smtClean="0">
                <a:solidFill>
                  <a:srgbClr val="002060"/>
                </a:solidFill>
              </a:rPr>
              <a:t> de interface de </a:t>
            </a: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 (NIC)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</a:rPr>
              <a:t>multicomputador</a:t>
            </a:r>
            <a:r>
              <a:rPr lang="en-US" sz="2400" dirty="0" smtClean="0">
                <a:solidFill>
                  <a:srgbClr val="002060"/>
                </a:solidFill>
              </a:rPr>
              <a:t>. A NIC tem RAM </a:t>
            </a:r>
            <a:r>
              <a:rPr lang="en-US" sz="2400" dirty="0" err="1" smtClean="0">
                <a:solidFill>
                  <a:srgbClr val="002060"/>
                </a:solidFill>
              </a:rPr>
              <a:t>própria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pois</a:t>
            </a:r>
            <a:r>
              <a:rPr lang="en-US" sz="2400" dirty="0" smtClean="0">
                <a:solidFill>
                  <a:srgbClr val="002060"/>
                </a:solidFill>
              </a:rPr>
              <a:t> se </a:t>
            </a:r>
            <a:r>
              <a:rPr lang="en-US" sz="2400" dirty="0" err="1" smtClean="0">
                <a:solidFill>
                  <a:srgbClr val="002060"/>
                </a:solidFill>
              </a:rPr>
              <a:t>os</a:t>
            </a:r>
            <a:r>
              <a:rPr lang="en-US" sz="2400" dirty="0" smtClean="0">
                <a:solidFill>
                  <a:srgbClr val="002060"/>
                </a:solidFill>
              </a:rPr>
              <a:t> dados </a:t>
            </a:r>
            <a:r>
              <a:rPr lang="en-US" sz="2400" dirty="0" err="1" smtClean="0">
                <a:solidFill>
                  <a:srgbClr val="002060"/>
                </a:solidFill>
              </a:rPr>
              <a:t>não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armazenados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tempo real </a:t>
            </a:r>
            <a:r>
              <a:rPr lang="en-US" sz="2400" dirty="0" err="1" smtClean="0">
                <a:solidFill>
                  <a:srgbClr val="002060"/>
                </a:solidFill>
              </a:rPr>
              <a:t>são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perdidos</a:t>
            </a:r>
            <a:r>
              <a:rPr lang="en-US" sz="2400" dirty="0" smtClean="0">
                <a:solidFill>
                  <a:srgbClr val="002060"/>
                </a:solidFill>
              </a:rPr>
              <a:t>. A NIC </a:t>
            </a:r>
            <a:r>
              <a:rPr lang="en-US" sz="2400" dirty="0" err="1" smtClean="0">
                <a:solidFill>
                  <a:srgbClr val="002060"/>
                </a:solidFill>
              </a:rPr>
              <a:t>pode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processadores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 – ops: 2 </a:t>
            </a:r>
            <a:r>
              <a:rPr lang="en-US" sz="2400" dirty="0" err="1" smtClean="0">
                <a:solidFill>
                  <a:srgbClr val="002060"/>
                </a:solidFill>
              </a:rPr>
              <a:t>processadores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compartilhando</a:t>
            </a:r>
            <a:r>
              <a:rPr lang="en-US" sz="2400" dirty="0" smtClean="0">
                <a:solidFill>
                  <a:srgbClr val="002060"/>
                </a:solidFill>
              </a:rPr>
              <a:t>  RAM – </a:t>
            </a:r>
            <a:r>
              <a:rPr lang="en-US" sz="2400" dirty="0" err="1" smtClean="0">
                <a:solidFill>
                  <a:srgbClr val="002060"/>
                </a:solidFill>
              </a:rPr>
              <a:t>já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problema</a:t>
            </a:r>
            <a:r>
              <a:rPr lang="en-US" sz="2400" dirty="0" smtClean="0">
                <a:solidFill>
                  <a:srgbClr val="002060"/>
                </a:solidFill>
              </a:rPr>
              <a:t>?).  Note </a:t>
            </a:r>
            <a:r>
              <a:rPr lang="en-US" sz="2400" dirty="0" err="1" smtClean="0">
                <a:solidFill>
                  <a:srgbClr val="002060"/>
                </a:solidFill>
              </a:rPr>
              <a:t>que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números</a:t>
            </a:r>
            <a:r>
              <a:rPr lang="en-US" sz="2400" dirty="0" smtClean="0">
                <a:solidFill>
                  <a:srgbClr val="002060"/>
                </a:solidFill>
              </a:rPr>
              <a:t> 1 a 5 </a:t>
            </a:r>
            <a:r>
              <a:rPr lang="en-US" sz="2400" dirty="0" err="1" smtClean="0">
                <a:solidFill>
                  <a:srgbClr val="002060"/>
                </a:solidFill>
              </a:rPr>
              <a:t>são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cópias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14340" name="Picture 8" descr="C:\Documents and Settings\All Users\Documentos\CompanionSan\Tanenbaum\transparencias\traduzidas\figuras\cap8\8_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08325"/>
            <a:ext cx="7429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342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Os nós do multicomputador se comunicam por </a:t>
            </a:r>
            <a:r>
              <a:rPr lang="pt-BR" sz="2400" dirty="0" err="1" smtClean="0">
                <a:solidFill>
                  <a:srgbClr val="002060"/>
                </a:solidFill>
              </a:rPr>
              <a:t>msg</a:t>
            </a:r>
            <a:r>
              <a:rPr lang="pt-BR" sz="2400" dirty="0" smtClean="0">
                <a:solidFill>
                  <a:srgbClr val="002060"/>
                </a:solidFill>
              </a:rPr>
              <a:t> (muita E/S) ou pela técnica de </a:t>
            </a:r>
            <a:r>
              <a:rPr lang="en-US" sz="2400" dirty="0" smtClean="0">
                <a:solidFill>
                  <a:srgbClr val="00B050"/>
                </a:solidFill>
              </a:rPr>
              <a:t>Remote Procedure Calls:</a:t>
            </a:r>
            <a:r>
              <a:rPr lang="en-US" sz="2400" dirty="0" smtClean="0">
                <a:solidFill>
                  <a:srgbClr val="002060"/>
                </a:solidFill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</a:rPr>
              <a:t>programa</a:t>
            </a:r>
            <a:r>
              <a:rPr lang="en-US" sz="2400" dirty="0" smtClean="0">
                <a:solidFill>
                  <a:srgbClr val="002060"/>
                </a:solidFill>
              </a:rPr>
              <a:t> é </a:t>
            </a:r>
            <a:r>
              <a:rPr lang="en-US" sz="2400" dirty="0" err="1" smtClean="0">
                <a:solidFill>
                  <a:srgbClr val="002060"/>
                </a:solidFill>
              </a:rPr>
              <a:t>capaz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chamar</a:t>
            </a:r>
            <a:r>
              <a:rPr lang="en-US" sz="2400" dirty="0" smtClean="0">
                <a:solidFill>
                  <a:srgbClr val="002060"/>
                </a:solidFill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</a:rPr>
              <a:t>procedimento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outra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máquina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Cliente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ligado</a:t>
            </a:r>
            <a:r>
              <a:rPr lang="en-US" sz="2400" dirty="0" smtClean="0">
                <a:solidFill>
                  <a:srgbClr val="002060"/>
                </a:solidFill>
              </a:rPr>
              <a:t> a </a:t>
            </a:r>
            <a:r>
              <a:rPr lang="en-US" sz="2400" i="1" dirty="0" smtClean="0">
                <a:solidFill>
                  <a:srgbClr val="002060"/>
                </a:solidFill>
              </a:rPr>
              <a:t>stub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representa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procedimento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servidor</a:t>
            </a:r>
            <a:r>
              <a:rPr lang="en-US" sz="2400" dirty="0" smtClean="0">
                <a:solidFill>
                  <a:srgbClr val="002060"/>
                </a:solidFill>
              </a:rPr>
              <a:t> no </a:t>
            </a:r>
            <a:r>
              <a:rPr lang="en-US" sz="2400" dirty="0" err="1" smtClean="0">
                <a:solidFill>
                  <a:srgbClr val="002060"/>
                </a:solidFill>
              </a:rPr>
              <a:t>espaço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</a:rPr>
              <a:t>endereçamento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</a:rPr>
              <a:t>cliente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Parâmetros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chamada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</a:rPr>
              <a:t>cliente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colocados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pilha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modo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convencional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15364" name="Picture 10" descr="C:\Documents and Settings\All Users\Documentos\CompanionSan\Tanenbaum\transparencias\traduzidas\figuras\cap8\8_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6629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rgbClr val="002060"/>
                </a:solidFill>
              </a:rPr>
              <a:t>Chamada de Procedimento Remoto </a:t>
            </a:r>
            <a:br>
              <a:rPr lang="pt-BR" sz="4000" dirty="0" smtClean="0">
                <a:solidFill>
                  <a:srgbClr val="002060"/>
                </a:solidFill>
              </a:rPr>
            </a:br>
            <a:r>
              <a:rPr lang="pt-BR" sz="4000" dirty="0" err="1" smtClean="0">
                <a:solidFill>
                  <a:srgbClr val="002060"/>
                </a:solidFill>
              </a:rPr>
              <a:t>RPCs</a:t>
            </a:r>
            <a:endParaRPr lang="pt-BR" sz="4000" dirty="0" smtClean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346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Multicomputadores (3)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Cuidados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importantes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00B050"/>
                </a:solidFill>
              </a:rPr>
              <a:t>Escalonamento</a:t>
            </a:r>
            <a:r>
              <a:rPr lang="en-US" sz="2400" dirty="0" smtClean="0">
                <a:solidFill>
                  <a:srgbClr val="002060"/>
                </a:solidFill>
              </a:rPr>
              <a:t>: no </a:t>
            </a:r>
            <a:r>
              <a:rPr lang="en-US" sz="2400" dirty="0" err="1" smtClean="0">
                <a:solidFill>
                  <a:srgbClr val="002060"/>
                </a:solidFill>
              </a:rPr>
              <a:t>multiprocessador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todos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processos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residem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mesma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memória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uma</a:t>
            </a:r>
            <a:r>
              <a:rPr lang="en-US" sz="2400" dirty="0" smtClean="0">
                <a:solidFill>
                  <a:srgbClr val="002060"/>
                </a:solidFill>
              </a:rPr>
              <a:t> CPU </a:t>
            </a:r>
            <a:r>
              <a:rPr lang="en-US" sz="2400" dirty="0" err="1" smtClean="0">
                <a:solidFill>
                  <a:srgbClr val="002060"/>
                </a:solidFill>
              </a:rPr>
              <a:t>termina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tarefa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pega</a:t>
            </a:r>
            <a:r>
              <a:rPr lang="en-US" sz="2400" dirty="0" smtClean="0">
                <a:solidFill>
                  <a:srgbClr val="002060"/>
                </a:solidFill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</a:rPr>
              <a:t>processo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executa</a:t>
            </a:r>
            <a:r>
              <a:rPr lang="en-US" sz="2400" dirty="0" smtClean="0">
                <a:solidFill>
                  <a:srgbClr val="002060"/>
                </a:solidFill>
              </a:rPr>
              <a:t>. No </a:t>
            </a:r>
            <a:r>
              <a:rPr lang="en-US" sz="2400" dirty="0" err="1" smtClean="0">
                <a:solidFill>
                  <a:srgbClr val="002060"/>
                </a:solidFill>
              </a:rPr>
              <a:t>multicomputador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cada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</a:t>
            </a:r>
            <a:r>
              <a:rPr lang="en-US" sz="2400" dirty="0" smtClean="0">
                <a:solidFill>
                  <a:srgbClr val="002060"/>
                </a:solidFill>
              </a:rPr>
              <a:t> tem </a:t>
            </a:r>
            <a:r>
              <a:rPr lang="en-US" sz="2400" dirty="0" err="1" smtClean="0">
                <a:solidFill>
                  <a:srgbClr val="002060"/>
                </a:solidFill>
              </a:rPr>
              <a:t>sua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própria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memória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seus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próprios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processos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Uma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vez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associado</a:t>
            </a:r>
            <a:r>
              <a:rPr lang="en-US" sz="2400" dirty="0" smtClean="0">
                <a:solidFill>
                  <a:srgbClr val="002060"/>
                </a:solidFill>
              </a:rPr>
              <a:t> a um </a:t>
            </a:r>
            <a:r>
              <a:rPr lang="en-US" sz="2400" dirty="0" err="1" smtClean="0">
                <a:solidFill>
                  <a:srgbClr val="002060"/>
                </a:solidFill>
              </a:rPr>
              <a:t>nó</a:t>
            </a:r>
            <a:r>
              <a:rPr lang="en-US" sz="2400" dirty="0" smtClean="0">
                <a:solidFill>
                  <a:srgbClr val="002060"/>
                </a:solidFill>
              </a:rPr>
              <a:t> é </a:t>
            </a:r>
            <a:r>
              <a:rPr lang="en-US" sz="2400" dirty="0" err="1" smtClean="0">
                <a:solidFill>
                  <a:srgbClr val="002060"/>
                </a:solidFill>
              </a:rPr>
              <a:t>lá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que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processo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ficará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Tomar</a:t>
            </a:r>
            <a:r>
              <a:rPr lang="en-US" sz="2400" dirty="0" smtClean="0">
                <a:solidFill>
                  <a:srgbClr val="002060"/>
                </a:solidFill>
              </a:rPr>
              <a:t> boa </a:t>
            </a:r>
            <a:r>
              <a:rPr lang="en-US" sz="2400" dirty="0" err="1" smtClean="0">
                <a:solidFill>
                  <a:srgbClr val="002060"/>
                </a:solidFill>
              </a:rPr>
              <a:t>decisão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criação</a:t>
            </a:r>
            <a:r>
              <a:rPr lang="en-US" sz="2400" dirty="0" smtClean="0">
                <a:solidFill>
                  <a:srgbClr val="002060"/>
                </a:solidFill>
              </a:rPr>
              <a:t>.  </a:t>
            </a:r>
            <a:r>
              <a:rPr lang="en-US" sz="2400" dirty="0" err="1" smtClean="0">
                <a:solidFill>
                  <a:srgbClr val="002060"/>
                </a:solidFill>
              </a:rPr>
              <a:t>Após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criação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pode</a:t>
            </a:r>
            <a:r>
              <a:rPr lang="en-US" sz="2400" dirty="0" smtClean="0">
                <a:solidFill>
                  <a:srgbClr val="002060"/>
                </a:solidFill>
              </a:rPr>
              <a:t> ser </a:t>
            </a:r>
            <a:r>
              <a:rPr lang="en-US" sz="2400" dirty="0" err="1" smtClean="0">
                <a:solidFill>
                  <a:srgbClr val="002060"/>
                </a:solidFill>
              </a:rPr>
              <a:t>usado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algoritmo</a:t>
            </a:r>
            <a:r>
              <a:rPr lang="en-US" sz="2400" dirty="0" smtClean="0">
                <a:solidFill>
                  <a:srgbClr val="002060"/>
                </a:solidFill>
              </a:rPr>
              <a:t>  de </a:t>
            </a:r>
            <a:r>
              <a:rPr lang="en-US" sz="2400" dirty="0" err="1" smtClean="0">
                <a:solidFill>
                  <a:srgbClr val="002060"/>
                </a:solidFill>
              </a:rPr>
              <a:t>escalonamento</a:t>
            </a:r>
            <a:r>
              <a:rPr lang="en-US" sz="2400" dirty="0" smtClean="0">
                <a:solidFill>
                  <a:srgbClr val="002060"/>
                </a:solidFill>
              </a:rPr>
              <a:t> local, </a:t>
            </a:r>
            <a:r>
              <a:rPr lang="en-US" sz="2400" dirty="0" err="1" smtClean="0">
                <a:solidFill>
                  <a:srgbClr val="002060"/>
                </a:solidFill>
              </a:rPr>
              <a:t>porém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também</a:t>
            </a:r>
            <a:r>
              <a:rPr lang="en-US" sz="2400" dirty="0" smtClean="0">
                <a:solidFill>
                  <a:srgbClr val="002060"/>
                </a:solidFill>
              </a:rPr>
              <a:t> se </a:t>
            </a:r>
            <a:r>
              <a:rPr lang="en-US" sz="2400" dirty="0" err="1" smtClean="0">
                <a:solidFill>
                  <a:srgbClr val="002060"/>
                </a:solidFill>
              </a:rPr>
              <a:t>usar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escalonamento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sincronizado</a:t>
            </a:r>
            <a:r>
              <a:rPr lang="en-US" sz="2400" dirty="0" smtClean="0">
                <a:solidFill>
                  <a:srgbClr val="002060"/>
                </a:solidFill>
              </a:rPr>
              <a:t> entre as CPUs </a:t>
            </a:r>
            <a:r>
              <a:rPr lang="en-US" sz="2400" dirty="0" err="1" smtClean="0">
                <a:solidFill>
                  <a:srgbClr val="002060"/>
                </a:solidFill>
              </a:rPr>
              <a:t>que</a:t>
            </a:r>
            <a:r>
              <a:rPr lang="en-US" sz="2400" dirty="0" smtClean="0">
                <a:solidFill>
                  <a:srgbClr val="002060"/>
                </a:solidFill>
              </a:rPr>
              <a:t> minimize o tempo de CPU </a:t>
            </a:r>
            <a:r>
              <a:rPr lang="en-US" sz="2400" dirty="0" err="1" smtClean="0">
                <a:solidFill>
                  <a:srgbClr val="002060"/>
                </a:solidFill>
              </a:rPr>
              <a:t>parada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400" dirty="0" err="1" smtClean="0">
                <a:solidFill>
                  <a:srgbClr val="00B050"/>
                </a:solidFill>
              </a:rPr>
              <a:t>Balanceamento</a:t>
            </a:r>
            <a:r>
              <a:rPr lang="en-US" sz="2400" dirty="0" smtClean="0">
                <a:solidFill>
                  <a:srgbClr val="00B050"/>
                </a:solidFill>
              </a:rPr>
              <a:t> de </a:t>
            </a:r>
            <a:r>
              <a:rPr lang="en-US" sz="2400" dirty="0" err="1" smtClean="0">
                <a:solidFill>
                  <a:srgbClr val="00B050"/>
                </a:solidFill>
              </a:rPr>
              <a:t>Carga</a:t>
            </a:r>
            <a:r>
              <a:rPr lang="en-US" sz="2400" dirty="0" smtClean="0">
                <a:solidFill>
                  <a:srgbClr val="002060"/>
                </a:solidFill>
              </a:rPr>
              <a:t>: A </a:t>
            </a:r>
            <a:r>
              <a:rPr lang="en-US" sz="2400" dirty="0" err="1" smtClean="0">
                <a:solidFill>
                  <a:srgbClr val="002060"/>
                </a:solidFill>
              </a:rPr>
              <a:t>associação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inicial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que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processo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deve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qual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</a:t>
            </a:r>
            <a:r>
              <a:rPr lang="en-US" sz="2400" dirty="0" smtClean="0">
                <a:solidFill>
                  <a:srgbClr val="002060"/>
                </a:solidFill>
              </a:rPr>
              <a:t> é </a:t>
            </a:r>
            <a:r>
              <a:rPr lang="en-US" sz="2400" dirty="0" err="1" smtClean="0">
                <a:solidFill>
                  <a:srgbClr val="002060"/>
                </a:solidFill>
              </a:rPr>
              <a:t>importante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maneira</a:t>
            </a:r>
            <a:r>
              <a:rPr lang="en-US" sz="2400" dirty="0" smtClean="0">
                <a:solidFill>
                  <a:srgbClr val="002060"/>
                </a:solidFill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</a:rPr>
              <a:t>manter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equilibrado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uso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processador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uso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banda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equidade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61177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350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8599488" cy="29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395288" y="-33867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Balanceamento de Carga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766" y="1295400"/>
            <a:ext cx="8610600" cy="495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Algoritmos de Alocação de Processador – decisão importante: variam de acordo com  objetivos e informações conhecidas.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solidFill>
                  <a:srgbClr val="00B050"/>
                </a:solidFill>
              </a:rPr>
              <a:t>Algoritmo Determinístico teórico de Grafos: </a:t>
            </a:r>
            <a:r>
              <a:rPr lang="pt-BR" sz="2400" dirty="0" smtClean="0">
                <a:solidFill>
                  <a:srgbClr val="002060"/>
                </a:solidFill>
              </a:rPr>
              <a:t>Processos estão ligados com as arestas representando o fluxo médio entre eles (ex: </a:t>
            </a:r>
            <a:r>
              <a:rPr lang="pt-BR" sz="2400" dirty="0" err="1" smtClean="0">
                <a:solidFill>
                  <a:srgbClr val="002060"/>
                </a:solidFill>
              </a:rPr>
              <a:t>Mbps</a:t>
            </a:r>
            <a:r>
              <a:rPr lang="pt-BR" sz="2400" dirty="0" smtClean="0">
                <a:solidFill>
                  <a:srgbClr val="002060"/>
                </a:solidFill>
              </a:rPr>
              <a:t>). Há </a:t>
            </a:r>
            <a:r>
              <a:rPr lang="pt-BR" sz="2400" i="1" dirty="0" smtClean="0">
                <a:solidFill>
                  <a:srgbClr val="002060"/>
                </a:solidFill>
              </a:rPr>
              <a:t>k</a:t>
            </a:r>
            <a:r>
              <a:rPr lang="pt-BR" sz="2400" dirty="0" smtClean="0">
                <a:solidFill>
                  <a:srgbClr val="002060"/>
                </a:solidFill>
              </a:rPr>
              <a:t> CPUS (nós). Encontrar uma maneira de dividir o grafo em </a:t>
            </a:r>
            <a:r>
              <a:rPr lang="pt-BR" sz="2400" i="1" dirty="0" smtClean="0">
                <a:solidFill>
                  <a:srgbClr val="002060"/>
                </a:solidFill>
              </a:rPr>
              <a:t>k</a:t>
            </a:r>
            <a:r>
              <a:rPr lang="pt-BR" sz="2400" dirty="0" smtClean="0">
                <a:solidFill>
                  <a:srgbClr val="002060"/>
                </a:solidFill>
              </a:rPr>
              <a:t> subgrafos disjuntos  e cada subgrafo rodar em um nó. 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Objetivo: Minimizar o tráfego intergrupo. </a:t>
            </a:r>
            <a:r>
              <a:rPr lang="pt-BR" sz="2400" dirty="0">
                <a:solidFill>
                  <a:srgbClr val="002060"/>
                </a:solidFill>
              </a:rPr>
              <a:t/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A dir. a soma dá menos unidades que a esq. </a:t>
            </a:r>
            <a:endParaRPr lang="pt-BR" sz="2400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248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351</a:t>
            </a:r>
          </a:p>
          <a:p>
            <a:endParaRPr lang="en-US" sz="1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16112" y="6477000"/>
            <a:ext cx="381000" cy="30777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pt-BR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57153" y="6477000"/>
            <a:ext cx="381000" cy="30777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6">
                    <a:lumMod val="75000"/>
                  </a:schemeClr>
                </a:solidFill>
              </a:rPr>
              <a:t>17</a:t>
            </a:r>
            <a:endParaRPr lang="pt-BR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96000" y="6477000"/>
            <a:ext cx="381000" cy="30777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pt-BR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43800" y="6477000"/>
            <a:ext cx="381000" cy="30777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endParaRPr lang="pt-BR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98193" y="6477000"/>
            <a:ext cx="859159" cy="30777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Total 30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229600" y="6474023"/>
            <a:ext cx="838200" cy="30777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Total </a:t>
            </a:r>
            <a:r>
              <a:rPr lang="pt-BR" dirty="0" smtClean="0"/>
              <a:t>28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990600"/>
            <a:ext cx="3190875" cy="2790825"/>
          </a:xfrm>
          <a:prstGeom prst="rect">
            <a:avLst/>
          </a:prstGeom>
        </p:spPr>
      </p:pic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Balanceamento de Carga (2)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60185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351</a:t>
            </a:r>
          </a:p>
          <a:p>
            <a:endParaRPr lang="en-US" sz="1000" dirty="0"/>
          </a:p>
        </p:txBody>
      </p:sp>
      <p:sp>
        <p:nvSpPr>
          <p:cNvPr id="2" name="Retângulo 1"/>
          <p:cNvSpPr/>
          <p:nvPr/>
        </p:nvSpPr>
        <p:spPr>
          <a:xfrm rot="20045921">
            <a:off x="7511673" y="447787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20045921">
            <a:off x="7468810" y="565033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4876800" y="3886200"/>
            <a:ext cx="4914900" cy="2682956"/>
            <a:chOff x="3162300" y="3794044"/>
            <a:chExt cx="4914900" cy="2682956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5918" b="12435"/>
            <a:stretch/>
          </p:blipFill>
          <p:spPr bwMode="auto">
            <a:xfrm>
              <a:off x="4038599" y="3794044"/>
              <a:ext cx="4038601" cy="26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9"/>
            <p:cNvGrpSpPr/>
            <p:nvPr/>
          </p:nvGrpSpPr>
          <p:grpSpPr>
            <a:xfrm>
              <a:off x="3162300" y="4343400"/>
              <a:ext cx="1257300" cy="1459687"/>
              <a:chOff x="3162300" y="4343400"/>
              <a:chExt cx="1257300" cy="1459687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3581400" y="4343400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231413" y="4457700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62300" y="4800600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3581400" y="5162993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3231413" y="5433755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</p:grp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309" y="1183500"/>
            <a:ext cx="6248400" cy="54650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solidFill>
                  <a:srgbClr val="00B050"/>
                </a:solidFill>
              </a:rPr>
              <a:t>Algoritmo Heurístico distribuído iniciado pelo emissor: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Se o nó onde o processo nasceu estiver sobrecarregado, seleciona outro nó aleatoriamente para sondar sua ocupação.  Se nenhum nó for encontrado em N </a:t>
            </a:r>
            <a:br>
              <a:rPr lang="pt-BR" sz="2000" dirty="0" smtClean="0">
                <a:solidFill>
                  <a:srgbClr val="002060"/>
                </a:solidFill>
              </a:rPr>
            </a:br>
            <a:r>
              <a:rPr lang="pt-BR" sz="2000" dirty="0" smtClean="0">
                <a:solidFill>
                  <a:srgbClr val="002060"/>
                </a:solidFill>
              </a:rPr>
              <a:t>tentativas, ele roda na máquina onde foi gerado.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2000" dirty="0" smtClean="0">
              <a:solidFill>
                <a:srgbClr val="00B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solidFill>
                  <a:srgbClr val="00B050"/>
                </a:solidFill>
              </a:rPr>
              <a:t>Algoritmo Heurístico distribuído iniciado pelo receptor: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Quando um </a:t>
            </a:r>
            <a:r>
              <a:rPr lang="pt-BR" sz="2000" dirty="0">
                <a:solidFill>
                  <a:srgbClr val="002060"/>
                </a:solidFill>
              </a:rPr>
              <a:t>processo finaliza, </a:t>
            </a:r>
            <a:r>
              <a:rPr lang="pt-BR" sz="2000" dirty="0" smtClean="0">
                <a:solidFill>
                  <a:srgbClr val="002060"/>
                </a:solidFill>
              </a:rPr>
              <a:t>verificar </a:t>
            </a:r>
            <a:r>
              <a:rPr lang="pt-BR" sz="2000" dirty="0">
                <a:solidFill>
                  <a:srgbClr val="002060"/>
                </a:solidFill>
              </a:rPr>
              <a:t>se </a:t>
            </a:r>
            <a:r>
              <a:rPr lang="pt-BR" sz="2000" dirty="0" smtClean="0">
                <a:solidFill>
                  <a:srgbClr val="002060"/>
                </a:solidFill>
              </a:rPr>
              <a:t>o sistema tem </a:t>
            </a:r>
            <a:r>
              <a:rPr lang="pt-BR" sz="2000" dirty="0">
                <a:solidFill>
                  <a:srgbClr val="002060"/>
                </a:solidFill>
              </a:rPr>
              <a:t>trabalho suficiente. Se </a:t>
            </a:r>
            <a:r>
              <a:rPr lang="pt-BR" sz="2000" dirty="0" smtClean="0">
                <a:solidFill>
                  <a:srgbClr val="002060"/>
                </a:solidFill>
              </a:rPr>
              <a:t>não, </a:t>
            </a:r>
            <a:r>
              <a:rPr lang="pt-BR" sz="2000" dirty="0">
                <a:solidFill>
                  <a:srgbClr val="002060"/>
                </a:solidFill>
              </a:rPr>
              <a:t>escolhe uma máquina aleatoriamente e pede serviço. Sonda até N máquinas, e se não tem serviço </a:t>
            </a:r>
            <a:r>
              <a:rPr lang="pt-BR" sz="2000" dirty="0" smtClean="0">
                <a:solidFill>
                  <a:srgbClr val="002060"/>
                </a:solidFill>
              </a:rPr>
              <a:t>para periodicamente de </a:t>
            </a:r>
            <a:r>
              <a:rPr lang="pt-BR" sz="2000" dirty="0">
                <a:solidFill>
                  <a:srgbClr val="002060"/>
                </a:solidFill>
              </a:rPr>
              <a:t>procurar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É </a:t>
            </a:r>
            <a:r>
              <a:rPr lang="pt-BR" sz="2000" dirty="0">
                <a:solidFill>
                  <a:srgbClr val="002060"/>
                </a:solidFill>
              </a:rPr>
              <a:t>melhor ter sobrecarga extra quando o sistema não </a:t>
            </a:r>
            <a:r>
              <a:rPr lang="pt-BR" sz="2000" dirty="0" smtClean="0">
                <a:solidFill>
                  <a:srgbClr val="002060"/>
                </a:solidFill>
              </a:rPr>
              <a:t/>
            </a:r>
            <a:br>
              <a:rPr lang="pt-BR" sz="2000" dirty="0" smtClean="0">
                <a:solidFill>
                  <a:srgbClr val="002060"/>
                </a:solidFill>
              </a:rPr>
            </a:br>
            <a:r>
              <a:rPr lang="pt-BR" sz="2000" dirty="0" smtClean="0">
                <a:solidFill>
                  <a:srgbClr val="002060"/>
                </a:solidFill>
              </a:rPr>
              <a:t>está </a:t>
            </a:r>
            <a:r>
              <a:rPr lang="pt-BR" sz="2000" dirty="0">
                <a:solidFill>
                  <a:srgbClr val="002060"/>
                </a:solidFill>
              </a:rPr>
              <a:t>sobrecarregado.  </a:t>
            </a:r>
            <a:endParaRPr lang="pt-BR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solidFill>
                  <a:srgbClr val="00B050"/>
                </a:solidFill>
              </a:rPr>
              <a:t>Abordagem híbrida: </a:t>
            </a:r>
            <a:r>
              <a:rPr lang="pt-BR" sz="2000" dirty="0">
                <a:solidFill>
                  <a:srgbClr val="002060"/>
                </a:solidFill>
              </a:rPr>
              <a:t>livrar-se quando tem muito </a:t>
            </a:r>
            <a:r>
              <a:rPr lang="pt-BR" sz="2000" dirty="0" smtClean="0">
                <a:solidFill>
                  <a:srgbClr val="002060"/>
                </a:solidFill>
              </a:rPr>
              <a:t/>
            </a:r>
            <a:br>
              <a:rPr lang="pt-BR" sz="2000" dirty="0" smtClean="0">
                <a:solidFill>
                  <a:srgbClr val="002060"/>
                </a:solidFill>
              </a:rPr>
            </a:br>
            <a:r>
              <a:rPr lang="pt-BR" sz="2000" dirty="0" smtClean="0">
                <a:solidFill>
                  <a:srgbClr val="002060"/>
                </a:solidFill>
              </a:rPr>
              <a:t>trabalho </a:t>
            </a:r>
            <a:r>
              <a:rPr lang="pt-BR" sz="2000" dirty="0">
                <a:solidFill>
                  <a:srgbClr val="002060"/>
                </a:solidFill>
              </a:rPr>
              <a:t>e adquirir trabalho quando está livre.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57200" y="-2822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err="1" smtClean="0">
                <a:solidFill>
                  <a:srgbClr val="002060"/>
                </a:solidFill>
              </a:rPr>
              <a:t>Virtualização</a:t>
            </a:r>
            <a:r>
              <a:rPr lang="pt-BR" dirty="0" smtClean="0">
                <a:solidFill>
                  <a:srgbClr val="002060"/>
                </a:solidFill>
              </a:rPr>
              <a:t>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47422"/>
            <a:ext cx="8382000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B050"/>
                </a:solidFill>
              </a:rPr>
              <a:t>Motivação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Pode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acontecer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uma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empresa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múltiplos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servidores</a:t>
            </a:r>
            <a:r>
              <a:rPr lang="en-US" sz="2400" dirty="0" smtClean="0">
                <a:solidFill>
                  <a:srgbClr val="002060"/>
                </a:solidFill>
              </a:rPr>
              <a:t> (e-mail, web, ftp…) </a:t>
            </a:r>
            <a:r>
              <a:rPr lang="en-US" sz="2400" dirty="0" err="1" smtClean="0">
                <a:solidFill>
                  <a:srgbClr val="002060"/>
                </a:solidFill>
              </a:rPr>
              <a:t>conectados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alta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velocidade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multicomputador</a:t>
            </a:r>
            <a:r>
              <a:rPr lang="en-US" sz="2400" dirty="0" smtClean="0">
                <a:solidFill>
                  <a:srgbClr val="002060"/>
                </a:solidFill>
              </a:rPr>
              <a:t>), </a:t>
            </a:r>
            <a:r>
              <a:rPr lang="en-US" sz="2400" dirty="0" err="1" smtClean="0">
                <a:solidFill>
                  <a:srgbClr val="002060"/>
                </a:solidFill>
              </a:rPr>
              <a:t>não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porque</a:t>
            </a:r>
            <a:r>
              <a:rPr lang="en-US" sz="2400" dirty="0" smtClean="0">
                <a:solidFill>
                  <a:srgbClr val="002060"/>
                </a:solidFill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</a:rPr>
              <a:t>carga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seja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excessiva</a:t>
            </a:r>
            <a:r>
              <a:rPr lang="en-US" sz="2400" dirty="0" smtClean="0">
                <a:solidFill>
                  <a:srgbClr val="002060"/>
                </a:solidFill>
              </a:rPr>
              <a:t>,  mas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segurança</a:t>
            </a:r>
            <a:r>
              <a:rPr lang="en-US" sz="2400" dirty="0" smtClean="0">
                <a:solidFill>
                  <a:srgbClr val="002060"/>
                </a:solidFill>
              </a:rPr>
              <a:t>: se um </a:t>
            </a:r>
            <a:r>
              <a:rPr lang="en-US" sz="2400" dirty="0" err="1" smtClean="0">
                <a:solidFill>
                  <a:srgbClr val="002060"/>
                </a:solidFill>
              </a:rPr>
              <a:t>serviço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falhar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os</a:t>
            </a:r>
            <a:r>
              <a:rPr lang="en-US" sz="2400" dirty="0" smtClean="0">
                <a:solidFill>
                  <a:srgbClr val="002060"/>
                </a:solidFill>
              </a:rPr>
              <a:t> outros </a:t>
            </a:r>
            <a:r>
              <a:rPr lang="en-US" sz="2400" dirty="0" err="1" smtClean="0">
                <a:solidFill>
                  <a:srgbClr val="002060"/>
                </a:solidFill>
              </a:rPr>
              <a:t>continuam</a:t>
            </a:r>
            <a:r>
              <a:rPr lang="en-US" sz="2400" dirty="0" smtClean="0">
                <a:solidFill>
                  <a:srgbClr val="002060"/>
                </a:solidFill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</a:rPr>
              <a:t>funcionar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B050"/>
                </a:solidFill>
              </a:rPr>
              <a:t>Virtualização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Diferentes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servidores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funcionam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diferentes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máquinas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virtuais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hospedadas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</a:rPr>
              <a:t>único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computador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mantendo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modelo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falha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parcial</a:t>
            </a:r>
            <a:r>
              <a:rPr lang="en-US" sz="2400" dirty="0" smtClean="0">
                <a:solidFill>
                  <a:srgbClr val="002060"/>
                </a:solidFill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</a:rPr>
              <a:t>baixo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custo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fácil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manutenção</a:t>
            </a:r>
            <a:r>
              <a:rPr lang="en-US" sz="2400" dirty="0" smtClean="0">
                <a:solidFill>
                  <a:srgbClr val="002060"/>
                </a:solidFill>
              </a:rPr>
              <a:t>.  É a base da </a:t>
            </a:r>
            <a:r>
              <a:rPr lang="en-US" sz="2400" dirty="0" err="1" smtClean="0">
                <a:solidFill>
                  <a:srgbClr val="002060"/>
                </a:solidFill>
              </a:rPr>
              <a:t>chamada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computação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elástica</a:t>
            </a:r>
            <a:r>
              <a:rPr lang="en-US" sz="2400" dirty="0" smtClean="0">
                <a:solidFill>
                  <a:srgbClr val="002060"/>
                </a:solidFill>
              </a:rPr>
              <a:t>. É a base da </a:t>
            </a:r>
            <a:r>
              <a:rPr lang="en-US" sz="2400" dirty="0" err="1" smtClean="0">
                <a:solidFill>
                  <a:srgbClr val="002060"/>
                </a:solidFill>
              </a:rPr>
              <a:t>computação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nuvem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dirty="0" err="1">
                <a:solidFill>
                  <a:srgbClr val="00B050"/>
                </a:solidFill>
              </a:rPr>
              <a:t>Justificativa</a:t>
            </a:r>
            <a:r>
              <a:rPr lang="en-US" sz="2400" dirty="0">
                <a:solidFill>
                  <a:srgbClr val="002060"/>
                </a:solidFill>
              </a:rPr>
              <a:t>: A </a:t>
            </a:r>
            <a:r>
              <a:rPr lang="en-US" sz="2400" dirty="0" err="1">
                <a:solidFill>
                  <a:srgbClr val="002060"/>
                </a:solidFill>
              </a:rPr>
              <a:t>maioria</a:t>
            </a:r>
            <a:r>
              <a:rPr lang="en-US" sz="2400" dirty="0">
                <a:solidFill>
                  <a:srgbClr val="002060"/>
                </a:solidFill>
              </a:rPr>
              <a:t> das </a:t>
            </a:r>
            <a:r>
              <a:rPr lang="en-US" sz="2400" dirty="0" err="1">
                <a:solidFill>
                  <a:srgbClr val="002060"/>
                </a:solidFill>
              </a:rPr>
              <a:t>interrupções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nos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serviços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não</a:t>
            </a:r>
            <a:r>
              <a:rPr lang="en-US" sz="2400" dirty="0">
                <a:solidFill>
                  <a:srgbClr val="002060"/>
                </a:solidFill>
              </a:rPr>
              <a:t> é </a:t>
            </a:r>
            <a:r>
              <a:rPr lang="en-US" sz="2400" dirty="0" err="1">
                <a:solidFill>
                  <a:srgbClr val="002060"/>
                </a:solidFill>
              </a:rPr>
              <a:t>por</a:t>
            </a:r>
            <a:r>
              <a:rPr lang="en-US" sz="2400" dirty="0">
                <a:solidFill>
                  <a:srgbClr val="002060"/>
                </a:solidFill>
              </a:rPr>
              <a:t> hardware, mas </a:t>
            </a:r>
            <a:r>
              <a:rPr lang="en-US" sz="2400" dirty="0" err="1">
                <a:solidFill>
                  <a:srgbClr val="002060"/>
                </a:solidFill>
              </a:rPr>
              <a:t>pelo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conjunto</a:t>
            </a:r>
            <a:r>
              <a:rPr lang="en-US" sz="2400" dirty="0">
                <a:solidFill>
                  <a:srgbClr val="002060"/>
                </a:solidFill>
              </a:rPr>
              <a:t> de software </a:t>
            </a:r>
            <a:r>
              <a:rPr lang="en-US" sz="2400" dirty="0" err="1">
                <a:solidFill>
                  <a:srgbClr val="002060"/>
                </a:solidFill>
              </a:rPr>
              <a:t>inchado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não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confiável</a:t>
            </a:r>
            <a:r>
              <a:rPr lang="en-US" sz="2400" dirty="0">
                <a:solidFill>
                  <a:srgbClr val="002060"/>
                </a:solidFill>
              </a:rPr>
              <a:t> e com </a:t>
            </a:r>
            <a:r>
              <a:rPr lang="en-US" sz="2400" dirty="0" err="1">
                <a:solidFill>
                  <a:srgbClr val="002060"/>
                </a:solidFill>
              </a:rPr>
              <a:t>erros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especial SOs!)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353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Virtualização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911" y="1276290"/>
            <a:ext cx="8382000" cy="5181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err="1" smtClean="0">
                <a:solidFill>
                  <a:srgbClr val="00B050"/>
                </a:solidFill>
              </a:rPr>
              <a:t>Motivação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ainda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 </a:t>
            </a:r>
            <a:r>
              <a:rPr lang="en-US" sz="2400" dirty="0" err="1" smtClean="0">
                <a:solidFill>
                  <a:srgbClr val="002060"/>
                </a:solidFill>
              </a:rPr>
              <a:t>único</a:t>
            </a:r>
            <a:r>
              <a:rPr lang="en-US" sz="2400" dirty="0" smtClean="0">
                <a:solidFill>
                  <a:srgbClr val="002060"/>
                </a:solidFill>
              </a:rPr>
              <a:t> software que </a:t>
            </a:r>
            <a:r>
              <a:rPr lang="en-US" sz="2400" dirty="0" err="1" smtClean="0">
                <a:solidFill>
                  <a:srgbClr val="002060"/>
                </a:solidFill>
              </a:rPr>
              <a:t>rodaria</a:t>
            </a:r>
            <a:r>
              <a:rPr lang="en-US" sz="2400" dirty="0" smtClean="0">
                <a:solidFill>
                  <a:srgbClr val="002060"/>
                </a:solidFill>
              </a:rPr>
              <a:t> no </a:t>
            </a:r>
            <a:r>
              <a:rPr lang="en-US" sz="2400" dirty="0" err="1" smtClean="0">
                <a:solidFill>
                  <a:srgbClr val="002060"/>
                </a:solidFill>
              </a:rPr>
              <a:t>modo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núcleo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seria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hipervisor</a:t>
            </a:r>
            <a:r>
              <a:rPr lang="en-US" sz="2400" dirty="0" smtClean="0">
                <a:solidFill>
                  <a:srgbClr val="002060"/>
                </a:solidFill>
              </a:rPr>
              <a:t> que tem </a:t>
            </a:r>
            <a:r>
              <a:rPr lang="en-US" sz="2400" dirty="0" err="1" smtClean="0">
                <a:solidFill>
                  <a:srgbClr val="002060"/>
                </a:solidFill>
              </a:rPr>
              <a:t>menos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linhas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código</a:t>
            </a:r>
            <a:r>
              <a:rPr lang="en-US" sz="2400" dirty="0" smtClean="0">
                <a:solidFill>
                  <a:srgbClr val="002060"/>
                </a:solidFill>
              </a:rPr>
              <a:t> que o SO, e </a:t>
            </a:r>
            <a:r>
              <a:rPr lang="en-US" sz="2400" dirty="0" err="1" smtClean="0">
                <a:solidFill>
                  <a:srgbClr val="002060"/>
                </a:solidFill>
              </a:rPr>
              <a:t>portanto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menos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erros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Economia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hardware (</a:t>
            </a:r>
            <a:r>
              <a:rPr lang="en-US" sz="2400" dirty="0" err="1" smtClean="0">
                <a:solidFill>
                  <a:srgbClr val="002060"/>
                </a:solidFill>
              </a:rPr>
              <a:t>menos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máquinas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</a:rPr>
              <a:t>implica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também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economia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energia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Cada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aplicação</a:t>
            </a:r>
            <a:r>
              <a:rPr lang="en-US" sz="2400" dirty="0" smtClean="0">
                <a:solidFill>
                  <a:srgbClr val="002060"/>
                </a:solidFill>
              </a:rPr>
              <a:t> leva </a:t>
            </a:r>
            <a:r>
              <a:rPr lang="en-US" sz="2400" dirty="0" err="1" smtClean="0">
                <a:solidFill>
                  <a:srgbClr val="002060"/>
                </a:solidFill>
              </a:rPr>
              <a:t>consigo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próprio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ambiente</a:t>
            </a:r>
            <a:r>
              <a:rPr lang="en-US" sz="2400" dirty="0" smtClean="0">
                <a:solidFill>
                  <a:srgbClr val="002060"/>
                </a:solidFill>
              </a:rPr>
              <a:t>; um dos </a:t>
            </a:r>
            <a:r>
              <a:rPr lang="en-US" sz="2400" dirty="0" err="1" smtClean="0">
                <a:solidFill>
                  <a:srgbClr val="002060"/>
                </a:solidFill>
              </a:rPr>
              <a:t>benefícios</a:t>
            </a:r>
            <a:r>
              <a:rPr lang="en-US" sz="2400" dirty="0" smtClean="0">
                <a:solidFill>
                  <a:srgbClr val="002060"/>
                </a:solidFill>
              </a:rPr>
              <a:t> é </a:t>
            </a:r>
            <a:r>
              <a:rPr lang="en-US" sz="2400" dirty="0" err="1" smtClean="0">
                <a:solidFill>
                  <a:srgbClr val="002060"/>
                </a:solidFill>
              </a:rPr>
              <a:t>permitir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rodar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aplicações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antigas</a:t>
            </a:r>
            <a:r>
              <a:rPr lang="en-US" sz="2400" dirty="0" smtClean="0">
                <a:solidFill>
                  <a:srgbClr val="002060"/>
                </a:solidFill>
              </a:rPr>
              <a:t> e novas; outro </a:t>
            </a:r>
            <a:r>
              <a:rPr lang="en-US" sz="2400" dirty="0" err="1" smtClean="0">
                <a:solidFill>
                  <a:srgbClr val="002060"/>
                </a:solidFill>
              </a:rPr>
              <a:t>benefício</a:t>
            </a:r>
            <a:r>
              <a:rPr lang="en-US" sz="2400" dirty="0" smtClean="0">
                <a:solidFill>
                  <a:srgbClr val="002060"/>
                </a:solidFill>
              </a:rPr>
              <a:t> é </a:t>
            </a:r>
            <a:r>
              <a:rPr lang="en-US" sz="2400" dirty="0" err="1" smtClean="0">
                <a:solidFill>
                  <a:srgbClr val="002060"/>
                </a:solidFill>
              </a:rPr>
              <a:t>não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precisar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particionar</a:t>
            </a:r>
            <a:r>
              <a:rPr lang="en-US" sz="2400" dirty="0" smtClean="0">
                <a:solidFill>
                  <a:srgbClr val="002060"/>
                </a:solidFill>
              </a:rPr>
              <a:t> o disco e </a:t>
            </a:r>
            <a:r>
              <a:rPr lang="en-US" sz="2400" dirty="0" err="1" smtClean="0">
                <a:solidFill>
                  <a:srgbClr val="002060"/>
                </a:solidFill>
              </a:rPr>
              <a:t>assim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</a:t>
            </a:r>
            <a:r>
              <a:rPr lang="en-US" sz="2400" dirty="0" smtClean="0">
                <a:solidFill>
                  <a:srgbClr val="002060"/>
                </a:solidFill>
              </a:rPr>
              <a:t> que </a:t>
            </a:r>
            <a:r>
              <a:rPr lang="en-US" sz="2400" dirty="0" err="1" smtClean="0">
                <a:solidFill>
                  <a:srgbClr val="002060"/>
                </a:solidFill>
              </a:rPr>
              <a:t>reiniciar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computador</a:t>
            </a:r>
            <a:r>
              <a:rPr lang="en-US" sz="2400" dirty="0" smtClean="0">
                <a:solidFill>
                  <a:srgbClr val="002060"/>
                </a:solidFill>
              </a:rPr>
              <a:t> para </a:t>
            </a:r>
            <a:r>
              <a:rPr lang="en-US" sz="2400" dirty="0" err="1" smtClean="0">
                <a:solidFill>
                  <a:srgbClr val="002060"/>
                </a:solidFill>
              </a:rPr>
              <a:t>mudar</a:t>
            </a:r>
            <a:r>
              <a:rPr lang="en-US" sz="2400" dirty="0" smtClean="0">
                <a:solidFill>
                  <a:srgbClr val="002060"/>
                </a:solidFill>
              </a:rPr>
              <a:t> de SO.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>
                <a:solidFill>
                  <a:srgbClr val="002060"/>
                </a:solidFill>
              </a:rPr>
              <a:t>Termos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>
                <a:solidFill>
                  <a:srgbClr val="00B050"/>
                </a:solidFill>
              </a:rPr>
              <a:t>VMM – Virtual Machine Manager </a:t>
            </a:r>
            <a:r>
              <a:rPr lang="en-US" sz="2400" dirty="0">
                <a:solidFill>
                  <a:srgbClr val="002060"/>
                </a:solidFill>
              </a:rPr>
              <a:t>– o hypervisor.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B050"/>
                </a:solidFill>
              </a:rPr>
              <a:t>VCPU – Virtual CPU </a:t>
            </a:r>
            <a:r>
              <a:rPr lang="en-US" sz="2400" dirty="0">
                <a:solidFill>
                  <a:srgbClr val="002060"/>
                </a:solidFill>
              </a:rPr>
              <a:t>– </a:t>
            </a:r>
            <a:r>
              <a:rPr lang="en-US" sz="2400" dirty="0" err="1">
                <a:solidFill>
                  <a:srgbClr val="002060"/>
                </a:solidFill>
              </a:rPr>
              <a:t>não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executa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código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representa</a:t>
            </a:r>
            <a:r>
              <a:rPr lang="en-US" sz="2400" dirty="0">
                <a:solidFill>
                  <a:srgbClr val="002060"/>
                </a:solidFill>
              </a:rPr>
              <a:t> o </a:t>
            </a:r>
            <a:r>
              <a:rPr lang="en-US" sz="2400" dirty="0" err="1">
                <a:solidFill>
                  <a:srgbClr val="002060"/>
                </a:solidFill>
              </a:rPr>
              <a:t>estado</a:t>
            </a:r>
            <a:r>
              <a:rPr lang="en-US" sz="2400" dirty="0">
                <a:solidFill>
                  <a:srgbClr val="002060"/>
                </a:solidFill>
              </a:rPr>
              <a:t> da CPU </a:t>
            </a:r>
            <a:r>
              <a:rPr lang="en-US" sz="2400" dirty="0" err="1">
                <a:solidFill>
                  <a:srgbClr val="002060"/>
                </a:solidFill>
              </a:rPr>
              <a:t>ao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convidado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como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acredita</a:t>
            </a:r>
            <a:r>
              <a:rPr lang="en-US" sz="2400" dirty="0">
                <a:solidFill>
                  <a:srgbClr val="002060"/>
                </a:solidFill>
              </a:rPr>
              <a:t> que </a:t>
            </a:r>
            <a:r>
              <a:rPr lang="en-US" sz="2400" dirty="0" err="1">
                <a:solidFill>
                  <a:srgbClr val="002060"/>
                </a:solidFill>
              </a:rPr>
              <a:t>esteja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353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Interceptação e Emulação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00B050"/>
                </a:solidFill>
              </a:rPr>
              <a:t>Emulação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pt-BR" sz="2400" dirty="0" smtClean="0">
                <a:solidFill>
                  <a:srgbClr val="002060"/>
                </a:solidFill>
              </a:rPr>
              <a:t> as instruções são executadas via software</a:t>
            </a:r>
            <a:r>
              <a:rPr lang="pt-BR" sz="2400" dirty="0" smtClean="0"/>
              <a:t>  </a:t>
            </a:r>
            <a:r>
              <a:rPr lang="pt-BR" sz="2400" dirty="0" smtClean="0">
                <a:solidFill>
                  <a:srgbClr val="002060"/>
                </a:solidFill>
              </a:rPr>
              <a:t>permitindo emular um hardware totalmente diferente do hardware da máquina real. Ex: emuladores de consoles de </a:t>
            </a:r>
            <a:r>
              <a:rPr lang="pt-BR" sz="2400" dirty="0" err="1" smtClean="0">
                <a:solidFill>
                  <a:srgbClr val="002060"/>
                </a:solidFill>
              </a:rPr>
              <a:t>video-games</a:t>
            </a:r>
            <a:r>
              <a:rPr lang="pt-BR" sz="2400" dirty="0" smtClean="0">
                <a:solidFill>
                  <a:srgbClr val="002060"/>
                </a:solidFill>
              </a:rPr>
              <a:t> emulam o hardware do </a:t>
            </a:r>
            <a:r>
              <a:rPr lang="pt-BR" sz="2400" dirty="0" err="1" smtClean="0">
                <a:solidFill>
                  <a:srgbClr val="002060"/>
                </a:solidFill>
              </a:rPr>
              <a:t>video-game</a:t>
            </a:r>
            <a:r>
              <a:rPr lang="pt-BR" sz="2400" dirty="0" smtClean="0">
                <a:solidFill>
                  <a:srgbClr val="002060"/>
                </a:solidFill>
              </a:rPr>
              <a:t> no computador mas o jogo “pensa” estar executando no equipamento para o qual foi projetado. Através da emulação pode-se executar programas para outras arquiteturas, como por exemplo emular um </a:t>
            </a:r>
            <a:r>
              <a:rPr lang="pt-BR" sz="2400" dirty="0" err="1" smtClean="0">
                <a:solidFill>
                  <a:srgbClr val="002060"/>
                </a:solidFill>
              </a:rPr>
              <a:t>MACintosh</a:t>
            </a:r>
            <a:r>
              <a:rPr lang="pt-BR" sz="2400" dirty="0" smtClean="0">
                <a:solidFill>
                  <a:srgbClr val="002060"/>
                </a:solidFill>
              </a:rPr>
              <a:t> no PC, ou um hardware totalmente diferente.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A emulação tem desempenho pior do que a execução no ambiente nativo.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400" i="1" dirty="0" smtClean="0">
                <a:solidFill>
                  <a:srgbClr val="002060"/>
                </a:solidFill>
              </a:rPr>
              <a:t>Ex: Em máquinas CISC há a instrução ADD A,B,C onde C=A+B.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400" i="1" dirty="0" smtClean="0">
                <a:solidFill>
                  <a:srgbClr val="002060"/>
                </a:solidFill>
              </a:rPr>
              <a:t>	 Em máquinas RISC o equivalente seria a sequencia: </a:t>
            </a:r>
            <a:br>
              <a:rPr lang="pt-BR" sz="2400" i="1" dirty="0" smtClean="0">
                <a:solidFill>
                  <a:srgbClr val="002060"/>
                </a:solidFill>
              </a:rPr>
            </a:br>
            <a:r>
              <a:rPr lang="pt-B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 A,Reg1 + LOAD B,Reg2 + ADD Reg1,Reg2 + </a:t>
            </a:r>
            <a:r>
              <a:rPr lang="pt-BR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Store</a:t>
            </a:r>
            <a:r>
              <a:rPr lang="pt-B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Reg2,C</a:t>
            </a:r>
            <a:endParaRPr lang="en-US" sz="2400" i="1" dirty="0" err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Interceptação e Emulação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86400"/>
          </a:xfrm>
        </p:spPr>
        <p:txBody>
          <a:bodyPr rtlCol="0">
            <a:noAutofit/>
          </a:bodyPr>
          <a:lstStyle/>
          <a:p>
            <a:pPr marL="0" lvl="1" indent="0">
              <a:buNone/>
            </a:pPr>
            <a:r>
              <a:rPr lang="en-US" altLang="en-US" dirty="0" smtClean="0"/>
              <a:t>VM </a:t>
            </a:r>
            <a:r>
              <a:rPr lang="en-US" altLang="en-US" dirty="0" err="1" smtClean="0"/>
              <a:t>necessita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dois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modos</a:t>
            </a:r>
            <a:r>
              <a:rPr lang="en-US" altLang="en-US" dirty="0" smtClean="0"/>
              <a:t>: </a:t>
            </a:r>
            <a:r>
              <a:rPr lang="en-US" altLang="en-US" i="1" dirty="0"/>
              <a:t>virtual user mode </a:t>
            </a:r>
            <a:r>
              <a:rPr lang="en-US" altLang="en-US" dirty="0" smtClean="0"/>
              <a:t>e </a:t>
            </a:r>
            <a:r>
              <a:rPr lang="en-US" altLang="en-US" i="1" dirty="0"/>
              <a:t>virtual kernel </a:t>
            </a:r>
            <a:r>
              <a:rPr lang="en-US" altLang="en-US" i="1" dirty="0" smtClean="0"/>
              <a:t>mode</a:t>
            </a:r>
            <a:r>
              <a:rPr lang="en-US" altLang="en-US" dirty="0" smtClean="0"/>
              <a:t>:  Ambos </a:t>
            </a:r>
            <a:r>
              <a:rPr lang="en-US" altLang="en-US" dirty="0" err="1" smtClean="0"/>
              <a:t>rodam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realidade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modo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usuário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16_02.pdf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2" r="-11562"/>
          <a:stretch>
            <a:fillRect/>
          </a:stretch>
        </p:blipFill>
        <p:spPr bwMode="auto">
          <a:xfrm>
            <a:off x="1862138" y="2438400"/>
            <a:ext cx="7281862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1448" y="2590800"/>
            <a:ext cx="213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Esta instrução causa um erro pois exige modo núcleo e está no modo usuário. A VMM intercepta o erro, faz a emulação e retorna o controle para a VM.</a:t>
            </a: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209800" y="2743200"/>
            <a:ext cx="1600200" cy="762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52400" y="5636885"/>
            <a:ext cx="297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CPUs</a:t>
            </a:r>
            <a:r>
              <a:rPr lang="pt-BR" dirty="0" smtClean="0"/>
              <a:t> devem dispor de VT: </a:t>
            </a:r>
            <a:r>
              <a:rPr lang="pt-BR" dirty="0" err="1" smtClean="0"/>
              <a:t>Virtualization</a:t>
            </a:r>
            <a:r>
              <a:rPr lang="pt-BR" dirty="0" smtClean="0"/>
              <a:t> Technology para interceptar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2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-6773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(1)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5267"/>
            <a:ext cx="8458200" cy="578273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i="1" dirty="0" smtClean="0">
                <a:solidFill>
                  <a:srgbClr val="002060"/>
                </a:solidFill>
              </a:rPr>
              <a:t>Sistema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computacional</a:t>
            </a:r>
            <a:r>
              <a:rPr lang="en-US" sz="2600" b="1" i="1" dirty="0" smtClean="0">
                <a:solidFill>
                  <a:srgbClr val="002060"/>
                </a:solidFill>
              </a:rPr>
              <a:t> no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qual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duas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ou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mais</a:t>
            </a:r>
            <a:r>
              <a:rPr lang="en-US" sz="2600" b="1" i="1" dirty="0" smtClean="0">
                <a:solidFill>
                  <a:srgbClr val="002060"/>
                </a:solidFill>
              </a:rPr>
              <a:t> CPUs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compartilham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acesso</a:t>
            </a:r>
            <a:r>
              <a:rPr lang="en-US" sz="2600" b="1" i="1" dirty="0" smtClean="0">
                <a:solidFill>
                  <a:srgbClr val="002060"/>
                </a:solidFill>
              </a:rPr>
              <a:t> total a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uma</a:t>
            </a:r>
            <a:r>
              <a:rPr lang="en-US" sz="2600" b="1" i="1" dirty="0" smtClean="0">
                <a:solidFill>
                  <a:srgbClr val="002060"/>
                </a:solidFill>
              </a:rPr>
              <a:t> RAM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comum</a:t>
            </a:r>
            <a:r>
              <a:rPr lang="en-US" sz="2600" b="1" i="1" dirty="0" smtClean="0">
                <a:solidFill>
                  <a:srgbClr val="002060"/>
                </a:solidFill>
              </a:rPr>
              <a:t>.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B050"/>
                </a:solidFill>
              </a:rPr>
              <a:t>UMA – Uniform Memory Access</a:t>
            </a:r>
            <a:r>
              <a:rPr lang="en-US" sz="2600" dirty="0" smtClean="0">
                <a:solidFill>
                  <a:srgbClr val="002060"/>
                </a:solidFill>
              </a:rPr>
              <a:t>: tempo de </a:t>
            </a:r>
            <a:r>
              <a:rPr lang="en-US" sz="2600" dirty="0" err="1" smtClean="0">
                <a:solidFill>
                  <a:srgbClr val="002060"/>
                </a:solidFill>
              </a:rPr>
              <a:t>acesso</a:t>
            </a:r>
            <a:r>
              <a:rPr lang="en-US" sz="2600" dirty="0" smtClean="0">
                <a:solidFill>
                  <a:srgbClr val="002060"/>
                </a:solidFill>
              </a:rPr>
              <a:t> a </a:t>
            </a:r>
            <a:r>
              <a:rPr lang="en-US" sz="2600" dirty="0" err="1" smtClean="0">
                <a:solidFill>
                  <a:srgbClr val="002060"/>
                </a:solidFill>
              </a:rPr>
              <a:t>memória</a:t>
            </a:r>
            <a:r>
              <a:rPr lang="en-US" sz="2600" dirty="0" smtClean="0">
                <a:solidFill>
                  <a:srgbClr val="002060"/>
                </a:solidFill>
              </a:rPr>
              <a:t>  é 				      </a:t>
            </a:r>
            <a:r>
              <a:rPr lang="en-US" sz="2600" dirty="0" err="1" smtClean="0">
                <a:solidFill>
                  <a:srgbClr val="002060"/>
                </a:solidFill>
              </a:rPr>
              <a:t>uniforme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rgbClr val="00B050"/>
                </a:solidFill>
                <a:cs typeface="Arial" pitchFamily="34" charset="0"/>
              </a:rPr>
              <a:t>(1) Multiprocessadores baseados em barramento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073150" indent="-350838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Sem utilização de cache; contenção no barramento;</a:t>
            </a:r>
          </a:p>
          <a:p>
            <a:pPr marL="1073150" indent="-350838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Com utilização de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caches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; coerência de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cache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1073150" indent="-350838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Com memória privadas e caches; gerência mem.</a:t>
            </a: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4100" name="Picture 5" descr="C:\Documents and Settings\All Users\Documentos\CompanionSan\Tanenbaum\transparencias\traduzidas\figuras\cap8\8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43288"/>
            <a:ext cx="78486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56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Ele</a:t>
            </a:r>
            <a:r>
              <a:rPr lang="en-US" sz="2400" dirty="0" smtClean="0">
                <a:solidFill>
                  <a:srgbClr val="002060"/>
                </a:solidFill>
              </a:rPr>
              <a:t> é o SO, o </a:t>
            </a:r>
            <a:r>
              <a:rPr lang="en-US" sz="2400" dirty="0" err="1" smtClean="0">
                <a:solidFill>
                  <a:srgbClr val="002060"/>
                </a:solidFill>
              </a:rPr>
              <a:t>único</a:t>
            </a:r>
            <a:r>
              <a:rPr lang="en-US" sz="2400" dirty="0" smtClean="0">
                <a:solidFill>
                  <a:srgbClr val="002060"/>
                </a:solidFill>
              </a:rPr>
              <a:t> no </a:t>
            </a:r>
            <a:r>
              <a:rPr lang="en-US" sz="2400" dirty="0" err="1" smtClean="0">
                <a:solidFill>
                  <a:srgbClr val="002060"/>
                </a:solidFill>
              </a:rPr>
              <a:t>modo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núcleo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gerencia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máquinas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virtuais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processos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 smtClean="0">
              <a:solidFill>
                <a:srgbClr val="00206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 SO </a:t>
            </a:r>
            <a:r>
              <a:rPr lang="en-US" sz="2400" dirty="0" err="1" smtClean="0">
                <a:solidFill>
                  <a:srgbClr val="002060"/>
                </a:solidFill>
              </a:rPr>
              <a:t>hóspede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está</a:t>
            </a:r>
            <a:r>
              <a:rPr lang="en-US" sz="2400" dirty="0" smtClean="0">
                <a:solidFill>
                  <a:srgbClr val="002060"/>
                </a:solidFill>
              </a:rPr>
              <a:t> no </a:t>
            </a:r>
            <a:r>
              <a:rPr lang="en-US" sz="2400" dirty="0" err="1" smtClean="0">
                <a:solidFill>
                  <a:srgbClr val="002060"/>
                </a:solidFill>
              </a:rPr>
              <a:t>Modo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Núcleo</a:t>
            </a:r>
            <a:r>
              <a:rPr lang="en-US" sz="2400" dirty="0" smtClean="0">
                <a:solidFill>
                  <a:srgbClr val="002060"/>
                </a:solidFill>
              </a:rPr>
              <a:t> virtual. </a:t>
            </a:r>
            <a:r>
              <a:rPr lang="en-US" sz="2400" dirty="0" err="1" smtClean="0">
                <a:solidFill>
                  <a:srgbClr val="002060"/>
                </a:solidFill>
              </a:rPr>
              <a:t>Exige</a:t>
            </a:r>
            <a:r>
              <a:rPr lang="en-US" sz="2400" dirty="0" smtClean="0">
                <a:solidFill>
                  <a:srgbClr val="002060"/>
                </a:solidFill>
              </a:rPr>
              <a:t>-se VT.</a:t>
            </a: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O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Hipervisor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implementa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drivers dos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dispositivos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fornece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escalonador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de CPU,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gerenciamento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memória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, I/O, APIs.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Ele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é o SO. 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Muito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usados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Data Centers.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                                   </a:t>
            </a: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Hipervisores Tipo 1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0"/>
            <a:ext cx="8610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229600" y="65055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354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Hipervisores Tipo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Hipervisor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</a:rPr>
              <a:t>tipo</a:t>
            </a:r>
            <a:r>
              <a:rPr lang="en-US" sz="2400" dirty="0" smtClean="0">
                <a:solidFill>
                  <a:srgbClr val="002060"/>
                </a:solidFill>
              </a:rPr>
              <a:t> 2 é um </a:t>
            </a:r>
            <a:r>
              <a:rPr lang="en-US" sz="2400" dirty="0" err="1" smtClean="0">
                <a:solidFill>
                  <a:srgbClr val="002060"/>
                </a:solidFill>
              </a:rPr>
              <a:t>programa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usuário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sobre</a:t>
            </a:r>
            <a:r>
              <a:rPr lang="en-US" sz="2400" dirty="0" smtClean="0">
                <a:solidFill>
                  <a:srgbClr val="002060"/>
                </a:solidFill>
              </a:rPr>
              <a:t> um SO </a:t>
            </a:r>
            <a:r>
              <a:rPr lang="en-US" sz="2400" dirty="0" err="1" smtClean="0">
                <a:solidFill>
                  <a:srgbClr val="002060"/>
                </a:solidFill>
              </a:rPr>
              <a:t>hospedeiro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VMWare </a:t>
            </a:r>
            <a:r>
              <a:rPr lang="en-US" sz="2400" dirty="0" err="1">
                <a:solidFill>
                  <a:srgbClr val="002060"/>
                </a:solidFill>
              </a:rPr>
              <a:t>foi</a:t>
            </a:r>
            <a:r>
              <a:rPr lang="en-US" sz="2400" dirty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primeiro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</a:rPr>
              <a:t>tipo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carrega</a:t>
            </a:r>
            <a:r>
              <a:rPr lang="en-US" sz="2400" dirty="0" smtClean="0">
                <a:solidFill>
                  <a:srgbClr val="002060"/>
                </a:solidFill>
              </a:rPr>
              <a:t> um SO </a:t>
            </a:r>
            <a:r>
              <a:rPr lang="en-US" sz="2400" dirty="0" err="1" smtClean="0">
                <a:solidFill>
                  <a:srgbClr val="002060"/>
                </a:solidFill>
              </a:rPr>
              <a:t>hóspede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</a:rPr>
              <a:t>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carga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varre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binário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procurando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blocos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instruções</a:t>
            </a:r>
            <a:r>
              <a:rPr lang="en-US" sz="2400" dirty="0" smtClean="0">
                <a:solidFill>
                  <a:srgbClr val="002060"/>
                </a:solidFill>
              </a:rPr>
              <a:t> que </a:t>
            </a:r>
            <a:r>
              <a:rPr lang="en-US" sz="2400" dirty="0" err="1" smtClean="0">
                <a:solidFill>
                  <a:srgbClr val="002060"/>
                </a:solidFill>
              </a:rPr>
              <a:t>terminem</a:t>
            </a:r>
            <a:r>
              <a:rPr lang="en-US" sz="2400" dirty="0" smtClean="0">
                <a:solidFill>
                  <a:srgbClr val="002060"/>
                </a:solidFill>
              </a:rPr>
              <a:t> com </a:t>
            </a:r>
            <a:r>
              <a:rPr lang="en-US" sz="2400" dirty="0" err="1" smtClean="0">
                <a:solidFill>
                  <a:srgbClr val="002060"/>
                </a:solidFill>
              </a:rPr>
              <a:t>instruções</a:t>
            </a:r>
            <a:r>
              <a:rPr lang="en-US" sz="2400" dirty="0" smtClean="0">
                <a:solidFill>
                  <a:srgbClr val="002060"/>
                </a:solidFill>
              </a:rPr>
              <a:t> que </a:t>
            </a:r>
            <a:r>
              <a:rPr lang="en-US" sz="2400" dirty="0" err="1" smtClean="0">
                <a:solidFill>
                  <a:srgbClr val="002060"/>
                </a:solidFill>
              </a:rPr>
              <a:t>alterem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fluxo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controle</a:t>
            </a:r>
            <a:r>
              <a:rPr lang="en-US" sz="2400" dirty="0" smtClean="0">
                <a:solidFill>
                  <a:srgbClr val="002060"/>
                </a:solidFill>
              </a:rPr>
              <a:t>: (jump, call, trap…). </a:t>
            </a:r>
            <a:r>
              <a:rPr lang="en-US" sz="2400" dirty="0" err="1" smtClean="0">
                <a:solidFill>
                  <a:srgbClr val="002060"/>
                </a:solidFill>
              </a:rPr>
              <a:t>Acontece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tradução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binária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substitui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instruções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sensíveis</a:t>
            </a:r>
            <a:r>
              <a:rPr lang="en-US" sz="2400" dirty="0" smtClean="0">
                <a:solidFill>
                  <a:srgbClr val="002060"/>
                </a:solidFill>
              </a:rPr>
              <a:t>  (q </a:t>
            </a:r>
            <a:r>
              <a:rPr lang="en-US" sz="2400" dirty="0" err="1" smtClean="0">
                <a:solidFill>
                  <a:srgbClr val="002060"/>
                </a:solidFill>
              </a:rPr>
              <a:t>só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podem</a:t>
            </a:r>
            <a:r>
              <a:rPr lang="en-US" sz="2400" dirty="0" smtClean="0">
                <a:solidFill>
                  <a:srgbClr val="002060"/>
                </a:solidFill>
              </a:rPr>
              <a:t> ser </a:t>
            </a:r>
            <a:r>
              <a:rPr lang="en-US" sz="2400" dirty="0" err="1" smtClean="0">
                <a:solidFill>
                  <a:srgbClr val="002060"/>
                </a:solidFill>
              </a:rPr>
              <a:t>executadas</a:t>
            </a:r>
            <a:r>
              <a:rPr lang="en-US" sz="2400" dirty="0" smtClean="0">
                <a:solidFill>
                  <a:srgbClr val="002060"/>
                </a:solidFill>
              </a:rPr>
              <a:t> no </a:t>
            </a:r>
            <a:r>
              <a:rPr lang="en-US" sz="2400" dirty="0" err="1" smtClean="0">
                <a:solidFill>
                  <a:srgbClr val="002060"/>
                </a:solidFill>
              </a:rPr>
              <a:t>modo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núcleo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rotinas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smtClean="0">
                <a:solidFill>
                  <a:srgbClr val="002060"/>
                </a:solidFill>
              </a:rPr>
              <a:t>VMWare.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3629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355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Hipervisores Tipo 2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Após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executar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bloco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básico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controle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retorna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ao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VMWare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localiza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próximo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bloco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Blocos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vão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sendo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traduzidos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armazenados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executados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Máquinas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não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tem VT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podem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usar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este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tipo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virtualização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Do ponto de vista de desempenho é melhor usar Hipervisor do Tipo 1 ou 2? Sabendo que o Tipo 1 não precisa tradução, será mais rápido?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355</a:t>
            </a:r>
          </a:p>
          <a:p>
            <a:endParaRPr lang="en-US" sz="1000" dirty="0"/>
          </a:p>
        </p:txBody>
      </p:sp>
      <p:sp>
        <p:nvSpPr>
          <p:cNvPr id="2" name="Retângulo 1"/>
          <p:cNvSpPr/>
          <p:nvPr/>
        </p:nvSpPr>
        <p:spPr>
          <a:xfrm>
            <a:off x="457200" y="5180617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Embora </a:t>
            </a:r>
            <a:r>
              <a:rPr lang="pt-BR" sz="2000" dirty="0" smtClean="0">
                <a:solidFill>
                  <a:srgbClr val="FF0000"/>
                </a:solidFill>
              </a:rPr>
              <a:t>intuitivamente </a:t>
            </a:r>
            <a:r>
              <a:rPr lang="pt-BR" sz="2000" dirty="0" err="1" smtClean="0">
                <a:solidFill>
                  <a:srgbClr val="FF0000"/>
                </a:solidFill>
              </a:rPr>
              <a:t>Hipervisor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de Tipo 1 tenha melhor desempenho, e</a:t>
            </a:r>
            <a:r>
              <a:rPr lang="en-US" sz="2000" dirty="0" err="1">
                <a:solidFill>
                  <a:srgbClr val="FF0000"/>
                </a:solidFill>
              </a:rPr>
              <a:t>studos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mostram</a:t>
            </a:r>
            <a:r>
              <a:rPr lang="en-US" sz="2000" dirty="0">
                <a:solidFill>
                  <a:srgbClr val="FF0000"/>
                </a:solidFill>
              </a:rPr>
              <a:t> que </a:t>
            </a:r>
            <a:r>
              <a:rPr lang="en-US" sz="2000" dirty="0" err="1">
                <a:solidFill>
                  <a:srgbClr val="FF0000"/>
                </a:solidFill>
              </a:rPr>
              <a:t>não</a:t>
            </a:r>
            <a:r>
              <a:rPr lang="en-US" sz="2000" dirty="0">
                <a:solidFill>
                  <a:srgbClr val="FF0000"/>
                </a:solidFill>
              </a:rPr>
              <a:t> é </a:t>
            </a:r>
            <a:r>
              <a:rPr lang="en-US" sz="2000" dirty="0" err="1">
                <a:solidFill>
                  <a:srgbClr val="FF0000"/>
                </a:solidFill>
              </a:rPr>
              <a:t>sempre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assim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máquinas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com </a:t>
            </a:r>
            <a:r>
              <a:rPr lang="en-US" sz="2000" dirty="0" smtClean="0">
                <a:solidFill>
                  <a:srgbClr val="FF0000"/>
                </a:solidFill>
              </a:rPr>
              <a:t>VT, se no </a:t>
            </a:r>
            <a:r>
              <a:rPr lang="en-US" sz="2000" dirty="0" err="1">
                <a:solidFill>
                  <a:srgbClr val="FF0000"/>
                </a:solidFill>
              </a:rPr>
              <a:t>momento</a:t>
            </a:r>
            <a:r>
              <a:rPr lang="en-US" sz="2000" dirty="0">
                <a:solidFill>
                  <a:srgbClr val="FF0000"/>
                </a:solidFill>
              </a:rPr>
              <a:t> da </a:t>
            </a:r>
            <a:r>
              <a:rPr lang="en-US" sz="2000" dirty="0" err="1" smtClean="0">
                <a:solidFill>
                  <a:srgbClr val="FF0000"/>
                </a:solidFill>
              </a:rPr>
              <a:t>armadilha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o cache </a:t>
            </a:r>
            <a:r>
              <a:rPr lang="en-US" sz="2000" dirty="0" err="1" smtClean="0">
                <a:solidFill>
                  <a:srgbClr val="FF0000"/>
                </a:solidFill>
              </a:rPr>
              <a:t>contivesse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outro </a:t>
            </a:r>
            <a:r>
              <a:rPr lang="en-US" sz="2000" dirty="0" err="1">
                <a:solidFill>
                  <a:srgbClr val="FF0000"/>
                </a:solidFill>
              </a:rPr>
              <a:t>conjunto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instruções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este</a:t>
            </a:r>
            <a:r>
              <a:rPr lang="en-US" sz="2000" dirty="0" smtClean="0">
                <a:solidFill>
                  <a:srgbClr val="FF0000"/>
                </a:solidFill>
              </a:rPr>
              <a:t> cache e TLBs </a:t>
            </a:r>
            <a:r>
              <a:rPr lang="en-US" sz="2000" dirty="0" err="1" smtClean="0">
                <a:solidFill>
                  <a:srgbClr val="FF0000"/>
                </a:solidFill>
              </a:rPr>
              <a:t>seriam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inutilizados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causando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queda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desempenho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Container </a:t>
            </a:r>
            <a:r>
              <a:rPr lang="pt-BR" dirty="0" err="1" smtClean="0">
                <a:solidFill>
                  <a:srgbClr val="002060"/>
                </a:solidFill>
              </a:rPr>
              <a:t>virtualization</a:t>
            </a:r>
            <a:endParaRPr lang="pt-BR" dirty="0" smtClean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19450" y="1295400"/>
            <a:ext cx="8229600" cy="4525963"/>
          </a:xfrm>
        </p:spPr>
        <p:txBody>
          <a:bodyPr/>
          <a:lstStyle/>
          <a:p>
            <a:r>
              <a:rPr lang="pt-BR" sz="2400" dirty="0">
                <a:solidFill>
                  <a:srgbClr val="002060"/>
                </a:solidFill>
                <a:cs typeface="Arial" charset="0"/>
              </a:rPr>
              <a:t>Containers não requerem um SO completo para operarem, apenas bibliotecas e configurações adequadas;</a:t>
            </a:r>
          </a:p>
          <a:p>
            <a:r>
              <a:rPr lang="pt-BR" sz="2400" dirty="0">
                <a:solidFill>
                  <a:srgbClr val="002060"/>
                </a:solidFill>
                <a:cs typeface="Arial" charset="0"/>
              </a:rPr>
              <a:t>São mais 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leves e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auto-suficientes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Garantem que o software execute sempre da mesma forma, independente de onde foi implantado;</a:t>
            </a:r>
          </a:p>
          <a:p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A complexidade é embutida no container que é fácil de construir, compartilhar e rodar. As dependências são empacotadas como imagem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Docker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. A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Docker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Engine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 cria e depura uma aplicação em minutos;</a:t>
            </a:r>
          </a:p>
          <a:p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Novos recursos e correções chegam ao clientes rapidamente sem tempo de inatividade.</a:t>
            </a:r>
            <a:endParaRPr lang="pt-BR" sz="24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tgtmedia.com/rms/onlineImages/windows_server-virtual_machines_vs_container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2314"/>
            <a:ext cx="8077200" cy="50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89155" y="5791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n-lt"/>
              </a:rPr>
              <a:t>Tecnologias consideradas complementares. O que considerar na hora de decidir se VM ou container?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2400" y="5180900"/>
            <a:ext cx="975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/>
              <a:t>http://searchservervirtualization.techtarget.com/answer/Containers-vs-VMs-Whats-the-difference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1" y="1295400"/>
            <a:ext cx="6848475" cy="3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/>
            <a:r>
              <a:rPr lang="pt-BR" sz="2400" dirty="0">
                <a:solidFill>
                  <a:srgbClr val="002060"/>
                </a:solidFill>
                <a:cs typeface="Arial" charset="0"/>
              </a:rPr>
              <a:t>Um sistema pode hospedar mais containers 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do que pode hospedar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VMs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 eaLnBrk="1" hangingPunct="1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Um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OS significa um ponto de falha para todos os containers que o 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utilizam;</a:t>
            </a:r>
          </a:p>
          <a:p>
            <a:pPr eaLnBrk="1" hangingPunct="1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Se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vai rodar múltiplas cópias do mesmo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app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, use container. Se serão múltiplas aplicações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VMs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... </a:t>
            </a:r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Se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não sabe bem que recursos do SO a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app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 usa=&gt;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VMs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. </a:t>
            </a:r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Obviamente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se vários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SOs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são necessários =&gt;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VMs</a:t>
            </a:r>
            <a:endParaRPr lang="pt-BR" sz="2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1624" y="381000"/>
            <a:ext cx="8229600" cy="8382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VM ou Container?</a:t>
            </a:r>
          </a:p>
        </p:txBody>
      </p:sp>
    </p:spTree>
    <p:extLst>
      <p:ext uri="{BB962C8B-B14F-4D97-AF65-F5344CB8AC3E}">
        <p14:creationId xmlns:p14="http://schemas.microsoft.com/office/powerpoint/2010/main" val="9704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4327" y="5486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Containers e </a:t>
            </a:r>
            <a:r>
              <a:rPr lang="pt-BR" sz="2400" dirty="0" err="1" smtClean="0"/>
              <a:t>VMs</a:t>
            </a:r>
            <a:r>
              <a:rPr lang="pt-BR" sz="2400" dirty="0" smtClean="0"/>
              <a:t> usados juntos oferecem flexibilidade na implantação e gerenciamento de aplicativos.</a:t>
            </a:r>
            <a:endParaRPr lang="pt-BR" sz="2400" dirty="0"/>
          </a:p>
        </p:txBody>
      </p:sp>
      <p:pic>
        <p:nvPicPr>
          <p:cNvPr id="2050" name="Picture 2" descr="infographic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7" y="990600"/>
            <a:ext cx="7845425" cy="37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3039" y="38100"/>
            <a:ext cx="8229600" cy="8382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VM e Container Juntos</a:t>
            </a:r>
          </a:p>
        </p:txBody>
      </p:sp>
    </p:spTree>
    <p:extLst>
      <p:ext uri="{BB962C8B-B14F-4D97-AF65-F5344CB8AC3E}">
        <p14:creationId xmlns:p14="http://schemas.microsoft.com/office/powerpoint/2010/main" val="14356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Ferramentas Virtuais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Um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desenvolvedor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de software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pode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construir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uma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máquina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virtual,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carreg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á-la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com o SO, compiladores, bibliotecas, com suas dependências, códigos desenvolvidos, congelar e disponibilizar aos clientes.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Vantagem: pacote pronto com detalhes necessários ocultos aos clientes.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Exemplo: Mininet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Aplicações Virtuais: nome dado ao pacote completo.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359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990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VirtualBox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25538"/>
            <a:ext cx="8366125" cy="5588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Uma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das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ferramentas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virtualização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disponíveis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(Oracle): 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  <a:hlinkClick r:id="rId2"/>
              </a:rPr>
              <a:t>https://www.virtualbox.org/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“Presently,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VirtualBox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runs on Windows, Linux, Macintosh, and Solaris hosts and supports a large number of guest operating systems including but not limited to Windows (NT 4.0, 2000, XP, Server 2003, Vista, Windows 7, Windows 8), DOS/Windows 3.x, Linux (2.4, 2.6 and 3.x), Solaris and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OpenSolaris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, OS/2, and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OpenBSD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.”</a:t>
            </a:r>
          </a:p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Esta cópia pode ser importada , exportada, configurada para atender a demanda. </a:t>
            </a:r>
          </a:p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A extensão .VDI é o formato nativo do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VirtualBox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e significa apenas Imagem de Disco Virtual.  A extensão .VMDK é o formato original da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VMWare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, aceito pelo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VirtualBox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-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err="1" smtClean="0">
                <a:solidFill>
                  <a:srgbClr val="002060"/>
                </a:solidFill>
              </a:rPr>
              <a:t>Paravirtualização</a:t>
            </a:r>
            <a:endParaRPr lang="pt-BR" dirty="0" smtClean="0">
              <a:solidFill>
                <a:srgbClr val="002060"/>
              </a:solidFill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523288" cy="52578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SO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Paravirtualizado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:  instruções sensíveis foram  removidas e substituídas por uma chamada de uma API (do hipervisor) para realizar serviços de sistema. Não emular melhora o desempenho.</a:t>
            </a:r>
          </a:p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O hipervisor pode ter parte que faz emulação (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qdo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código do SO é fechado como Windows) e parte que é apenas um micronúcleo.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cs typeface="Arial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622675"/>
            <a:ext cx="867568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172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356</a:t>
            </a:r>
          </a:p>
          <a:p>
            <a:endParaRPr lang="en-US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43800" y="5334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C00000"/>
                </a:solidFill>
              </a:rPr>
              <a:t>Desejável: milhares de linhas de código e não milhões...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8" name="Conector de seta reta 7"/>
          <p:cNvCxnSpPr>
            <a:stCxn id="6" idx="1"/>
          </p:cNvCxnSpPr>
          <p:nvPr/>
        </p:nvCxnSpPr>
        <p:spPr>
          <a:xfrm flipH="1" flipV="1">
            <a:off x="7086600" y="5638801"/>
            <a:ext cx="457200" cy="4338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33400" y="-15875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(2)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99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Problema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de (1)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: 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limite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barramento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; tam=16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ou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32 CPUs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(2)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Multiprocessadores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com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chaves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de crossbar:</a:t>
            </a:r>
            <a:endParaRPr lang="pt-BR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934200" y="4876800"/>
            <a:ext cx="1828800" cy="990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2060"/>
                </a:solidFill>
                <a:cs typeface="Arial" pitchFamily="34" charset="0"/>
              </a:rPr>
              <a:t>Reduz a 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contenção</a:t>
            </a:r>
            <a:endParaRPr lang="pt-B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21089"/>
            <a:ext cx="6248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9" y="4419600"/>
            <a:ext cx="86534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Virtual </a:t>
            </a:r>
            <a:r>
              <a:rPr lang="pt-BR" dirty="0" err="1" smtClean="0">
                <a:solidFill>
                  <a:srgbClr val="002060"/>
                </a:solidFill>
              </a:rPr>
              <a:t>Machine</a:t>
            </a:r>
            <a:r>
              <a:rPr lang="pt-BR" dirty="0" smtClean="0">
                <a:solidFill>
                  <a:srgbClr val="002060"/>
                </a:solidFill>
              </a:rPr>
              <a:t> Interface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523288" cy="5257800"/>
          </a:xfrm>
          <a:ln>
            <a:noFill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400" dirty="0">
                <a:solidFill>
                  <a:srgbClr val="002060"/>
                </a:solidFill>
                <a:cs typeface="Arial" charset="0"/>
              </a:rPr>
              <a:t>VMI Linux: versão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paravirtualizada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 do Linux que precisa estar ligada a biblioteca adequada:</a:t>
            </a:r>
          </a:p>
          <a:p>
            <a:pPr eaLnBrk="1" hangingPunct="1"/>
            <a:r>
              <a:rPr lang="pt-BR" sz="2400" dirty="0">
                <a:solidFill>
                  <a:srgbClr val="002060"/>
                </a:solidFill>
                <a:cs typeface="Arial" charset="0"/>
              </a:rPr>
              <a:t>Biblioteca contendo instruções sensíveis para execução no HW;</a:t>
            </a:r>
          </a:p>
          <a:p>
            <a:pPr eaLnBrk="1" hangingPunct="1"/>
            <a:r>
              <a:rPr lang="pt-BR" sz="2400" dirty="0">
                <a:solidFill>
                  <a:srgbClr val="002060"/>
                </a:solidFill>
                <a:cs typeface="Arial" charset="0"/>
              </a:rPr>
              <a:t>Biblioteca para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hipervisor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 específico 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(na figura: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VMware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ou </a:t>
            </a:r>
            <a:r>
              <a:rPr lang="pt-BR" sz="2400" dirty="0" err="1">
                <a:solidFill>
                  <a:srgbClr val="002060"/>
                </a:solidFill>
                <a:cs typeface="Arial" charset="0"/>
              </a:rPr>
              <a:t>Xen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eaLnBrk="1" hangingPunct="1"/>
            <a:endParaRPr lang="pt-BR" sz="2400" dirty="0">
              <a:solidFill>
                <a:srgbClr val="002060"/>
              </a:solidFill>
              <a:cs typeface="Arial" charset="0"/>
            </a:endParaRPr>
          </a:p>
          <a:p>
            <a:pPr marL="0" indent="0" eaLnBrk="1" hangingPunct="1">
              <a:buNone/>
            </a:pPr>
            <a:r>
              <a:rPr lang="pt-BR" sz="2400" dirty="0">
                <a:solidFill>
                  <a:srgbClr val="002060"/>
                </a:solidFill>
                <a:cs typeface="Arial" charset="0"/>
              </a:rPr>
              <a:t>O núcleo do SO seria portável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35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357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50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Virtualização de Memória e E/S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523288" cy="52578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pt-BR" sz="2400" dirty="0" smtClean="0">
                <a:solidFill>
                  <a:srgbClr val="00B050"/>
                </a:solidFill>
                <a:cs typeface="Arial" charset="0"/>
              </a:rPr>
              <a:t>Memória:</a:t>
            </a:r>
          </a:p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Se o SO da VM1 mapeou as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pgs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4,5 e 6 nas molduras 10,11 e 12 que estão mapeadas pelo SO da VM2?</a:t>
            </a:r>
          </a:p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O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hipervisor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deve procurar outras molduras – manter “tabela de páginas sombra” e um esquema para alterações.</a:t>
            </a:r>
          </a:p>
          <a:p>
            <a:pPr>
              <a:buNone/>
            </a:pPr>
            <a:endParaRPr lang="pt-BR" sz="2400" dirty="0">
              <a:solidFill>
                <a:srgbClr val="002060"/>
              </a:solidFill>
              <a:cs typeface="Arial" charset="0"/>
            </a:endParaRPr>
          </a:p>
          <a:p>
            <a:pPr>
              <a:buNone/>
            </a:pPr>
            <a:r>
              <a:rPr lang="pt-BR" sz="2400" dirty="0">
                <a:solidFill>
                  <a:srgbClr val="00B050"/>
                </a:solidFill>
                <a:cs typeface="Arial" charset="0"/>
              </a:rPr>
              <a:t>E/S:</a:t>
            </a:r>
          </a:p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Manter visões dos dispositivos de E/S, como por exemplo, uma visão do disco: o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hipervisor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cria um arquivo para associar a uma VM. O SO hóspede tenta controlar um disco real ( com número de bloco a acessar,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etc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). O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hipervisor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intercepta e converte a informação de número de bloco com a informação de deslocamento no arquivo. 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358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87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Máquinas Virtuais </a:t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>em </a:t>
            </a:r>
            <a:r>
              <a:rPr lang="pt-BR" dirty="0" err="1" smtClean="0">
                <a:solidFill>
                  <a:srgbClr val="002060"/>
                </a:solidFill>
              </a:rPr>
              <a:t>CPUs</a:t>
            </a:r>
            <a:r>
              <a:rPr lang="pt-BR" dirty="0" smtClean="0">
                <a:solidFill>
                  <a:srgbClr val="002060"/>
                </a:solidFill>
              </a:rPr>
              <a:t> multinúcleos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Imagine uma CPU com 4 núcleos e em cada um podem executar 8 máquinas virtuais, portanto 32 nós.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Teremos  </a:t>
            </a:r>
            <a:r>
              <a:rPr lang="pt-BR" sz="2400" dirty="0" err="1" smtClean="0">
                <a:solidFill>
                  <a:srgbClr val="002060"/>
                </a:solidFill>
                <a:cs typeface="Arial" charset="0"/>
              </a:rPr>
              <a:t>multicomputador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ou multiprocessador?</a:t>
            </a:r>
          </a:p>
          <a:p>
            <a:pPr eaLnBrk="1" hangingPunct="1">
              <a:buNone/>
            </a:pPr>
            <a:endParaRPr lang="pt-BR" sz="2400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4649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359</a:t>
            </a:r>
          </a:p>
          <a:p>
            <a:endParaRPr lang="en-US" sz="1000" dirty="0"/>
          </a:p>
        </p:txBody>
      </p:sp>
      <p:sp>
        <p:nvSpPr>
          <p:cNvPr id="2" name="Retângulo 1"/>
          <p:cNvSpPr/>
          <p:nvPr/>
        </p:nvSpPr>
        <p:spPr>
          <a:xfrm>
            <a:off x="307901" y="2872293"/>
            <a:ext cx="8528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pt-BR" sz="2000" dirty="0">
                <a:solidFill>
                  <a:srgbClr val="00B050"/>
                </a:solidFill>
              </a:rPr>
              <a:t>Flexibilização</a:t>
            </a:r>
            <a:r>
              <a:rPr lang="pt-BR" sz="2000" dirty="0">
                <a:solidFill>
                  <a:srgbClr val="002060"/>
                </a:solidFill>
              </a:rPr>
              <a:t>: 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projetistas de aplicação poderiam decidir o modelo.</a:t>
            </a:r>
          </a:p>
          <a:p>
            <a:pPr eaLnBrk="1" hangingPunct="1">
              <a:buNone/>
            </a:pP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pt-BR" sz="2400" dirty="0">
                <a:solidFill>
                  <a:srgbClr val="002060"/>
                </a:solidFill>
                <a:latin typeface="+mn-lt"/>
              </a:rPr>
              <a:t>Pode ser configurada como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multicomputador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de 32 nós, dependendo da necessidade do software, ou </a:t>
            </a:r>
          </a:p>
          <a:p>
            <a:pPr eaLnBrk="1" hangingPunct="1"/>
            <a:r>
              <a:rPr lang="pt-BR" sz="2400" dirty="0">
                <a:solidFill>
                  <a:srgbClr val="002060"/>
                </a:solidFill>
                <a:latin typeface="+mn-lt"/>
              </a:rPr>
              <a:t>Já que fisicamente estão unidas, se as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VMs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compartilharem memória, poderia ser consideradas multiprocessador virtual. </a:t>
            </a:r>
          </a:p>
          <a:p>
            <a:pPr eaLnBrk="1" hangingPunct="1">
              <a:buFont typeface="Arial" charset="0"/>
              <a:buNone/>
            </a:pP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 typeface="Arial" charset="0"/>
              <a:buNone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Nossos programas não estão preparados ainda para usufruir desta possibilidade. Como será a licença que normalmente é para rodar em uma CPU?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Sistemas Distribuídos (1)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CPUs </a:t>
            </a:r>
            <a:r>
              <a:rPr lang="en-US" sz="2400" b="1" i="1" dirty="0" err="1">
                <a:solidFill>
                  <a:srgbClr val="002060"/>
                </a:solidFill>
              </a:rPr>
              <a:t>fracamente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acopladas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que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não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compartilham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memória</a:t>
            </a:r>
            <a:r>
              <a:rPr lang="en-US" sz="2400" b="1" i="1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Cada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</a:t>
            </a:r>
            <a:r>
              <a:rPr lang="en-US" sz="2400" dirty="0" smtClean="0">
                <a:solidFill>
                  <a:srgbClr val="002060"/>
                </a:solidFill>
              </a:rPr>
              <a:t> é um </a:t>
            </a:r>
            <a:r>
              <a:rPr lang="en-US" sz="2400" dirty="0" err="1" smtClean="0">
                <a:solidFill>
                  <a:srgbClr val="002060"/>
                </a:solidFill>
              </a:rPr>
              <a:t>computador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completo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nós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estão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espalhados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redor</a:t>
            </a:r>
            <a:r>
              <a:rPr lang="en-US" sz="2400" dirty="0" smtClean="0">
                <a:solidFill>
                  <a:srgbClr val="002060"/>
                </a:solidFill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</a:rPr>
              <a:t>mundo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O objetivo é transformar um grupo de máquinas fracamente conectadas em um sistema coerente com base em um conceito. Fornecer algo que unifique o sistema.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58200" y="6610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360</a:t>
            </a:r>
          </a:p>
          <a:p>
            <a:endParaRPr lang="en-US" sz="1000" dirty="0"/>
          </a:p>
        </p:txBody>
      </p:sp>
      <p:pic>
        <p:nvPicPr>
          <p:cNvPr id="8" name="Picture 6" descr="C:\Documents and Settings\All Users\Documentos\CompanionSan\Tanenbaum\transparencias\traduzidas\figuras\cap8\8_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2" y="4340165"/>
            <a:ext cx="82296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Sistemas Distribuídos (2) 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Vantagem</a:t>
            </a:r>
            <a:r>
              <a:rPr lang="en-US" sz="2400" dirty="0" smtClean="0">
                <a:solidFill>
                  <a:srgbClr val="002060"/>
                </a:solidFill>
              </a:rPr>
              <a:t> dos </a:t>
            </a:r>
            <a:r>
              <a:rPr lang="en-US" sz="2400" dirty="0" err="1" smtClean="0">
                <a:solidFill>
                  <a:srgbClr val="002060"/>
                </a:solidFill>
              </a:rPr>
              <a:t>Sistemas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Distribuídos</a:t>
            </a:r>
            <a:r>
              <a:rPr lang="en-US" sz="2400" dirty="0" smtClean="0">
                <a:solidFill>
                  <a:srgbClr val="002060"/>
                </a:solidFill>
              </a:rPr>
              <a:t>: comps </a:t>
            </a:r>
            <a:r>
              <a:rPr lang="en-US" sz="2400" dirty="0" err="1" smtClean="0">
                <a:solidFill>
                  <a:srgbClr val="002060"/>
                </a:solidFill>
              </a:rPr>
              <a:t>podem</a:t>
            </a:r>
            <a:r>
              <a:rPr lang="en-US" sz="2400" dirty="0" smtClean="0">
                <a:solidFill>
                  <a:srgbClr val="002060"/>
                </a:solidFill>
              </a:rPr>
              <a:t> ser </a:t>
            </a:r>
            <a:r>
              <a:rPr lang="en-US" sz="2400" dirty="0" err="1" smtClean="0">
                <a:solidFill>
                  <a:srgbClr val="002060"/>
                </a:solidFill>
              </a:rPr>
              <a:t>usados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grande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variedade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aplicações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Desvantagem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programação</a:t>
            </a:r>
            <a:r>
              <a:rPr lang="en-US" sz="2400" dirty="0" smtClean="0">
                <a:solidFill>
                  <a:srgbClr val="002060"/>
                </a:solidFill>
              </a:rPr>
              <a:t> das </a:t>
            </a:r>
            <a:r>
              <a:rPr lang="en-US" sz="2400" dirty="0" err="1" smtClean="0">
                <a:solidFill>
                  <a:srgbClr val="002060"/>
                </a:solidFill>
              </a:rPr>
              <a:t>aplicações</a:t>
            </a:r>
            <a:r>
              <a:rPr lang="en-US" sz="2400" dirty="0" smtClean="0">
                <a:solidFill>
                  <a:srgbClr val="002060"/>
                </a:solidFill>
              </a:rPr>
              <a:t> é </a:t>
            </a:r>
            <a:r>
              <a:rPr lang="en-US" sz="2400" dirty="0" err="1" smtClean="0">
                <a:solidFill>
                  <a:srgbClr val="002060"/>
                </a:solidFill>
              </a:rPr>
              <a:t>difícil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falta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modelo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plataforma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comum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13095"/>
            <a:ext cx="70104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ixaDeTexto 4"/>
          <p:cNvSpPr txBox="1">
            <a:spLocks noChangeArrowheads="1"/>
          </p:cNvSpPr>
          <p:nvPr/>
        </p:nvSpPr>
        <p:spPr bwMode="auto">
          <a:xfrm>
            <a:off x="152400" y="2743200"/>
            <a:ext cx="3429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B050"/>
                </a:solidFill>
                <a:latin typeface="+mn-lt"/>
              </a:rPr>
              <a:t>Middleware</a:t>
            </a:r>
            <a:r>
              <a:rPr lang="pt-BR" sz="2400" dirty="0">
                <a:latin typeface="+mn-lt"/>
              </a:rPr>
              <a:t>: 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camada de software para uniformizar 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SOs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e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hardwares; o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ferece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estruturas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de dados e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operações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que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permitem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que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processos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usuários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máquinas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distintas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relacionem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grupo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de um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modo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consistente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361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2060"/>
                </a:solidFill>
              </a:rPr>
              <a:t>Grade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Coleção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grande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geograficamente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dispersa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normalmente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heterogênea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máquinas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conectadas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privada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através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</a:t>
            </a:r>
            <a:r>
              <a:rPr lang="en-US" sz="2400" dirty="0" smtClean="0">
                <a:solidFill>
                  <a:srgbClr val="002060"/>
                </a:solidFill>
              </a:rPr>
              <a:t> Internet e </a:t>
            </a:r>
            <a:r>
              <a:rPr lang="en-US" sz="2400" dirty="0" err="1" smtClean="0">
                <a:solidFill>
                  <a:srgbClr val="002060"/>
                </a:solidFill>
              </a:rPr>
              <a:t>que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oferece</a:t>
            </a:r>
            <a:r>
              <a:rPr lang="en-US" sz="2400" dirty="0" smtClean="0">
                <a:solidFill>
                  <a:srgbClr val="002060"/>
                </a:solidFill>
              </a:rPr>
              <a:t> um </a:t>
            </a:r>
            <a:r>
              <a:rPr lang="en-US" sz="2400" dirty="0" err="1" smtClean="0">
                <a:solidFill>
                  <a:srgbClr val="002060"/>
                </a:solidFill>
              </a:rPr>
              <a:t>conjunto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serviços</a:t>
            </a:r>
            <a:r>
              <a:rPr lang="en-US" sz="2400" dirty="0" smtClean="0">
                <a:solidFill>
                  <a:srgbClr val="002060"/>
                </a:solidFill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</a:rPr>
              <a:t>seus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usuários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Compara</a:t>
            </a:r>
            <a:r>
              <a:rPr lang="en-US" sz="2400" dirty="0" smtClean="0">
                <a:solidFill>
                  <a:srgbClr val="002060"/>
                </a:solidFill>
              </a:rPr>
              <a:t>-se a um </a:t>
            </a:r>
            <a:r>
              <a:rPr lang="en-US" sz="2400" dirty="0" err="1" smtClean="0">
                <a:solidFill>
                  <a:srgbClr val="002060"/>
                </a:solidFill>
              </a:rPr>
              <a:t>supercomputador</a:t>
            </a:r>
            <a:r>
              <a:rPr lang="en-US" sz="2400" dirty="0" smtClean="0">
                <a:solidFill>
                  <a:srgbClr val="002060"/>
                </a:solidFill>
              </a:rPr>
              <a:t> virtual, </a:t>
            </a:r>
            <a:r>
              <a:rPr lang="en-US" sz="2400" dirty="0" err="1" smtClean="0">
                <a:solidFill>
                  <a:srgbClr val="002060"/>
                </a:solidFill>
              </a:rPr>
              <a:t>porém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diferentes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domínios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administrativos</a:t>
            </a:r>
            <a:r>
              <a:rPr lang="en-US" sz="2400" dirty="0" smtClean="0">
                <a:solidFill>
                  <a:srgbClr val="002060"/>
                </a:solidFill>
              </a:rPr>
              <a:t> com um middleware </a:t>
            </a:r>
            <a:r>
              <a:rPr lang="en-US" sz="2400" dirty="0" err="1" smtClean="0">
                <a:solidFill>
                  <a:srgbClr val="002060"/>
                </a:solidFill>
              </a:rPr>
              <a:t>comum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Cuida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aspectos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como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autenticação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conexão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usuários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remotos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descoberta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anúncio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recursos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escalonamento</a:t>
            </a:r>
            <a:r>
              <a:rPr lang="en-US" sz="2400" dirty="0" smtClean="0">
                <a:solidFill>
                  <a:srgbClr val="002060"/>
                </a:solidFill>
              </a:rPr>
              <a:t>, etc.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Quando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usuário</a:t>
            </a:r>
            <a:r>
              <a:rPr lang="en-US" sz="2400" dirty="0" smtClean="0">
                <a:solidFill>
                  <a:srgbClr val="002060"/>
                </a:solidFill>
              </a:rPr>
              <a:t> tem </a:t>
            </a:r>
            <a:r>
              <a:rPr lang="en-US" sz="2400" dirty="0" err="1" smtClean="0">
                <a:solidFill>
                  <a:srgbClr val="002060"/>
                </a:solidFill>
              </a:rPr>
              <a:t>trabalho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sw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</a:t>
            </a:r>
            <a:r>
              <a:rPr lang="en-US" sz="2400" dirty="0" smtClean="0">
                <a:solidFill>
                  <a:srgbClr val="002060"/>
                </a:solidFill>
              </a:rPr>
              <a:t> grade </a:t>
            </a:r>
            <a:r>
              <a:rPr lang="en-US" sz="2400" dirty="0" err="1" smtClean="0">
                <a:solidFill>
                  <a:srgbClr val="002060"/>
                </a:solidFill>
              </a:rPr>
              <a:t>determina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onde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recursos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envio</a:t>
            </a:r>
            <a:r>
              <a:rPr lang="en-US" sz="2400" dirty="0" smtClean="0">
                <a:solidFill>
                  <a:srgbClr val="002060"/>
                </a:solidFill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</a:rPr>
              <a:t>trabalho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lá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Exemplo</a:t>
            </a:r>
            <a:r>
              <a:rPr lang="en-US" sz="2400" dirty="0" smtClean="0">
                <a:solidFill>
                  <a:srgbClr val="002060"/>
                </a:solidFill>
              </a:rPr>
              <a:t> de middleware popular no </a:t>
            </a:r>
            <a:r>
              <a:rPr lang="en-US" sz="2400" dirty="0" err="1" smtClean="0">
                <a:solidFill>
                  <a:srgbClr val="002060"/>
                </a:solidFill>
              </a:rPr>
              <a:t>mundo</a:t>
            </a:r>
            <a:r>
              <a:rPr lang="en-US" sz="2400" dirty="0" smtClean="0">
                <a:solidFill>
                  <a:srgbClr val="002060"/>
                </a:solidFill>
              </a:rPr>
              <a:t> das grades: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toolkit </a:t>
            </a:r>
            <a:r>
              <a:rPr lang="en-US" sz="2400" dirty="0" err="1" smtClean="0">
                <a:solidFill>
                  <a:srgbClr val="002060"/>
                </a:solidFill>
              </a:rPr>
              <a:t>Globus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457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PG 375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5800" y="2667000"/>
            <a:ext cx="78486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srgbClr val="002060"/>
                </a:solidFill>
                <a:cs typeface="+mn-cs"/>
              </a:rPr>
              <a:t>Uma chave </a:t>
            </a:r>
            <a:r>
              <a:rPr lang="pt-BR" sz="2400" dirty="0" smtClean="0">
                <a:solidFill>
                  <a:srgbClr val="002060"/>
                </a:solidFill>
                <a:cs typeface="+mn-cs"/>
              </a:rPr>
              <a:t>2x2:  2 </a:t>
            </a:r>
            <a:r>
              <a:rPr lang="pt-BR" sz="2400" dirty="0">
                <a:solidFill>
                  <a:srgbClr val="002060"/>
                </a:solidFill>
                <a:cs typeface="+mn-cs"/>
              </a:rPr>
              <a:t>entradas e 2 saídas;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srgbClr val="002060"/>
                </a:solidFill>
                <a:cs typeface="+mn-cs"/>
              </a:rPr>
              <a:t>Uma mensagem que chega na entrada e é chaveada para saída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A chave olha o módulo para decidir se envia para saída X ou Y</a:t>
            </a: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6150" name="Picture 6" descr="C:\Documents and Settings\All Users\Documentos\CompanionSan\Tanenbaum\transparencias\traduzidas\figuras\cap8\8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710112"/>
            <a:ext cx="5638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(3)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Problema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de (2)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: 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excessivo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número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cruzamentos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–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possível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para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sistemas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porte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médio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(3)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Multiprocessadores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com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redes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comutação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multiestágio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</a:t>
            </a:r>
            <a:endParaRPr lang="pt-BR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4914900" y="417406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i="1" dirty="0" smtClean="0">
                <a:solidFill>
                  <a:srgbClr val="C00000"/>
                </a:solidFill>
                <a:latin typeface="Calibri" pitchFamily="34" charset="0"/>
              </a:rPr>
              <a:t>Endereço dentro do módulo</a:t>
            </a:r>
            <a:endParaRPr lang="pt-BR" i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1" name="Conector angulado 10"/>
          <p:cNvCxnSpPr/>
          <p:nvPr/>
        </p:nvCxnSpPr>
        <p:spPr>
          <a:xfrm rot="10800000" flipV="1">
            <a:off x="4639732" y="4430216"/>
            <a:ext cx="228600" cy="3187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3382431" y="3917904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i="1" dirty="0" smtClean="0">
                <a:solidFill>
                  <a:srgbClr val="C00000"/>
                </a:solidFill>
                <a:latin typeface="Calibri" pitchFamily="34" charset="0"/>
              </a:rPr>
              <a:t>Qual memória usar</a:t>
            </a:r>
            <a:endParaRPr lang="pt-BR" i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0" name="Conector angulado 9"/>
          <p:cNvCxnSpPr/>
          <p:nvPr/>
        </p:nvCxnSpPr>
        <p:spPr>
          <a:xfrm rot="5400000">
            <a:off x="3649161" y="4400326"/>
            <a:ext cx="550277" cy="2286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9"/>
          <p:cNvSpPr txBox="1">
            <a:spLocks noChangeArrowheads="1"/>
          </p:cNvSpPr>
          <p:nvPr/>
        </p:nvSpPr>
        <p:spPr bwMode="auto">
          <a:xfrm>
            <a:off x="5638800" y="4451060"/>
            <a:ext cx="2628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i="1" dirty="0" err="1" smtClean="0">
                <a:solidFill>
                  <a:srgbClr val="C00000"/>
                </a:solidFill>
                <a:latin typeface="Calibri" pitchFamily="34" charset="0"/>
              </a:rPr>
              <a:t>Ex</a:t>
            </a:r>
            <a:r>
              <a:rPr lang="pt-BR" i="1" dirty="0" smtClean="0">
                <a:solidFill>
                  <a:srgbClr val="C00000"/>
                </a:solidFill>
                <a:latin typeface="Calibri" pitchFamily="34" charset="0"/>
              </a:rPr>
              <a:t>: READ ou WRITE</a:t>
            </a:r>
            <a:endParaRPr lang="pt-BR" i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3" name="Conector angulado 12"/>
          <p:cNvCxnSpPr/>
          <p:nvPr/>
        </p:nvCxnSpPr>
        <p:spPr>
          <a:xfrm rot="10800000" flipV="1">
            <a:off x="5344582" y="4547865"/>
            <a:ext cx="228600" cy="3187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9"/>
          <p:cNvSpPr txBox="1">
            <a:spLocks noChangeArrowheads="1"/>
          </p:cNvSpPr>
          <p:nvPr/>
        </p:nvSpPr>
        <p:spPr bwMode="auto">
          <a:xfrm>
            <a:off x="7002636" y="5182994"/>
            <a:ext cx="19127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i="1" dirty="0" err="1" smtClean="0">
                <a:solidFill>
                  <a:srgbClr val="C00000"/>
                </a:solidFill>
                <a:latin typeface="Calibri" pitchFamily="34" charset="0"/>
              </a:rPr>
              <a:t>Ex</a:t>
            </a:r>
            <a:r>
              <a:rPr lang="pt-BR" i="1" dirty="0" smtClean="0">
                <a:solidFill>
                  <a:srgbClr val="C00000"/>
                </a:solidFill>
                <a:latin typeface="Calibri" pitchFamily="34" charset="0"/>
              </a:rPr>
              <a:t>: Valor a escrever</a:t>
            </a:r>
            <a:endParaRPr lang="pt-BR" i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5" name="Conector angulado 14"/>
          <p:cNvCxnSpPr/>
          <p:nvPr/>
        </p:nvCxnSpPr>
        <p:spPr>
          <a:xfrm rot="10800000">
            <a:off x="6901040" y="4961998"/>
            <a:ext cx="757060" cy="220996"/>
          </a:xfrm>
          <a:prstGeom prst="bentConnector3">
            <a:avLst>
              <a:gd name="adj1" fmla="val -69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(4)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76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(3)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Multiprocessadores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com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redes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comutação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multiestágio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</a:t>
            </a:r>
            <a:endParaRPr lang="pt-BR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6149" name="Picture 6" descr="C:\Documents and Settings\All Users\Documentos\CompanionSan\Tanenbaum\transparencias\traduzidas\figuras\cap8\8_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6173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CaixaDeTexto 9"/>
          <p:cNvSpPr txBox="1">
            <a:spLocks noChangeArrowheads="1"/>
          </p:cNvSpPr>
          <p:nvPr/>
        </p:nvSpPr>
        <p:spPr bwMode="auto">
          <a:xfrm>
            <a:off x="6781800" y="16764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C00000"/>
                </a:solidFill>
                <a:latin typeface="Calibri" pitchFamily="34" charset="0"/>
              </a:rPr>
              <a:t>Número do módulo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7620000" y="1981200"/>
            <a:ext cx="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8966" y="5410200"/>
            <a:ext cx="9264909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Em cada estágio, Bit 1 roteia para baixo, Bit 0 roteia para cima.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002060"/>
                </a:solidFill>
                <a:cs typeface="Arial" pitchFamily="34" charset="0"/>
              </a:rPr>
              <a:t>Por exemplo, CPU 011 endereça 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módulo 110</a:t>
            </a:r>
            <a:r>
              <a:rPr lang="pt-BR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(caminho </a:t>
            </a:r>
            <a:r>
              <a:rPr lang="pt-BR" sz="2400" i="1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 da </a:t>
            </a:r>
            <a:r>
              <a:rPr lang="pt-BR" sz="2400" dirty="0" err="1" smtClean="0">
                <a:solidFill>
                  <a:srgbClr val="002060"/>
                </a:solidFill>
                <a:cs typeface="Arial" pitchFamily="34" charset="0"/>
              </a:rPr>
              <a:t>Fig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Reduz número de chaves da solução (2).</a:t>
            </a:r>
            <a:endParaRPr lang="pt-B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(5)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Problema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de UMA: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Hardware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caro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limitado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não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mais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100 CPUs;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pitchFamily="34" charset="0"/>
              </a:rPr>
              <a:t>NUMA –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  <a:cs typeface="Arial" pitchFamily="34" charset="0"/>
              </a:rPr>
              <a:t>Nonuniform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pitchFamily="34" charset="0"/>
              </a:rPr>
              <a:t> memory access.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Arial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Características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diferenciam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máquinas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 NUMA: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Espaço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endereçamento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único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visível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todas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as CPUs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Acesso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à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memória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remota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via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comandos</a:t>
            </a:r>
            <a:endParaRPr lang="en-US" sz="2400" dirty="0">
              <a:solidFill>
                <a:srgbClr val="002060"/>
              </a:solidFill>
              <a:latin typeface="Arial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</a:rPr>
              <a:t>LOAD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</a:rPr>
              <a:t>STORE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Acesso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à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memória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remota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mais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lento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que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acesso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à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</a:rPr>
              <a:t>memória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local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(6)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(1) </a:t>
            </a:r>
            <a:r>
              <a:rPr lang="en-US" sz="2400" dirty="0" err="1" smtClean="0">
                <a:solidFill>
                  <a:srgbClr val="00B050"/>
                </a:solidFill>
                <a:cs typeface="Arial" charset="0"/>
              </a:rPr>
              <a:t>Multiprocessador</a:t>
            </a: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 com base </a:t>
            </a:r>
            <a:r>
              <a:rPr lang="en-US" sz="2400" dirty="0" err="1" smtClean="0">
                <a:solidFill>
                  <a:srgbClr val="00B050"/>
                </a:solidFill>
                <a:cs typeface="Arial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charset="0"/>
              </a:rPr>
              <a:t>diretório</a:t>
            </a: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 (cache-coherent):</a:t>
            </a:r>
          </a:p>
          <a:p>
            <a:pPr indent="4763" eaLnBrk="1" hangingPunct="1">
              <a:buNone/>
            </a:pP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Mantém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um cache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localizando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dados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através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de um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diretório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 e a </a:t>
            </a:r>
            <a:r>
              <a:rPr lang="pt-BR" sz="2400" dirty="0" smtClean="0">
                <a:solidFill>
                  <a:srgbClr val="002060"/>
                </a:solidFill>
              </a:rPr>
              <a:t>memória é </a:t>
            </a:r>
            <a:r>
              <a:rPr lang="pt-BR" sz="2400" dirty="0">
                <a:solidFill>
                  <a:srgbClr val="002060"/>
                </a:solidFill>
              </a:rPr>
              <a:t>dividida em linhas de cache</a:t>
            </a:r>
          </a:p>
          <a:p>
            <a:pPr indent="4763"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B05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8196" name="Picture 6" descr="C:\Documents and Settings\All Users\Documentos\CompanionSan\Tanenbaum\transparencias\traduzidas\figuras\cap8\8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48467"/>
            <a:ext cx="65135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2400" y="4876800"/>
            <a:ext cx="8686800" cy="1981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Exemplo hipotético de 256 nós</a:t>
            </a:r>
          </a:p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Diretório: base de dados que informa onde cada linha da cache está. A coerência: quem está alterando que bloco de memória.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  <a:cs typeface="+mn-cs"/>
              </a:rPr>
              <a:t>CPUs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mandam </a:t>
            </a:r>
            <a:r>
              <a:rPr lang="pt-BR" sz="2400" dirty="0" err="1">
                <a:solidFill>
                  <a:srgbClr val="002060"/>
                </a:solidFill>
                <a:latin typeface="+mn-lt"/>
                <a:cs typeface="+mn-cs"/>
              </a:rPr>
              <a:t>msg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 pedindo acesso a 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memória e 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CPU destino atualiza 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diretório.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Hw especial de acesso rápido ao diretório. </a:t>
            </a:r>
          </a:p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2060"/>
                </a:solidFill>
              </a:rPr>
              <a:t>Multiprocessadores (5)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(1) </a:t>
            </a:r>
            <a:r>
              <a:rPr lang="en-US" sz="2400" dirty="0" err="1" smtClean="0">
                <a:solidFill>
                  <a:srgbClr val="00B050"/>
                </a:solidFill>
                <a:cs typeface="Arial" charset="0"/>
              </a:rPr>
              <a:t>Multiprocessador</a:t>
            </a: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 com base </a:t>
            </a:r>
            <a:r>
              <a:rPr lang="en-US" sz="2400" dirty="0" err="1" smtClean="0">
                <a:solidFill>
                  <a:srgbClr val="00B050"/>
                </a:solidFill>
                <a:cs typeface="Arial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charset="0"/>
              </a:rPr>
              <a:t>diretório</a:t>
            </a:r>
            <a:r>
              <a:rPr lang="en-US" sz="2400" dirty="0" smtClean="0">
                <a:solidFill>
                  <a:srgbClr val="00B050"/>
                </a:solidFill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B05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8196" name="Picture 6" descr="C:\Documents and Settings\All Users\Documentos\CompanionSan\Tanenbaum\transparencias\traduzidas\figuras\cap8\8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112" y="1600200"/>
            <a:ext cx="628088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2057400"/>
            <a:ext cx="2895600" cy="3657600"/>
          </a:xfrm>
          <a:prstGeom prst="rect">
            <a:avLst/>
          </a:prstGeom>
        </p:spPr>
        <p:txBody>
          <a:bodyPr/>
          <a:lstStyle/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Divisão 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de end. de 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memória 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de 32 bits em 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+mn-cs"/>
              </a:rPr>
              <a:t>campos – cada nó tem 16MB</a:t>
            </a:r>
          </a:p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 startAt="2"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 O diretório no nó 36. A linha 2 do nó 36 está na </a:t>
            </a:r>
            <a:r>
              <a:rPr lang="pt-BR" sz="2400" dirty="0" err="1">
                <a:solidFill>
                  <a:srgbClr val="002060"/>
                </a:solidFill>
                <a:latin typeface="+mn-lt"/>
                <a:cs typeface="+mn-cs"/>
              </a:rPr>
              <a:t>cache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+mn-cs"/>
              </a:rPr>
              <a:t> do nó 82.</a:t>
            </a:r>
          </a:p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25425" indent="-22542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198" name="Retângulo 5"/>
          <p:cNvSpPr>
            <a:spLocks noChangeArrowheads="1"/>
          </p:cNvSpPr>
          <p:nvPr/>
        </p:nvSpPr>
        <p:spPr bwMode="auto">
          <a:xfrm>
            <a:off x="1295400" y="60198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Há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mta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troca de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msg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! =&gt;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Projetos atuais: chips Multicore, onde as trocas são rápidas no interno do chip.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8606</TotalTime>
  <Words>3024</Words>
  <Application>Microsoft Office PowerPoint</Application>
  <PresentationFormat>Apresentação na tela (4:3)</PresentationFormat>
  <Paragraphs>387</Paragraphs>
  <Slides>45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do Office</vt:lpstr>
      <vt:lpstr>Capítulo 8 Sistemas com Múltiplos Processadores</vt:lpstr>
      <vt:lpstr>Soluções</vt:lpstr>
      <vt:lpstr>Multiprocessadores (1) </vt:lpstr>
      <vt:lpstr>Multiprocessadores (2)</vt:lpstr>
      <vt:lpstr>Multiprocessadores (3)</vt:lpstr>
      <vt:lpstr>Multiprocessadores (4)</vt:lpstr>
      <vt:lpstr>Multiprocessadores (5)</vt:lpstr>
      <vt:lpstr>Multiprocessadores (6)</vt:lpstr>
      <vt:lpstr>Multiprocessadores (5)</vt:lpstr>
      <vt:lpstr>SOs para Multiprocessadores (1)</vt:lpstr>
      <vt:lpstr>SOs para Multiprocessadores (2)</vt:lpstr>
      <vt:lpstr>(Modelagem de Impasses-Deadlock)</vt:lpstr>
      <vt:lpstr>(Modelagem de Impasses-Deadlock)</vt:lpstr>
      <vt:lpstr>SOs para Multiprocessadores (3)</vt:lpstr>
      <vt:lpstr>Sincronização em Multiprocessadores</vt:lpstr>
      <vt:lpstr>Escalonamento de Multiprocessadores (1)</vt:lpstr>
      <vt:lpstr>Apresentação do PowerPoint</vt:lpstr>
      <vt:lpstr>Escalonamento de Multiprocessadores (3)</vt:lpstr>
      <vt:lpstr>Escalonamento de Multiprocessadores (4)</vt:lpstr>
      <vt:lpstr>Multicomputadores (1)</vt:lpstr>
      <vt:lpstr>Multicomputadores (2)</vt:lpstr>
      <vt:lpstr>Chamada de Procedimento Remoto  RPCs</vt:lpstr>
      <vt:lpstr>Multicomputadores (3)</vt:lpstr>
      <vt:lpstr>Balanceamento de Carga (1)</vt:lpstr>
      <vt:lpstr>Balanceamento de Carga (2)</vt:lpstr>
      <vt:lpstr>Virtualização (1)</vt:lpstr>
      <vt:lpstr>Virtualização (2)</vt:lpstr>
      <vt:lpstr>Interceptação e Emulação (1)</vt:lpstr>
      <vt:lpstr>Interceptação e Emulação (2)</vt:lpstr>
      <vt:lpstr>Hipervisores Tipo 1</vt:lpstr>
      <vt:lpstr>Hipervisores Tipo 2</vt:lpstr>
      <vt:lpstr>Hipervisores Tipo 2</vt:lpstr>
      <vt:lpstr>Container virtualization</vt:lpstr>
      <vt:lpstr>Apresentação do PowerPoint</vt:lpstr>
      <vt:lpstr>VM ou Container?</vt:lpstr>
      <vt:lpstr>VM e Container Juntos</vt:lpstr>
      <vt:lpstr>Ferramentas Virtuais</vt:lpstr>
      <vt:lpstr>VirtualBox</vt:lpstr>
      <vt:lpstr>Paravirtualização</vt:lpstr>
      <vt:lpstr>Virtual Machine Interface</vt:lpstr>
      <vt:lpstr>Virtualização de Memória e E/S</vt:lpstr>
      <vt:lpstr>Máquinas Virtuais  em CPUs multinúcleos</vt:lpstr>
      <vt:lpstr>Sistemas Distribuídos (1)</vt:lpstr>
      <vt:lpstr>Sistemas Distribuídos (2) </vt:lpstr>
      <vt:lpstr>Grade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8 Sistemas com Múltiplos Processadores</dc:title>
  <dc:creator>Cecilia</dc:creator>
  <cp:lastModifiedBy>Cecilia</cp:lastModifiedBy>
  <cp:revision>192</cp:revision>
  <dcterms:created xsi:type="dcterms:W3CDTF">2013-05-23T12:27:01Z</dcterms:created>
  <dcterms:modified xsi:type="dcterms:W3CDTF">2018-05-07T13:47:00Z</dcterms:modified>
</cp:coreProperties>
</file>