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65"/>
  </p:notesMasterIdLst>
  <p:handoutMasterIdLst>
    <p:handoutMasterId r:id="rId66"/>
  </p:handoutMasterIdLst>
  <p:sldIdLst>
    <p:sldId id="256" r:id="rId2"/>
    <p:sldId id="323" r:id="rId3"/>
    <p:sldId id="257" r:id="rId4"/>
    <p:sldId id="353" r:id="rId5"/>
    <p:sldId id="259" r:id="rId6"/>
    <p:sldId id="363" r:id="rId7"/>
    <p:sldId id="258" r:id="rId8"/>
    <p:sldId id="324" r:id="rId9"/>
    <p:sldId id="337" r:id="rId10"/>
    <p:sldId id="260" r:id="rId11"/>
    <p:sldId id="319" r:id="rId12"/>
    <p:sldId id="336" r:id="rId13"/>
    <p:sldId id="262" r:id="rId14"/>
    <p:sldId id="354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325" r:id="rId24"/>
    <p:sldId id="270" r:id="rId25"/>
    <p:sldId id="338" r:id="rId26"/>
    <p:sldId id="359" r:id="rId27"/>
    <p:sldId id="273" r:id="rId28"/>
    <p:sldId id="274" r:id="rId29"/>
    <p:sldId id="275" r:id="rId30"/>
    <p:sldId id="277" r:id="rId31"/>
    <p:sldId id="278" r:id="rId32"/>
    <p:sldId id="279" r:id="rId33"/>
    <p:sldId id="320" r:id="rId34"/>
    <p:sldId id="280" r:id="rId35"/>
    <p:sldId id="282" r:id="rId36"/>
    <p:sldId id="285" r:id="rId37"/>
    <p:sldId id="321" r:id="rId38"/>
    <p:sldId id="293" r:id="rId39"/>
    <p:sldId id="355" r:id="rId40"/>
    <p:sldId id="294" r:id="rId41"/>
    <p:sldId id="327" r:id="rId42"/>
    <p:sldId id="297" r:id="rId43"/>
    <p:sldId id="362" r:id="rId44"/>
    <p:sldId id="298" r:id="rId45"/>
    <p:sldId id="356" r:id="rId46"/>
    <p:sldId id="300" r:id="rId47"/>
    <p:sldId id="351" r:id="rId48"/>
    <p:sldId id="331" r:id="rId49"/>
    <p:sldId id="350" r:id="rId50"/>
    <p:sldId id="352" r:id="rId51"/>
    <p:sldId id="314" r:id="rId52"/>
    <p:sldId id="334" r:id="rId53"/>
    <p:sldId id="333" r:id="rId54"/>
    <p:sldId id="315" r:id="rId55"/>
    <p:sldId id="335" r:id="rId56"/>
    <p:sldId id="316" r:id="rId57"/>
    <p:sldId id="317" r:id="rId58"/>
    <p:sldId id="369" r:id="rId59"/>
    <p:sldId id="364" r:id="rId60"/>
    <p:sldId id="365" r:id="rId61"/>
    <p:sldId id="366" r:id="rId62"/>
    <p:sldId id="367" r:id="rId63"/>
    <p:sldId id="368" r:id="rId64"/>
  </p:sldIdLst>
  <p:sldSz cx="9144000" cy="6858000" type="screen4x3"/>
  <p:notesSz cx="6858000" cy="973772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Font typeface="Wingdings" panose="05000000000000000000" pitchFamily="2" charset="2"/>
      <a:buChar char="q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Font typeface="Wingdings" panose="05000000000000000000" pitchFamily="2" charset="2"/>
      <a:buChar char="q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Font typeface="Wingdings" panose="05000000000000000000" pitchFamily="2" charset="2"/>
      <a:buChar char="q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Font typeface="Wingdings" panose="05000000000000000000" pitchFamily="2" charset="2"/>
      <a:buChar char="q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Font typeface="Wingdings" panose="05000000000000000000" pitchFamily="2" charset="2"/>
      <a:buChar char="q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674D6"/>
    <a:srgbClr val="A37343"/>
    <a:srgbClr val="50967A"/>
    <a:srgbClr val="3B70AB"/>
    <a:srgbClr val="5D3A2D"/>
    <a:srgbClr val="00CC66"/>
    <a:srgbClr val="FF0000"/>
    <a:srgbClr val="66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6881" autoAdjust="0"/>
  </p:normalViewPr>
  <p:slideViewPr>
    <p:cSldViewPr snapToGrid="0">
      <p:cViewPr varScale="1">
        <p:scale>
          <a:sx n="97" d="100"/>
          <a:sy n="97" d="100"/>
        </p:scale>
        <p:origin x="2646" y="90"/>
      </p:cViewPr>
      <p:guideLst>
        <p:guide orient="horz" pos="4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6.xml"/><Relationship Id="rId3" Type="http://schemas.openxmlformats.org/officeDocument/2006/relationships/slide" Target="slides/slide21.xml"/><Relationship Id="rId7" Type="http://schemas.openxmlformats.org/officeDocument/2006/relationships/slide" Target="slides/slide43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42.xml"/><Relationship Id="rId5" Type="http://schemas.openxmlformats.org/officeDocument/2006/relationships/slide" Target="slides/slide23.xml"/><Relationship Id="rId10" Type="http://schemas.openxmlformats.org/officeDocument/2006/relationships/slide" Target="slides/slide57.xml"/><Relationship Id="rId4" Type="http://schemas.openxmlformats.org/officeDocument/2006/relationships/slide" Target="slides/slide22.xml"/><Relationship Id="rId9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fld id="{4132B06E-D84E-4074-B23F-89F8D5ADE5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3063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8862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4388"/>
            <a:ext cx="502920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03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503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fld id="{BB166EAB-3574-46BA-8C52-F5286BBDFC3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40353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67422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16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7153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17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46483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21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23137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22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4866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24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37178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25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93475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27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65665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28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63445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29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49001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32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2606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04777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35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6249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36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67981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37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1050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39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05998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42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14642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43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4571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45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36207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50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59413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51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10699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54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7992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4869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55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218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56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8396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1417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71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10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8528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12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3003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13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417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66EAB-3574-46BA-8C52-F5286BBDFC3A}" type="slidenum">
              <a:rPr lang="en-US" altLang="pt-BR" smtClean="0"/>
              <a:pPr/>
              <a:t>14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090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1034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664E-51F2-4569-916B-BEA618EC19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150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65811-BE95-4FB3-87A0-BA1C7663C6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742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02621-AC8B-488C-8301-5C619A863D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110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C8FAC-8130-4FBA-926D-EE50A6769A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22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D1E2-1249-4BC5-9B49-4A94E661A0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315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CDDA5-E346-48E2-9869-9E0FFECE3E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298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74063-CD2D-4969-94C6-B74D21FF34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682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F8704-526D-4857-91B9-8CF2C929CF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822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687A7-45EF-4B63-8842-89A29E43D7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545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B9AAF-A8DC-43A5-9316-DDBA0EE861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822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8E59-2AD5-44F8-B75A-3F0A78A4BA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565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1E249-D175-4D61-A374-DA4397E1FC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438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3A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24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A708190A-CE02-4F66-A7AB-9B1F269DDE3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DB25AD-6DCA-4231-8E22-B850BBE03E3F}" type="slidenum">
              <a:rPr lang="pt-BR" altLang="pt-BR" sz="1200">
                <a:latin typeface="Tahoma" panose="020B0604030504040204" pitchFamily="34" charset="0"/>
              </a:rPr>
              <a:pPr eaLnBrk="1" hangingPunct="1"/>
              <a:t>1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413" y="627063"/>
            <a:ext cx="7356475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Entrada/</a:t>
            </a:r>
            <a:r>
              <a:rPr lang="en-US" dirty="0" err="1" smtClean="0">
                <a:latin typeface="Arial" charset="0"/>
              </a:rPr>
              <a:t>Saída</a:t>
            </a:r>
            <a:endParaRPr lang="en-US" dirty="0" smtClean="0">
              <a:latin typeface="Arial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887413" y="2176101"/>
            <a:ext cx="760765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3600" dirty="0" err="1">
                <a:solidFill>
                  <a:schemeClr val="folHlink"/>
                </a:solidFill>
              </a:rPr>
              <a:t>Objetivo</a:t>
            </a:r>
            <a:endParaRPr lang="en-US" altLang="pt-BR" sz="3600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BR" dirty="0" smtClean="0">
              <a:solidFill>
                <a:srgbClr val="FFFF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BR" dirty="0">
              <a:solidFill>
                <a:srgbClr val="FFFF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dirty="0"/>
              <a:t>Uma das </a:t>
            </a:r>
            <a:r>
              <a:rPr lang="en-US" altLang="pt-BR" dirty="0" err="1"/>
              <a:t>funções</a:t>
            </a:r>
            <a:r>
              <a:rPr lang="en-US" altLang="pt-BR" dirty="0"/>
              <a:t> </a:t>
            </a:r>
            <a:r>
              <a:rPr lang="en-US" altLang="pt-BR" dirty="0" err="1"/>
              <a:t>principais</a:t>
            </a:r>
            <a:r>
              <a:rPr lang="en-US" altLang="pt-BR" dirty="0"/>
              <a:t> do SO é </a:t>
            </a:r>
            <a:r>
              <a:rPr lang="en-US" altLang="pt-BR" dirty="0" err="1"/>
              <a:t>controlar</a:t>
            </a:r>
            <a:r>
              <a:rPr lang="en-US" altLang="pt-BR" dirty="0"/>
              <a:t> </a:t>
            </a:r>
            <a:r>
              <a:rPr lang="en-US" altLang="pt-BR" dirty="0" err="1"/>
              <a:t>os</a:t>
            </a:r>
            <a:r>
              <a:rPr lang="en-US" altLang="pt-BR" dirty="0"/>
              <a:t> </a:t>
            </a:r>
            <a:r>
              <a:rPr lang="en-US" altLang="pt-BR" dirty="0" err="1"/>
              <a:t>dispositivos</a:t>
            </a:r>
            <a:r>
              <a:rPr lang="en-US" altLang="pt-BR" dirty="0"/>
              <a:t> de E/S: </a:t>
            </a:r>
            <a:r>
              <a:rPr lang="en-US" altLang="pt-BR" dirty="0" err="1" smtClean="0"/>
              <a:t>emitir</a:t>
            </a:r>
            <a:r>
              <a:rPr lang="en-US" altLang="pt-BR" dirty="0" smtClean="0"/>
              <a:t> </a:t>
            </a:r>
            <a:r>
              <a:rPr lang="en-US" altLang="pt-BR" dirty="0" err="1"/>
              <a:t>comandos</a:t>
            </a:r>
            <a:r>
              <a:rPr lang="en-US" altLang="pt-BR" dirty="0"/>
              <a:t> para </a:t>
            </a:r>
            <a:r>
              <a:rPr lang="en-US" altLang="pt-BR" dirty="0" err="1"/>
              <a:t>dispositivos</a:t>
            </a:r>
            <a:r>
              <a:rPr lang="en-US" altLang="pt-BR" dirty="0"/>
              <a:t>, </a:t>
            </a:r>
            <a:r>
              <a:rPr lang="en-US" altLang="pt-BR" dirty="0" err="1" smtClean="0"/>
              <a:t>interceptar</a:t>
            </a:r>
            <a:r>
              <a:rPr lang="en-US" altLang="pt-BR" dirty="0" smtClean="0"/>
              <a:t> </a:t>
            </a:r>
            <a:r>
              <a:rPr lang="en-US" altLang="pt-BR" dirty="0" err="1"/>
              <a:t>interrupções</a:t>
            </a:r>
            <a:r>
              <a:rPr lang="en-US" altLang="pt-BR" dirty="0"/>
              <a:t>, </a:t>
            </a:r>
            <a:r>
              <a:rPr lang="en-US" altLang="pt-BR" dirty="0" err="1" smtClean="0"/>
              <a:t>tratar</a:t>
            </a:r>
            <a:r>
              <a:rPr lang="en-US" altLang="pt-BR" dirty="0" smtClean="0"/>
              <a:t> </a:t>
            </a:r>
            <a:r>
              <a:rPr lang="en-US" altLang="pt-BR" dirty="0" err="1"/>
              <a:t>erros</a:t>
            </a:r>
            <a:r>
              <a:rPr lang="en-US" altLang="pt-BR" dirty="0"/>
              <a:t>, </a:t>
            </a:r>
            <a:r>
              <a:rPr lang="en-US" altLang="pt-BR" dirty="0" err="1" smtClean="0"/>
              <a:t>fornecer</a:t>
            </a:r>
            <a:r>
              <a:rPr lang="en-US" altLang="pt-BR" dirty="0" smtClean="0"/>
              <a:t> </a:t>
            </a:r>
            <a:r>
              <a:rPr lang="en-US" altLang="pt-BR" dirty="0"/>
              <a:t>interface simples entre </a:t>
            </a:r>
            <a:r>
              <a:rPr lang="en-US" altLang="pt-BR" dirty="0" err="1"/>
              <a:t>dispositivos</a:t>
            </a:r>
            <a:r>
              <a:rPr lang="en-US" altLang="pt-BR" dirty="0"/>
              <a:t> e o restante do </a:t>
            </a:r>
            <a:r>
              <a:rPr lang="en-US" altLang="pt-BR" dirty="0" err="1"/>
              <a:t>sistema</a:t>
            </a:r>
            <a:r>
              <a:rPr lang="en-US" altLang="pt-BR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dirty="0" err="1"/>
              <a:t>Vamos</a:t>
            </a:r>
            <a:r>
              <a:rPr lang="en-US" altLang="pt-BR" dirty="0"/>
              <a:t> </a:t>
            </a:r>
            <a:r>
              <a:rPr lang="en-US" altLang="pt-BR" dirty="0" err="1"/>
              <a:t>estudar</a:t>
            </a:r>
            <a:r>
              <a:rPr lang="en-US" altLang="pt-BR" dirty="0"/>
              <a:t> </a:t>
            </a:r>
            <a:r>
              <a:rPr lang="en-US" altLang="pt-BR" dirty="0" err="1"/>
              <a:t>como</a:t>
            </a:r>
            <a:r>
              <a:rPr lang="en-US" altLang="pt-BR" dirty="0"/>
              <a:t> o SO </a:t>
            </a:r>
            <a:r>
              <a:rPr lang="en-US" altLang="pt-BR" dirty="0" err="1"/>
              <a:t>faz</a:t>
            </a:r>
            <a:r>
              <a:rPr lang="en-US" altLang="pt-BR" dirty="0"/>
              <a:t> </a:t>
            </a:r>
            <a:r>
              <a:rPr lang="en-US" altLang="pt-BR" dirty="0" err="1"/>
              <a:t>esta</a:t>
            </a:r>
            <a:r>
              <a:rPr lang="en-US" altLang="pt-BR" dirty="0"/>
              <a:t> </a:t>
            </a:r>
            <a:r>
              <a:rPr lang="en-US" altLang="pt-BR" dirty="0" err="1"/>
              <a:t>tarefa</a:t>
            </a:r>
            <a:r>
              <a:rPr lang="en-US" altLang="pt-BR" dirty="0"/>
              <a:t>.</a:t>
            </a:r>
            <a:endParaRPr lang="en-US" alt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69521B-7F22-4F92-A7D8-7B1DAAF4BEDB}" type="slidenum">
              <a:rPr lang="pt-BR" altLang="pt-BR" sz="1200">
                <a:latin typeface="Tahoma" panose="020B0604030504040204" pitchFamily="34" charset="0"/>
              </a:rPr>
              <a:pPr eaLnBrk="1" hangingPunct="1"/>
              <a:t>10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(5.1) E/S mapeada na memória (4)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4335463"/>
            <a:ext cx="8721725" cy="2324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(a)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Arquitetura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com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barramento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único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: ambos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olham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o end.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diretamente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: se end. de E/S,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dispositivo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responde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,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senão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memória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responde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(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pré-programado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sem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conflito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).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(b)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Arquitetura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com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barramento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dual para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ganhar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velocidade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no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acesso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a mem. 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dispositivo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não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inspecionaria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todos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acessos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mas a CPU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separaria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endereços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Complexo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…</a:t>
            </a:r>
            <a:endParaRPr lang="en-US" altLang="pt-BR" sz="2000" dirty="0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11269" name="Picture 6" descr="5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141413"/>
            <a:ext cx="7594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aixaDeTexto 5"/>
          <p:cNvSpPr txBox="1">
            <a:spLocks noChangeArrowheads="1"/>
          </p:cNvSpPr>
          <p:nvPr/>
        </p:nvSpPr>
        <p:spPr bwMode="auto">
          <a:xfrm>
            <a:off x="0" y="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207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3D96C7-8EA9-4960-AE60-BBC0E1EBEDC1}" type="slidenum">
              <a:rPr lang="pt-BR" altLang="pt-BR" sz="1200">
                <a:latin typeface="Tahoma" panose="020B0604030504040204" pitchFamily="34" charset="0"/>
              </a:rPr>
              <a:pPr eaLnBrk="1" hangingPunct="1"/>
              <a:t>11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64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(5.1) A </a:t>
            </a:r>
            <a:r>
              <a:rPr lang="en-US" sz="3600" dirty="0" err="1" smtClean="0">
                <a:latin typeface="Arial" charset="0"/>
              </a:rPr>
              <a:t>solução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Sistema</a:t>
            </a:r>
            <a:r>
              <a:rPr lang="en-US" sz="3600" dirty="0" smtClean="0">
                <a:latin typeface="Arial" charset="0"/>
              </a:rPr>
              <a:t> Pentium</a:t>
            </a:r>
          </a:p>
        </p:txBody>
      </p:sp>
      <p:pic>
        <p:nvPicPr>
          <p:cNvPr id="12292" name="Picture 5" descr="1-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2763" y="1023938"/>
            <a:ext cx="5638800" cy="406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15938" y="5102225"/>
            <a:ext cx="862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2400"/>
              <a:t>Na iniciação do SO, a ponte PCI contem registradores pré-carregados com a faixa de endereços reservados (não utilizável como memória). Endereços desta faixa não são enviados para a memória mas para o barramento PCI.</a:t>
            </a:r>
          </a:p>
        </p:txBody>
      </p:sp>
      <p:sp>
        <p:nvSpPr>
          <p:cNvPr id="12294" name="CaixaDeTexto 5"/>
          <p:cNvSpPr txBox="1">
            <a:spLocks noChangeArrowheads="1"/>
          </p:cNvSpPr>
          <p:nvPr/>
        </p:nvSpPr>
        <p:spPr bwMode="auto">
          <a:xfrm>
            <a:off x="0" y="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207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6C065E-D6BC-4080-BF46-DD23CB9629C9}" type="slidenum">
              <a:rPr lang="pt-BR" altLang="pt-BR" sz="1200">
                <a:latin typeface="Tahoma" panose="020B0604030504040204" pitchFamily="34" charset="0"/>
              </a:rPr>
              <a:pPr eaLnBrk="1" hangingPunct="1"/>
              <a:t>12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0"/>
            <a:ext cx="8108950" cy="8826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(5.1) </a:t>
            </a:r>
            <a:r>
              <a:rPr lang="en-US" sz="3600" dirty="0" err="1" smtClean="0">
                <a:latin typeface="Arial" charset="0"/>
              </a:rPr>
              <a:t>Acesso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Direto</a:t>
            </a:r>
            <a:r>
              <a:rPr lang="en-US" sz="3600" dirty="0" smtClean="0">
                <a:latin typeface="Arial" charset="0"/>
              </a:rPr>
              <a:t> à </a:t>
            </a:r>
            <a:r>
              <a:rPr lang="en-US" sz="3600" dirty="0" err="1" smtClean="0">
                <a:latin typeface="Arial" charset="0"/>
              </a:rPr>
              <a:t>Memória</a:t>
            </a:r>
            <a:r>
              <a:rPr lang="en-US" sz="3600" dirty="0" smtClean="0">
                <a:latin typeface="Arial" charset="0"/>
              </a:rPr>
              <a:t> (DMA)</a:t>
            </a:r>
          </a:p>
        </p:txBody>
      </p:sp>
      <p:pic>
        <p:nvPicPr>
          <p:cNvPr id="14340" name="Picture 4" descr="5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148137"/>
            <a:ext cx="76263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6294" y="2145420"/>
            <a:ext cx="8288593" cy="190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5713" indent="-1255713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Passo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1:CPU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dá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ordens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para 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ctrl 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DMA: o que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transferir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 para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onde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</a:p>
          <a:p>
            <a:pPr marL="1255713" indent="-1255713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Passo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2: 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Ctrl 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DMA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faz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requisição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leitura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ao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ctrl 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disco;</a:t>
            </a:r>
          </a:p>
          <a:p>
            <a:pPr marL="1076325" indent="-1076325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Passo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3: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Lê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dado e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coloca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memória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outro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ciclo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);</a:t>
            </a:r>
          </a:p>
          <a:p>
            <a:pPr marL="1076325" indent="-1076325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Passo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4: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Controlador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 disco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envia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sinal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ao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DMA.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Passo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 a 4: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repetidos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até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contador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 bytes = 0</a:t>
            </a:r>
          </a:p>
        </p:txBody>
      </p:sp>
      <p:sp>
        <p:nvSpPr>
          <p:cNvPr id="14342" name="Retângulo 7"/>
          <p:cNvSpPr>
            <a:spLocks noChangeArrowheads="1"/>
          </p:cNvSpPr>
          <p:nvPr/>
        </p:nvSpPr>
        <p:spPr bwMode="auto">
          <a:xfrm>
            <a:off x="0" y="4594225"/>
            <a:ext cx="16525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pt-BR" sz="2000"/>
              <a:t>Controlador de DMA interrompe a CPU para avisar que concluiu.</a:t>
            </a:r>
          </a:p>
        </p:txBody>
      </p:sp>
      <p:sp>
        <p:nvSpPr>
          <p:cNvPr id="14343" name="CaixaDeTexto 6"/>
          <p:cNvSpPr txBox="1">
            <a:spLocks noChangeArrowheads="1"/>
          </p:cNvSpPr>
          <p:nvPr/>
        </p:nvSpPr>
        <p:spPr bwMode="auto">
          <a:xfrm>
            <a:off x="0" y="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208</a:t>
            </a:r>
            <a:endParaRPr lang="en-US" altLang="pt-BR" sz="1200"/>
          </a:p>
        </p:txBody>
      </p:sp>
      <p:sp>
        <p:nvSpPr>
          <p:cNvPr id="2" name="Retângulo 1"/>
          <p:cNvSpPr/>
          <p:nvPr/>
        </p:nvSpPr>
        <p:spPr>
          <a:xfrm>
            <a:off x="147638" y="754717"/>
            <a:ext cx="8996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Direct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Memory Access – </a:t>
            </a:r>
            <a:r>
              <a:rPr 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DMA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para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transferir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dados com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rapidez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O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ctrl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DMA é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integrado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ctrl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disco para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aliviar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 CPU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deste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controle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0DCF2F-AA5A-43A5-8D2F-F2BC4ADB7D25}" type="slidenum">
              <a:rPr lang="pt-BR" altLang="pt-BR" sz="1200">
                <a:latin typeface="Tahoma" panose="020B0604030504040204" pitchFamily="34" charset="0"/>
              </a:rPr>
              <a:pPr eaLnBrk="1" hangingPunct="1"/>
              <a:t>13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(5.1) </a:t>
            </a:r>
            <a:r>
              <a:rPr lang="en-US" sz="3600" dirty="0" err="1" smtClean="0">
                <a:latin typeface="Arial" charset="0"/>
              </a:rPr>
              <a:t>Interrupções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738688"/>
            <a:ext cx="8655050" cy="2119312"/>
          </a:xfrm>
        </p:spPr>
        <p:txBody>
          <a:bodyPr/>
          <a:lstStyle/>
          <a:p>
            <a:pPr marL="280988" indent="-280988" eaLnBrk="1" hangingPunct="1">
              <a:buNone/>
            </a:pPr>
            <a:r>
              <a:rPr lang="en-US" altLang="pt-BR" sz="2400" kern="1200" dirty="0">
                <a:latin typeface="Arial" charset="0"/>
              </a:rPr>
              <a:t>2.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Controlador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coloca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nas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linhas</a:t>
            </a:r>
            <a:r>
              <a:rPr lang="en-US" altLang="pt-BR" sz="2400" kern="1200" dirty="0">
                <a:latin typeface="Arial" charset="0"/>
              </a:rPr>
              <a:t> de end. um </a:t>
            </a:r>
            <a:r>
              <a:rPr lang="en-US" altLang="pt-BR" sz="2400" kern="1200" dirty="0" err="1">
                <a:latin typeface="Arial" charset="0"/>
              </a:rPr>
              <a:t>índice</a:t>
            </a:r>
            <a:r>
              <a:rPr lang="en-US" altLang="pt-BR" sz="2400" kern="1200" dirty="0">
                <a:latin typeface="Arial" charset="0"/>
              </a:rPr>
              <a:t> do </a:t>
            </a:r>
            <a:r>
              <a:rPr lang="en-US" altLang="pt-BR" sz="2400" kern="1200" dirty="0" err="1">
                <a:latin typeface="Arial" charset="0"/>
              </a:rPr>
              <a:t>vetor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smtClean="0">
                <a:latin typeface="Arial" charset="0"/>
              </a:rPr>
              <a:t>  de </a:t>
            </a:r>
            <a:r>
              <a:rPr lang="en-US" altLang="pt-BR" sz="2400" kern="1200" dirty="0" err="1">
                <a:latin typeface="Arial" charset="0"/>
              </a:rPr>
              <a:t>interrupção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associado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ao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dispositivo</a:t>
            </a:r>
            <a:r>
              <a:rPr lang="en-US" altLang="pt-BR" sz="2400" kern="1200" dirty="0">
                <a:latin typeface="Arial" charset="0"/>
              </a:rPr>
              <a:t> que </a:t>
            </a:r>
            <a:r>
              <a:rPr lang="en-US" altLang="pt-BR" sz="2400" kern="1200" dirty="0" err="1">
                <a:latin typeface="Arial" charset="0"/>
              </a:rPr>
              <a:t>sinalizou</a:t>
            </a:r>
            <a:r>
              <a:rPr lang="en-US" altLang="pt-BR" sz="2400" kern="1200" dirty="0">
                <a:latin typeface="Arial" charset="0"/>
              </a:rPr>
              <a:t>. O </a:t>
            </a:r>
            <a:r>
              <a:rPr lang="en-US" altLang="pt-BR" sz="2400" kern="1200" dirty="0" err="1">
                <a:latin typeface="Arial" charset="0"/>
              </a:rPr>
              <a:t>vetor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aponta</a:t>
            </a:r>
            <a:r>
              <a:rPr lang="en-US" altLang="pt-BR" sz="2400" kern="1200" dirty="0">
                <a:latin typeface="Arial" charset="0"/>
              </a:rPr>
              <a:t> para a </a:t>
            </a:r>
            <a:r>
              <a:rPr lang="en-US" altLang="pt-BR" sz="2400" kern="1200" dirty="0" err="1">
                <a:latin typeface="Arial" charset="0"/>
              </a:rPr>
              <a:t>rotina</a:t>
            </a:r>
            <a:r>
              <a:rPr lang="en-US" altLang="pt-BR" sz="2400" kern="1200" dirty="0">
                <a:latin typeface="Arial" charset="0"/>
              </a:rPr>
              <a:t> com o </a:t>
            </a:r>
            <a:r>
              <a:rPr lang="en-US" altLang="pt-BR" sz="2400" kern="1200" dirty="0" err="1">
                <a:latin typeface="Arial" charset="0"/>
              </a:rPr>
              <a:t>tratamento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adequado</a:t>
            </a:r>
            <a:r>
              <a:rPr lang="en-US" altLang="pt-BR" sz="2400" kern="1200" dirty="0">
                <a:latin typeface="Arial" charset="0"/>
              </a:rPr>
              <a:t>.	</a:t>
            </a:r>
          </a:p>
          <a:p>
            <a:pPr marL="280988" indent="-280988" eaLnBrk="1" hangingPunct="1">
              <a:buNone/>
            </a:pPr>
            <a:r>
              <a:rPr lang="en-US" altLang="pt-BR" sz="2400" kern="1200" dirty="0">
                <a:latin typeface="Arial" charset="0"/>
              </a:rPr>
              <a:t>3. A </a:t>
            </a:r>
            <a:r>
              <a:rPr lang="en-US" altLang="pt-BR" sz="2400" kern="1200" dirty="0" err="1">
                <a:latin typeface="Arial" charset="0"/>
              </a:rPr>
              <a:t>rotina</a:t>
            </a:r>
            <a:r>
              <a:rPr lang="en-US" altLang="pt-BR" sz="2400" kern="1200" dirty="0">
                <a:latin typeface="Arial" charset="0"/>
              </a:rPr>
              <a:t> de </a:t>
            </a:r>
            <a:r>
              <a:rPr lang="en-US" altLang="pt-BR" sz="2400" kern="1200" dirty="0" err="1">
                <a:latin typeface="Arial" charset="0"/>
              </a:rPr>
              <a:t>interrupção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sinaliza</a:t>
            </a:r>
            <a:r>
              <a:rPr lang="en-US" altLang="pt-BR" sz="2400" kern="1200" dirty="0">
                <a:latin typeface="Arial" charset="0"/>
              </a:rPr>
              <a:t> o </a:t>
            </a:r>
            <a:r>
              <a:rPr lang="en-US" altLang="pt-BR" sz="2400" kern="1200" dirty="0" err="1">
                <a:latin typeface="Arial" charset="0"/>
              </a:rPr>
              <a:t>atendimento</a:t>
            </a:r>
            <a:r>
              <a:rPr lang="en-US" altLang="pt-BR" sz="2400" kern="1200" dirty="0">
                <a:latin typeface="Arial" charset="0"/>
              </a:rPr>
              <a:t>. O </a:t>
            </a:r>
            <a:r>
              <a:rPr lang="en-US" altLang="pt-BR" sz="2400" kern="1200" dirty="0" err="1">
                <a:latin typeface="Arial" charset="0"/>
              </a:rPr>
              <a:t>controlador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está</a:t>
            </a:r>
            <a:r>
              <a:rPr lang="en-US" altLang="pt-BR" sz="2400" kern="1200" dirty="0">
                <a:latin typeface="Arial" charset="0"/>
              </a:rPr>
              <a:t> livre para </a:t>
            </a:r>
            <a:r>
              <a:rPr lang="en-US" altLang="pt-BR" sz="2400" kern="1200" dirty="0" err="1">
                <a:latin typeface="Arial" charset="0"/>
              </a:rPr>
              <a:t>outra</a:t>
            </a:r>
            <a:r>
              <a:rPr lang="en-US" altLang="pt-BR" sz="2400" kern="1200" dirty="0">
                <a:latin typeface="Arial" charset="0"/>
              </a:rPr>
              <a:t> </a:t>
            </a:r>
            <a:r>
              <a:rPr lang="en-US" altLang="pt-BR" sz="2400" kern="1200" dirty="0" err="1">
                <a:latin typeface="Arial" charset="0"/>
              </a:rPr>
              <a:t>interrupção</a:t>
            </a:r>
            <a:r>
              <a:rPr lang="en-US" altLang="pt-BR" sz="2400" kern="1200" dirty="0">
                <a:latin typeface="Arial" charset="0"/>
              </a:rPr>
              <a:t>.</a:t>
            </a:r>
          </a:p>
        </p:txBody>
      </p:sp>
      <p:pic>
        <p:nvPicPr>
          <p:cNvPr id="15365" name="Picture 7" descr="5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108200"/>
            <a:ext cx="74295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315913" y="1073150"/>
            <a:ext cx="8440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0988" indent="-280988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altLang="pt-BR" sz="2400" dirty="0"/>
              <a:t>.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Quando</a:t>
            </a: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dispositivo</a:t>
            </a: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termina</a:t>
            </a: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operação</a:t>
            </a: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gera</a:t>
            </a: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interrupção</a:t>
            </a: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b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Controlador</a:t>
            </a: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interrupção</a:t>
            </a: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chip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localizado</a:t>
            </a: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</a:t>
            </a: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placa</a:t>
            </a:r>
            <a:r>
              <a:rPr lang="en-US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mãe</a:t>
            </a:r>
            <a:endParaRPr lang="en-US" altLang="pt-BR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7" name="CaixaDeTexto 6"/>
          <p:cNvSpPr txBox="1">
            <a:spLocks noChangeArrowheads="1"/>
          </p:cNvSpPr>
          <p:nvPr/>
        </p:nvSpPr>
        <p:spPr bwMode="auto">
          <a:xfrm>
            <a:off x="0" y="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209</a:t>
            </a:r>
            <a:endParaRPr lang="en-US" altLang="pt-BR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A2D7B9-E102-44C6-A64A-14BB0844AA2B}" type="slidenum">
              <a:rPr lang="pt-BR" altLang="pt-BR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7225" y="55563"/>
            <a:ext cx="77724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Interrupções precisas e imprecisas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6454" y="946295"/>
            <a:ext cx="4662633" cy="520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pt-BR" sz="2400" dirty="0" err="1" smtClean="0">
                <a:solidFill>
                  <a:srgbClr val="66FF99"/>
                </a:solidFill>
                <a:effectLst/>
                <a:latin typeface="Arial" panose="020B0604020202020204" pitchFamily="34" charset="0"/>
              </a:rPr>
              <a:t>Precisa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: PC salvo;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estado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execução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instrução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apontada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pelo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PC é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conhecido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pt-BR" sz="2400" dirty="0" smtClean="0">
              <a:effectLst/>
              <a:latin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pt-BR" sz="2400" dirty="0" err="1" smtClean="0">
                <a:solidFill>
                  <a:srgbClr val="66FF99"/>
                </a:solidFill>
                <a:effectLst/>
                <a:latin typeface="Arial" panose="020B0604020202020204" pitchFamily="34" charset="0"/>
              </a:rPr>
              <a:t>Imprecisa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: Com pipelines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há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instruções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diferentes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estágios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Quando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há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interrupção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salvar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muita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informação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para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voltar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no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mesmo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estágio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depois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tratamento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</a:t>
            </a:r>
            <a:br>
              <a:rPr lang="en-US" altLang="pt-BR" sz="2400" dirty="0" smtClean="0">
                <a:effectLst/>
                <a:latin typeface="Arial" panose="020B0604020202020204" pitchFamily="34" charset="0"/>
              </a:rPr>
            </a:b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(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Complica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para o SO). 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/>
          <a:stretch/>
        </p:blipFill>
        <p:spPr bwMode="auto">
          <a:xfrm>
            <a:off x="4849087" y="1190625"/>
            <a:ext cx="4175125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tângulo 6"/>
          <p:cNvSpPr>
            <a:spLocks noChangeArrowheads="1"/>
          </p:cNvSpPr>
          <p:nvPr/>
        </p:nvSpPr>
        <p:spPr bwMode="auto">
          <a:xfrm>
            <a:off x="279400" y="6169025"/>
            <a:ext cx="868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pt-BR" sz="2400"/>
              <a:t>Interrupção torna-se lenta =&gt; difícil dizer a abordagem melhor</a:t>
            </a:r>
          </a:p>
        </p:txBody>
      </p:sp>
      <p:sp>
        <p:nvSpPr>
          <p:cNvPr id="16391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210</a:t>
            </a:r>
            <a:endParaRPr lang="en-US" altLang="pt-BR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168063-1901-40CB-8B72-FF82C70ECD99}" type="slidenum">
              <a:rPr lang="pt-BR" altLang="pt-BR" sz="1200">
                <a:latin typeface="Tahoma" panose="020B0604030504040204" pitchFamily="34" charset="0"/>
              </a:rPr>
              <a:pPr eaLnBrk="1" hangingPunct="1"/>
              <a:t>15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077200" cy="10175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(5.2) </a:t>
            </a:r>
            <a:r>
              <a:rPr lang="en-US" sz="3600" dirty="0" err="1" smtClean="0">
                <a:latin typeface="Arial" charset="0"/>
              </a:rPr>
              <a:t>Princípios</a:t>
            </a:r>
            <a:r>
              <a:rPr lang="en-US" sz="3600" dirty="0" smtClean="0">
                <a:latin typeface="Arial" charset="0"/>
              </a:rPr>
              <a:t> do Software de E/S (1)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042988"/>
            <a:ext cx="8596313" cy="5270500"/>
          </a:xfrm>
        </p:spPr>
        <p:txBody>
          <a:bodyPr/>
          <a:lstStyle/>
          <a:p>
            <a:pPr marL="274638" indent="-274638" eaLnBrk="1" hangingPunct="1">
              <a:buFont typeface="Wingdings" panose="05000000000000000000" pitchFamily="2" charset="2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Gostaríamos de escrever programas que tratam E/S com as seguintes características: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74638" indent="-274638" eaLnBrk="1" hangingPunct="1">
              <a:defRPr/>
            </a:pPr>
            <a:r>
              <a:rPr lang="en-US" sz="2400" dirty="0" err="1" smtClean="0">
                <a:solidFill>
                  <a:srgbClr val="FFFF99"/>
                </a:solidFill>
                <a:effectLst/>
                <a:latin typeface="Arial" charset="0"/>
              </a:rPr>
              <a:t>Independência</a:t>
            </a:r>
            <a:r>
              <a:rPr lang="en-US" sz="2400" dirty="0" smtClean="0">
                <a:solidFill>
                  <a:srgbClr val="FFFF99"/>
                </a:solidFill>
                <a:effectLst/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FFFF99"/>
                </a:solidFill>
                <a:effectLst/>
                <a:latin typeface="Arial" charset="0"/>
              </a:rPr>
              <a:t>dispositivo</a:t>
            </a:r>
            <a:endParaRPr lang="en-US" sz="240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pPr marL="284163" lvl="1" indent="0" eaLnBrk="1" hangingPunct="1">
              <a:buFontTx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Programas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aptos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acessar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qualquer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dispositivo</a:t>
            </a:r>
            <a:r>
              <a:rPr lang="en-US" sz="2400" dirty="0" smtClean="0">
                <a:effectLst/>
                <a:latin typeface="Arial" charset="0"/>
              </a:rPr>
              <a:t> de E/S </a:t>
            </a:r>
            <a:r>
              <a:rPr lang="en-US" sz="2400" dirty="0" err="1" smtClean="0">
                <a:effectLst/>
                <a:latin typeface="Arial" charset="0"/>
              </a:rPr>
              <a:t>sem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especificar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previamente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qual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ler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disquete</a:t>
            </a:r>
            <a:r>
              <a:rPr lang="en-US" sz="2400" dirty="0" smtClean="0">
                <a:effectLst/>
                <a:latin typeface="Arial" charset="0"/>
              </a:rPr>
              <a:t>, USB... )</a:t>
            </a:r>
          </a:p>
          <a:p>
            <a:pPr marL="274638" indent="-274638" eaLnBrk="1" hangingPunct="1">
              <a:defRPr/>
            </a:pPr>
            <a:r>
              <a:rPr lang="en-US" sz="2400" dirty="0" err="1" smtClean="0">
                <a:solidFill>
                  <a:srgbClr val="FFFF99"/>
                </a:solidFill>
                <a:effectLst/>
                <a:latin typeface="Arial" charset="0"/>
              </a:rPr>
              <a:t>Nomeação</a:t>
            </a:r>
            <a:r>
              <a:rPr lang="en-US" sz="2400" dirty="0" smtClean="0">
                <a:solidFill>
                  <a:srgbClr val="FFFF99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FF99"/>
                </a:solidFill>
                <a:effectLst/>
                <a:latin typeface="Arial" charset="0"/>
              </a:rPr>
              <a:t>uniforme</a:t>
            </a:r>
            <a:endParaRPr lang="en-US" sz="240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pPr marL="284163" lvl="1" indent="0" eaLnBrk="1" hangingPunct="1">
              <a:buFontTx/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Unix: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dispositivos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montados</a:t>
            </a:r>
            <a:r>
              <a:rPr lang="en-US" sz="2400" dirty="0" smtClean="0">
                <a:effectLst/>
                <a:latin typeface="Arial" charset="0"/>
              </a:rPr>
              <a:t> no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) </a:t>
            </a:r>
            <a:r>
              <a:rPr lang="en-US" sz="2400" dirty="0" err="1" smtClean="0">
                <a:effectLst/>
                <a:latin typeface="Arial" charset="0"/>
              </a:rPr>
              <a:t>endereçados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pelo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nome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caminho</a:t>
            </a:r>
            <a:r>
              <a:rPr lang="en-US" sz="2400" dirty="0" smtClean="0">
                <a:effectLst/>
                <a:latin typeface="Arial" charset="0"/>
              </a:rPr>
              <a:t>. O </a:t>
            </a:r>
            <a:r>
              <a:rPr lang="en-US" sz="2400" dirty="0" err="1" smtClean="0">
                <a:effectLst/>
                <a:latin typeface="Arial" charset="0"/>
              </a:rPr>
              <a:t>nome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deve</a:t>
            </a:r>
            <a:r>
              <a:rPr lang="en-US" sz="2400" dirty="0" smtClean="0">
                <a:effectLst/>
                <a:latin typeface="Arial" charset="0"/>
              </a:rPr>
              <a:t> ser </a:t>
            </a:r>
            <a:r>
              <a:rPr lang="en-US" sz="2400" dirty="0" err="1" smtClean="0">
                <a:effectLst/>
                <a:latin typeface="Arial" charset="0"/>
              </a:rPr>
              <a:t>independente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dispositivo</a:t>
            </a:r>
            <a:r>
              <a:rPr lang="en-US" sz="2400" dirty="0" smtClean="0">
                <a:effectLst/>
                <a:latin typeface="Arial" charset="0"/>
              </a:rPr>
              <a:t> -  </a:t>
            </a:r>
            <a:r>
              <a:rPr lang="en-US" sz="2400" dirty="0" err="1" smtClean="0">
                <a:effectLst/>
                <a:latin typeface="Arial" charset="0"/>
              </a:rPr>
              <a:t>pode</a:t>
            </a:r>
            <a:r>
              <a:rPr lang="en-US" sz="2400" dirty="0" smtClean="0">
                <a:effectLst/>
                <a:latin typeface="Arial" charset="0"/>
              </a:rPr>
              <a:t> ser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cadeia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caracteres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ou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número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inteiro</a:t>
            </a:r>
            <a:r>
              <a:rPr lang="en-US" sz="2400" dirty="0" smtClean="0">
                <a:effectLst/>
                <a:latin typeface="Arial" charset="0"/>
              </a:rPr>
              <a:t>. </a:t>
            </a:r>
          </a:p>
          <a:p>
            <a:pPr marL="274638" indent="-274638" eaLnBrk="1" hangingPunct="1">
              <a:defRPr/>
            </a:pPr>
            <a:r>
              <a:rPr lang="en-US" sz="2400" dirty="0" err="1" smtClean="0">
                <a:solidFill>
                  <a:srgbClr val="FFFF99"/>
                </a:solidFill>
                <a:effectLst/>
                <a:latin typeface="Arial" charset="0"/>
              </a:rPr>
              <a:t>Tratamento</a:t>
            </a:r>
            <a:r>
              <a:rPr lang="en-US" sz="2400" dirty="0" smtClean="0">
                <a:solidFill>
                  <a:srgbClr val="FFFF99"/>
                </a:solidFill>
                <a:effectLst/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FFFF99"/>
                </a:solidFill>
                <a:effectLst/>
                <a:latin typeface="Arial" charset="0"/>
              </a:rPr>
              <a:t>erro</a:t>
            </a:r>
            <a:endParaRPr lang="en-US" sz="2400" dirty="0" smtClean="0">
              <a:solidFill>
                <a:srgbClr val="FFFF99"/>
              </a:solidFill>
              <a:effectLst/>
              <a:latin typeface="Arial" charset="0"/>
            </a:endParaRPr>
          </a:p>
          <a:p>
            <a:pPr marL="284163" lvl="1" indent="0" eaLnBrk="1" hangingPunct="1">
              <a:buFontTx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Trata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mais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próximo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possível</a:t>
            </a:r>
            <a:r>
              <a:rPr lang="en-US" sz="2400" dirty="0" smtClean="0">
                <a:effectLst/>
                <a:latin typeface="Arial" charset="0"/>
              </a:rPr>
              <a:t> do hw: </a:t>
            </a: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camadas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inferiores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conseguem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recuperar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informar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camadas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superiores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controlador</a:t>
            </a:r>
            <a:r>
              <a:rPr lang="en-US" sz="2400" dirty="0" smtClean="0">
                <a:effectLst/>
                <a:latin typeface="Arial" charset="0"/>
              </a:rPr>
              <a:t>, driver, SO, user).</a:t>
            </a:r>
          </a:p>
        </p:txBody>
      </p:sp>
      <p:sp>
        <p:nvSpPr>
          <p:cNvPr id="17413" name="CaixaDeTexto 4"/>
          <p:cNvSpPr txBox="1">
            <a:spLocks noChangeArrowheads="1"/>
          </p:cNvSpPr>
          <p:nvPr/>
        </p:nvSpPr>
        <p:spPr bwMode="auto">
          <a:xfrm>
            <a:off x="-14288" y="6581775"/>
            <a:ext cx="7810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211</a:t>
            </a:r>
            <a:endParaRPr lang="en-US" altLang="pt-BR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45516A-83E4-44D0-B68F-7AACE9973DCB}" type="slidenum">
              <a:rPr lang="pt-BR" altLang="pt-BR" sz="1200">
                <a:latin typeface="Tahoma" panose="020B0604030504040204" pitchFamily="34" charset="0"/>
              </a:rPr>
              <a:pPr eaLnBrk="1" hangingPunct="1"/>
              <a:t>16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0"/>
            <a:ext cx="8382000" cy="9620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(5.2) </a:t>
            </a:r>
            <a:r>
              <a:rPr lang="en-US" sz="3600" dirty="0" err="1">
                <a:latin typeface="Arial" charset="0"/>
              </a:rPr>
              <a:t>Princípios</a:t>
            </a:r>
            <a:r>
              <a:rPr lang="en-US" sz="3600" dirty="0">
                <a:latin typeface="Arial" charset="0"/>
              </a:rPr>
              <a:t> do </a:t>
            </a:r>
            <a:r>
              <a:rPr lang="en-US" sz="3600" dirty="0" smtClean="0">
                <a:latin typeface="Arial" charset="0"/>
              </a:rPr>
              <a:t>Software de E/S (2)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14425"/>
            <a:ext cx="8820150" cy="5561013"/>
          </a:xfrm>
        </p:spPr>
        <p:txBody>
          <a:bodyPr/>
          <a:lstStyle/>
          <a:p>
            <a:pPr eaLnBrk="1" hangingPunct="1"/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Tipo</a:t>
            </a: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Transferência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: </a:t>
            </a:r>
            <a:r>
              <a:rPr lang="en-US" altLang="pt-BR" sz="2400" i="1" u="sng" dirty="0" err="1" smtClean="0">
                <a:effectLst/>
                <a:latin typeface="Arial" panose="020B0604020202020204" pitchFamily="34" charset="0"/>
              </a:rPr>
              <a:t>Síncronas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-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bloqueantes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vs. </a:t>
            </a:r>
            <a:r>
              <a:rPr lang="en-US" altLang="pt-BR" sz="2400" i="1" u="sng" dirty="0" err="1" smtClean="0">
                <a:effectLst/>
                <a:latin typeface="Arial" panose="020B0604020202020204" pitchFamily="34" charset="0"/>
              </a:rPr>
              <a:t>Assíncronas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-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inicia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,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faz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outra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atividade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até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receber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uma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interrupção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  SO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pode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fazer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operação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assíncrona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parecer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bloqueante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pois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é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mais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fácil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para 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programador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 (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Chamada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sistema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i="1" dirty="0" smtClean="0">
                <a:effectLst/>
                <a:latin typeface="Arial" panose="020B0604020202020204" pitchFamily="34" charset="0"/>
              </a:rPr>
              <a:t>read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é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síncrona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ou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assíncrona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?);</a:t>
            </a:r>
          </a:p>
          <a:p>
            <a:pPr eaLnBrk="1" hangingPunct="1"/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Utilização</a:t>
            </a: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de buffer para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armazenamento</a:t>
            </a: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temporário</a:t>
            </a:r>
            <a:endParaRPr lang="en-US" altLang="pt-BR" sz="2400" dirty="0" smtClean="0">
              <a:solidFill>
                <a:srgbClr val="FFFF99"/>
              </a:solidFill>
              <a:effectLst/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dados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provenientes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um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dispositivo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muitas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vezes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não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podem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ser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armazenados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diretamente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seu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destino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final,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precisam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ser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copiados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para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lidar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com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diferentes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taxas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ou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inspeção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posterior (ex: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rede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);</a:t>
            </a:r>
          </a:p>
          <a:p>
            <a:pPr eaLnBrk="1" hangingPunct="1"/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Dispositivos</a:t>
            </a: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Compartilháveis</a:t>
            </a: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vs.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Dedicados</a:t>
            </a:r>
            <a:endParaRPr lang="en-US" altLang="pt-BR" sz="2400" dirty="0" smtClean="0">
              <a:solidFill>
                <a:srgbClr val="FFFF99"/>
              </a:solidFill>
              <a:effectLst/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discos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compartilháveis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por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vários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usuários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;</a:t>
            </a:r>
          </a:p>
          <a:p>
            <a:pPr lvl="1" eaLnBrk="1" hangingPunct="1"/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unidades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fita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não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(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passível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impasses);</a:t>
            </a:r>
          </a:p>
          <a:p>
            <a:pPr lvl="1" eaLnBrk="1" hangingPunct="1">
              <a:buFontTx/>
              <a:buNone/>
            </a:pP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SO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deve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tratá-los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com as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suas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características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8437" name="CaixaDeTexto 4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212</a:t>
            </a:r>
            <a:endParaRPr lang="en-US" altLang="pt-BR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F2B999-5920-44FF-9890-497C2289CFBD}" type="slidenum">
              <a:rPr lang="pt-BR" altLang="pt-BR" sz="1200">
                <a:latin typeface="Tahoma" panose="020B0604030504040204" pitchFamily="34" charset="0"/>
              </a:rPr>
              <a:pPr eaLnBrk="1" hangingPunct="1"/>
              <a:t>17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6309" y="0"/>
            <a:ext cx="77739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(5.2.2) E/S </a:t>
            </a:r>
            <a:r>
              <a:rPr lang="en-US" sz="3600" dirty="0" err="1" smtClean="0">
                <a:latin typeface="Arial" charset="0"/>
              </a:rPr>
              <a:t>Programada</a:t>
            </a:r>
            <a:r>
              <a:rPr lang="en-US" sz="3600" dirty="0" smtClean="0">
                <a:latin typeface="Arial" charset="0"/>
              </a:rPr>
              <a:t>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86" y="5574736"/>
            <a:ext cx="8983614" cy="128326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0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Escrita</a:t>
            </a:r>
            <a:r>
              <a:rPr lang="en-US" altLang="pt-BR" sz="20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0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uma</a:t>
            </a:r>
            <a:r>
              <a:rPr lang="en-US" altLang="pt-BR" sz="20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0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cadeia</a:t>
            </a:r>
            <a:r>
              <a:rPr lang="en-US" altLang="pt-BR" sz="20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0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caracteres</a:t>
            </a:r>
            <a:r>
              <a:rPr lang="en-US" altLang="pt-BR" sz="20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para a </a:t>
            </a:r>
            <a:r>
              <a:rPr lang="en-US" altLang="pt-BR" sz="20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impressora</a:t>
            </a:r>
            <a:r>
              <a:rPr lang="en-US" altLang="pt-BR" sz="20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com E/S </a:t>
            </a:r>
            <a:r>
              <a:rPr lang="en-US" altLang="pt-BR" sz="20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programada</a:t>
            </a:r>
            <a:endParaRPr lang="en-US" altLang="pt-BR" sz="2000" dirty="0" smtClean="0">
              <a:solidFill>
                <a:srgbClr val="FFFF99"/>
              </a:solidFill>
              <a:effectLst/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pt-BR" sz="2400" dirty="0" smtClean="0">
              <a:effectLst/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Simples,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porém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segura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a CPU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na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espera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ociosa</a:t>
            </a:r>
            <a:endParaRPr lang="en-US" altLang="pt-BR" sz="2400" dirty="0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20485" name="Picture 7" descr="5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3977635"/>
            <a:ext cx="8777337" cy="15659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76200">
              <a:srgbClr val="C674D6"/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CaixaDeTexto 5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213</a:t>
            </a:r>
            <a:endParaRPr lang="en-US" altLang="pt-BR" sz="1200"/>
          </a:p>
        </p:txBody>
      </p:sp>
      <p:sp>
        <p:nvSpPr>
          <p:cNvPr id="2" name="Retângulo 1"/>
          <p:cNvSpPr/>
          <p:nvPr/>
        </p:nvSpPr>
        <p:spPr>
          <a:xfrm>
            <a:off x="114297" y="1093601"/>
            <a:ext cx="896937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sz="2400" dirty="0" err="1">
                <a:latin typeface="Arial" charset="0"/>
              </a:rPr>
              <a:t>Há</a:t>
            </a:r>
            <a:r>
              <a:rPr lang="en-US" sz="2400" dirty="0">
                <a:latin typeface="Arial" charset="0"/>
              </a:rPr>
              <a:t> 3 </a:t>
            </a:r>
            <a:r>
              <a:rPr lang="en-US" sz="2400" dirty="0" err="1">
                <a:latin typeface="Arial" charset="0"/>
              </a:rPr>
              <a:t>maneiras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fazer</a:t>
            </a:r>
            <a:r>
              <a:rPr lang="en-US" sz="2400" dirty="0">
                <a:latin typeface="Arial" charset="0"/>
              </a:rPr>
              <a:t> E/S: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sz="2400" dirty="0">
                <a:solidFill>
                  <a:srgbClr val="FFC000"/>
                </a:solidFill>
                <a:latin typeface="Arial" charset="0"/>
              </a:rPr>
              <a:t>(1) </a:t>
            </a:r>
            <a:r>
              <a:rPr lang="en-US" sz="2400" dirty="0">
                <a:latin typeface="Arial" charset="0"/>
              </a:rPr>
              <a:t>E/S </a:t>
            </a:r>
            <a:r>
              <a:rPr lang="en-US" sz="2400" dirty="0" err="1">
                <a:latin typeface="Arial" charset="0"/>
              </a:rPr>
              <a:t>Programada</a:t>
            </a:r>
            <a:r>
              <a:rPr lang="en-US" sz="2400" dirty="0">
                <a:latin typeface="Arial" charset="0"/>
              </a:rPr>
              <a:t>: A CPU </a:t>
            </a:r>
            <a:r>
              <a:rPr lang="en-US" sz="2400" dirty="0" err="1">
                <a:latin typeface="Arial" charset="0"/>
              </a:rPr>
              <a:t>faz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todo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trabalho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dirty="0" err="1">
                <a:latin typeface="Arial" charset="0"/>
              </a:rPr>
              <a:t>sem</a:t>
            </a:r>
            <a:r>
              <a:rPr lang="en-US" sz="2400" dirty="0">
                <a:latin typeface="Arial" charset="0"/>
              </a:rPr>
              <a:t> DMA, </a:t>
            </a:r>
            <a:r>
              <a:rPr lang="en-US" sz="2400" dirty="0" err="1">
                <a:latin typeface="Arial" charset="0"/>
              </a:rPr>
              <a:t>sem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interrupção</a:t>
            </a:r>
            <a:r>
              <a:rPr lang="en-US" sz="2400" dirty="0">
                <a:latin typeface="Arial" charset="0"/>
              </a:rPr>
              <a:t>); </a:t>
            </a:r>
          </a:p>
        </p:txBody>
      </p:sp>
      <p:sp>
        <p:nvSpPr>
          <p:cNvPr id="3" name="Retângulo 2"/>
          <p:cNvSpPr/>
          <p:nvPr/>
        </p:nvSpPr>
        <p:spPr>
          <a:xfrm>
            <a:off x="855406" y="2236601"/>
            <a:ext cx="81821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en-US" altLang="pt-BR" sz="2000" dirty="0" err="1">
                <a:solidFill>
                  <a:srgbClr val="C674D6"/>
                </a:solidFill>
              </a:rPr>
              <a:t>Programa</a:t>
            </a:r>
            <a:r>
              <a:rPr lang="en-US" altLang="pt-BR" sz="2000" dirty="0">
                <a:solidFill>
                  <a:srgbClr val="C674D6"/>
                </a:solidFill>
              </a:rPr>
              <a:t> </a:t>
            </a:r>
            <a:r>
              <a:rPr lang="en-US" altLang="pt-BR" sz="2000" dirty="0" err="1">
                <a:solidFill>
                  <a:srgbClr val="C674D6"/>
                </a:solidFill>
              </a:rPr>
              <a:t>solicita</a:t>
            </a:r>
            <a:r>
              <a:rPr lang="en-US" altLang="pt-BR" sz="2000" dirty="0">
                <a:solidFill>
                  <a:srgbClr val="C674D6"/>
                </a:solidFill>
              </a:rPr>
              <a:t> </a:t>
            </a:r>
            <a:r>
              <a:rPr lang="en-US" altLang="pt-BR" sz="2000" dirty="0" err="1">
                <a:solidFill>
                  <a:srgbClr val="C674D6"/>
                </a:solidFill>
              </a:rPr>
              <a:t>impressão</a:t>
            </a:r>
            <a:r>
              <a:rPr lang="en-US" altLang="pt-BR" sz="2000" dirty="0">
                <a:solidFill>
                  <a:srgbClr val="C674D6"/>
                </a:solidFill>
              </a:rPr>
              <a:t> – </a:t>
            </a:r>
            <a:r>
              <a:rPr lang="en-US" altLang="pt-BR" sz="2000" dirty="0" err="1">
                <a:solidFill>
                  <a:srgbClr val="C674D6"/>
                </a:solidFill>
              </a:rPr>
              <a:t>chamada</a:t>
            </a:r>
            <a:r>
              <a:rPr lang="en-US" altLang="pt-BR" sz="2000" dirty="0">
                <a:solidFill>
                  <a:srgbClr val="C674D6"/>
                </a:solidFill>
              </a:rPr>
              <a:t> </a:t>
            </a:r>
            <a:r>
              <a:rPr lang="en-US" altLang="pt-BR" sz="2000" dirty="0" err="1">
                <a:solidFill>
                  <a:srgbClr val="C674D6"/>
                </a:solidFill>
              </a:rPr>
              <a:t>ao</a:t>
            </a:r>
            <a:r>
              <a:rPr lang="en-US" altLang="pt-BR" sz="2000" dirty="0">
                <a:solidFill>
                  <a:srgbClr val="C674D6"/>
                </a:solidFill>
              </a:rPr>
              <a:t> </a:t>
            </a:r>
            <a:r>
              <a:rPr lang="en-US" altLang="pt-BR" sz="2000" dirty="0" err="1">
                <a:solidFill>
                  <a:srgbClr val="C674D6"/>
                </a:solidFill>
              </a:rPr>
              <a:t>sistema</a:t>
            </a:r>
            <a:r>
              <a:rPr lang="en-US" altLang="pt-BR" sz="2000" dirty="0">
                <a:solidFill>
                  <a:srgbClr val="C674D6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en-US" altLang="pt-BR" sz="2000" dirty="0">
                <a:solidFill>
                  <a:srgbClr val="C674D6"/>
                </a:solidFill>
              </a:rPr>
              <a:t>SO </a:t>
            </a:r>
            <a:r>
              <a:rPr lang="en-US" altLang="pt-BR" sz="2000" dirty="0" err="1">
                <a:solidFill>
                  <a:srgbClr val="C674D6"/>
                </a:solidFill>
              </a:rPr>
              <a:t>copia</a:t>
            </a:r>
            <a:r>
              <a:rPr lang="en-US" altLang="pt-BR" sz="2000" dirty="0">
                <a:solidFill>
                  <a:srgbClr val="C674D6"/>
                </a:solidFill>
              </a:rPr>
              <a:t> buffer para </a:t>
            </a:r>
            <a:r>
              <a:rPr lang="en-US" altLang="pt-BR" sz="2000" dirty="0" err="1">
                <a:solidFill>
                  <a:srgbClr val="C674D6"/>
                </a:solidFill>
              </a:rPr>
              <a:t>espaço</a:t>
            </a:r>
            <a:r>
              <a:rPr lang="en-US" altLang="pt-BR" sz="2000" dirty="0">
                <a:solidFill>
                  <a:srgbClr val="C674D6"/>
                </a:solidFill>
              </a:rPr>
              <a:t> do </a:t>
            </a:r>
            <a:r>
              <a:rPr lang="en-US" altLang="pt-BR" sz="2000" dirty="0" err="1" smtClean="0">
                <a:solidFill>
                  <a:srgbClr val="C674D6"/>
                </a:solidFill>
              </a:rPr>
              <a:t>núcleo</a:t>
            </a:r>
            <a:r>
              <a:rPr lang="en-US" altLang="pt-BR" sz="2000" dirty="0" smtClean="0">
                <a:solidFill>
                  <a:srgbClr val="C674D6"/>
                </a:solidFill>
              </a:rPr>
              <a:t> e </a:t>
            </a:r>
            <a:r>
              <a:rPr lang="en-US" altLang="pt-BR" sz="2000" dirty="0" err="1" smtClean="0">
                <a:solidFill>
                  <a:srgbClr val="C674D6"/>
                </a:solidFill>
              </a:rPr>
              <a:t>copia</a:t>
            </a:r>
            <a:r>
              <a:rPr lang="en-US" altLang="pt-BR" sz="2000" dirty="0" smtClean="0">
                <a:solidFill>
                  <a:srgbClr val="C674D6"/>
                </a:solidFill>
              </a:rPr>
              <a:t>  </a:t>
            </a:r>
            <a:r>
              <a:rPr lang="en-US" altLang="pt-BR" sz="2000" dirty="0">
                <a:solidFill>
                  <a:srgbClr val="C674D6"/>
                </a:solidFill>
              </a:rPr>
              <a:t>para </a:t>
            </a:r>
            <a:r>
              <a:rPr lang="en-US" altLang="pt-BR" sz="2000" dirty="0" err="1">
                <a:solidFill>
                  <a:srgbClr val="C674D6"/>
                </a:solidFill>
              </a:rPr>
              <a:t>registrador</a:t>
            </a:r>
            <a:r>
              <a:rPr lang="en-US" altLang="pt-BR" sz="2000" dirty="0">
                <a:solidFill>
                  <a:srgbClr val="C674D6"/>
                </a:solidFill>
              </a:rPr>
              <a:t> </a:t>
            </a:r>
            <a:r>
              <a:rPr lang="en-US" altLang="pt-BR" sz="2000" dirty="0" smtClean="0">
                <a:solidFill>
                  <a:srgbClr val="C674D6"/>
                </a:solidFill>
              </a:rPr>
              <a:t>da </a:t>
            </a:r>
            <a:r>
              <a:rPr lang="en-US" altLang="pt-BR" sz="2000" dirty="0" err="1">
                <a:solidFill>
                  <a:srgbClr val="C674D6"/>
                </a:solidFill>
              </a:rPr>
              <a:t>impressora</a:t>
            </a:r>
            <a:r>
              <a:rPr lang="en-US" altLang="pt-BR" sz="2000" dirty="0">
                <a:solidFill>
                  <a:srgbClr val="C674D6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en-US" altLang="pt-BR" sz="2000" dirty="0" err="1">
                <a:solidFill>
                  <a:srgbClr val="C674D6"/>
                </a:solidFill>
              </a:rPr>
              <a:t>Quando</a:t>
            </a:r>
            <a:r>
              <a:rPr lang="en-US" altLang="pt-BR" sz="2000" dirty="0">
                <a:solidFill>
                  <a:srgbClr val="C674D6"/>
                </a:solidFill>
              </a:rPr>
              <a:t> </a:t>
            </a:r>
            <a:r>
              <a:rPr lang="en-US" altLang="pt-BR" sz="2000" dirty="0" err="1">
                <a:solidFill>
                  <a:srgbClr val="C674D6"/>
                </a:solidFill>
              </a:rPr>
              <a:t>terminou</a:t>
            </a:r>
            <a:r>
              <a:rPr lang="en-US" altLang="pt-BR" sz="2000" dirty="0">
                <a:solidFill>
                  <a:srgbClr val="C674D6"/>
                </a:solidFill>
              </a:rPr>
              <a:t> </a:t>
            </a:r>
            <a:r>
              <a:rPr lang="en-US" altLang="pt-BR" sz="2000" dirty="0" err="1">
                <a:solidFill>
                  <a:srgbClr val="C674D6"/>
                </a:solidFill>
              </a:rPr>
              <a:t>primeira</a:t>
            </a:r>
            <a:r>
              <a:rPr lang="en-US" altLang="pt-BR" sz="2000" dirty="0">
                <a:solidFill>
                  <a:srgbClr val="C674D6"/>
                </a:solidFill>
              </a:rPr>
              <a:t> </a:t>
            </a:r>
            <a:r>
              <a:rPr lang="en-US" altLang="pt-BR" sz="2000" dirty="0" err="1">
                <a:solidFill>
                  <a:srgbClr val="C674D6"/>
                </a:solidFill>
              </a:rPr>
              <a:t>impressão</a:t>
            </a:r>
            <a:r>
              <a:rPr lang="en-US" altLang="pt-BR" sz="2000" dirty="0">
                <a:solidFill>
                  <a:srgbClr val="C674D6"/>
                </a:solidFill>
              </a:rPr>
              <a:t>, SO continua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7BD9EC-13AC-4FDD-8887-937DD99A9858}" type="slidenum">
              <a:rPr lang="pt-BR" altLang="pt-BR" sz="1200">
                <a:latin typeface="Tahoma" panose="020B0604030504040204" pitchFamily="34" charset="0"/>
              </a:rPr>
              <a:pPr eaLnBrk="1" hangingPunct="1"/>
              <a:t>18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95275"/>
            <a:ext cx="7796213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(5.2.3) E/S </a:t>
            </a:r>
            <a:r>
              <a:rPr lang="en-US" sz="3600" dirty="0" err="1" smtClean="0">
                <a:latin typeface="Arial" charset="0"/>
              </a:rPr>
              <a:t>Orientada</a:t>
            </a:r>
            <a:r>
              <a:rPr lang="en-US" sz="3600" dirty="0" smtClean="0">
                <a:latin typeface="Arial" charset="0"/>
              </a:rPr>
              <a:t> à </a:t>
            </a:r>
            <a:r>
              <a:rPr lang="en-US" sz="3600" dirty="0" err="1" smtClean="0">
                <a:latin typeface="Arial" charset="0"/>
              </a:rPr>
              <a:t>Interrupção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4241800"/>
            <a:ext cx="8372475" cy="19589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(2) E/S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orientada</a:t>
            </a: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à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Interrupção</a:t>
            </a: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escrita</a:t>
            </a: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uma</a:t>
            </a: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cadeia</a:t>
            </a: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caracteres</a:t>
            </a:r>
            <a:r>
              <a:rPr lang="en-US" altLang="pt-BR" sz="2400" dirty="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para a </a:t>
            </a:r>
            <a:r>
              <a:rPr lang="en-US" altLang="pt-BR" sz="2400" dirty="0" err="1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impressora</a:t>
            </a:r>
            <a:endParaRPr lang="en-US" altLang="pt-BR" sz="2400" dirty="0" smtClean="0">
              <a:solidFill>
                <a:srgbClr val="FFFF99"/>
              </a:solidFill>
              <a:effectLst/>
              <a:latin typeface="Arial" panose="020B0604020202020204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arenR"/>
            </a:pPr>
            <a:endParaRPr lang="en-US" altLang="pt-BR" sz="2400" dirty="0" smtClean="0">
              <a:effectLst/>
              <a:latin typeface="Arial" panose="020B0604020202020204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arenR"/>
            </a:pP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Código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executado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quando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é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feita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chamada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sistema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para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impressão</a:t>
            </a:r>
            <a:endParaRPr lang="en-US" altLang="pt-BR" sz="2400" dirty="0" smtClean="0">
              <a:effectLst/>
              <a:latin typeface="Arial" panose="020B0604020202020204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arenR"/>
            </a:pP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Rotina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tratamento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interrupção</a:t>
            </a:r>
            <a:endParaRPr lang="en-US" altLang="pt-BR" sz="2400" dirty="0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21509" name="Picture 6" descr="5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30325"/>
            <a:ext cx="74295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CaixaDeTexto 5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214</a:t>
            </a:r>
            <a:endParaRPr lang="en-US" altLang="pt-BR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1A16F1-7645-4C8A-85AE-E8BB14271C3E}" type="slidenum">
              <a:rPr lang="pt-BR" altLang="pt-BR" sz="1200">
                <a:latin typeface="Tahoma" panose="020B0604030504040204" pitchFamily="34" charset="0"/>
              </a:rPr>
              <a:pPr eaLnBrk="1" hangingPunct="1"/>
              <a:t>19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247650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(5.2.4) E/S </a:t>
            </a:r>
            <a:r>
              <a:rPr lang="en-US" sz="3600" dirty="0" err="1" smtClean="0">
                <a:latin typeface="Arial" charset="0"/>
              </a:rPr>
              <a:t>Usando</a:t>
            </a:r>
            <a:r>
              <a:rPr lang="en-US" sz="3600" dirty="0" smtClean="0">
                <a:latin typeface="Arial" charset="0"/>
              </a:rPr>
              <a:t> DMA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4473575"/>
            <a:ext cx="8775700" cy="2147888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(3) Impressão de uma cadeia de caracteres usando DMA</a:t>
            </a:r>
            <a:r>
              <a:rPr lang="en-US" altLang="pt-BR" sz="2400" smtClean="0">
                <a:effectLst/>
                <a:latin typeface="Arial" panose="020B0604020202020204" pitchFamily="34" charset="0"/>
              </a:rPr>
              <a:t/>
            </a:r>
            <a:br>
              <a:rPr lang="en-US" altLang="pt-BR" sz="2400" smtClean="0">
                <a:effectLst/>
                <a:latin typeface="Arial" panose="020B0604020202020204" pitchFamily="34" charset="0"/>
              </a:rPr>
            </a:br>
            <a:endParaRPr lang="en-US" altLang="pt-BR" sz="2400" smtClean="0">
              <a:effectLst/>
              <a:latin typeface="Arial" panose="020B0604020202020204" pitchFamily="34" charset="0"/>
            </a:endParaRPr>
          </a:p>
          <a:p>
            <a:pPr marL="990600" lvl="1" indent="-533400" eaLnBrk="1" hangingPunct="1">
              <a:buFontTx/>
              <a:buAutoNum type="alphaLcParenR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Código executado quando é feita a chamada ao sistema para impressão</a:t>
            </a:r>
          </a:p>
          <a:p>
            <a:pPr marL="990600" lvl="1" indent="-533400" eaLnBrk="1" hangingPunct="1">
              <a:buFontTx/>
              <a:buAutoNum type="alphaLcParenR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Rotina de tratamento de interrupção</a:t>
            </a:r>
          </a:p>
        </p:txBody>
      </p:sp>
      <p:pic>
        <p:nvPicPr>
          <p:cNvPr id="22533" name="Picture 6" descr="5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716213"/>
            <a:ext cx="74295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2400"/>
              <a:t>Usando E/S com Interrupção, a CPU é interrompida a cada caracter o que também desperdiça a CPU </a:t>
            </a:r>
          </a:p>
        </p:txBody>
      </p:sp>
      <p:sp>
        <p:nvSpPr>
          <p:cNvPr id="22535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214</a:t>
            </a:r>
            <a:endParaRPr lang="en-US" altLang="pt-BR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318D26-482B-452A-A63D-868DB8D8BDC7}" type="slidenum">
              <a:rPr lang="pt-BR" altLang="pt-BR" sz="1200">
                <a:latin typeface="Tahoma" panose="020B0604030504040204" pitchFamily="34" charset="0"/>
              </a:rPr>
              <a:pPr eaLnBrk="1" hangingPunct="1"/>
              <a:t>2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963" y="246063"/>
            <a:ext cx="7340600" cy="1227137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charset="0"/>
              </a:rPr>
              <a:t>Entrada/</a:t>
            </a:r>
            <a:r>
              <a:rPr lang="en-US" sz="4000" dirty="0" err="1" smtClean="0">
                <a:latin typeface="Arial" charset="0"/>
              </a:rPr>
              <a:t>Saída</a:t>
            </a:r>
            <a:r>
              <a:rPr lang="en-US" sz="4000" dirty="0" smtClean="0">
                <a:latin typeface="Arial" charset="0"/>
              </a:rPr>
              <a:t/>
            </a:r>
            <a:br>
              <a:rPr lang="en-US" sz="4000" dirty="0" smtClean="0">
                <a:latin typeface="Arial" charset="0"/>
              </a:rPr>
            </a:b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Capítulo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 5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68451" y="2108230"/>
            <a:ext cx="66151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dirty="0"/>
              <a:t>5.1 </a:t>
            </a:r>
            <a:r>
              <a:rPr lang="en-US" altLang="pt-BR" dirty="0" err="1"/>
              <a:t>Princípios</a:t>
            </a:r>
            <a:r>
              <a:rPr lang="en-US" altLang="pt-BR" dirty="0"/>
              <a:t> do hardware de E/S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dirty="0"/>
              <a:t>5.2 </a:t>
            </a:r>
            <a:r>
              <a:rPr lang="en-US" altLang="pt-BR" dirty="0" err="1"/>
              <a:t>Princípios</a:t>
            </a:r>
            <a:r>
              <a:rPr lang="en-US" altLang="pt-BR" dirty="0"/>
              <a:t> do software de E/S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dirty="0"/>
              <a:t>5.3 </a:t>
            </a:r>
            <a:r>
              <a:rPr lang="en-US" altLang="pt-BR" dirty="0" err="1"/>
              <a:t>Camadas</a:t>
            </a:r>
            <a:r>
              <a:rPr lang="en-US" altLang="pt-BR" dirty="0"/>
              <a:t> do software de E/S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dirty="0"/>
              <a:t>5.4 Discos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dirty="0"/>
              <a:t>5.5 </a:t>
            </a:r>
            <a:r>
              <a:rPr lang="en-US" altLang="pt-BR" dirty="0" err="1"/>
              <a:t>Relógios</a:t>
            </a:r>
            <a:endParaRPr lang="en-US" altLang="pt-BR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dirty="0"/>
              <a:t>5.6 Interfaces com </a:t>
            </a:r>
            <a:r>
              <a:rPr lang="en-US" altLang="pt-BR" dirty="0" err="1"/>
              <a:t>usuário</a:t>
            </a:r>
            <a:endParaRPr lang="en-US" altLang="pt-BR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dirty="0"/>
              <a:t>5.7 </a:t>
            </a:r>
            <a:r>
              <a:rPr lang="en-US" altLang="pt-BR" dirty="0" err="1"/>
              <a:t>Clientes</a:t>
            </a:r>
            <a:r>
              <a:rPr lang="en-US" altLang="pt-BR" dirty="0"/>
              <a:t> </a:t>
            </a:r>
            <a:r>
              <a:rPr lang="en-US" altLang="pt-BR" dirty="0" err="1"/>
              <a:t>magros</a:t>
            </a:r>
            <a:endParaRPr lang="en-US" altLang="pt-BR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dirty="0"/>
              <a:t>5.8 </a:t>
            </a:r>
            <a:r>
              <a:rPr lang="en-US" altLang="pt-BR" dirty="0" err="1"/>
              <a:t>Gerenciamento</a:t>
            </a:r>
            <a:r>
              <a:rPr lang="en-US" altLang="pt-BR" dirty="0"/>
              <a:t> de </a:t>
            </a:r>
            <a:r>
              <a:rPr lang="en-US" altLang="pt-BR" dirty="0" err="1"/>
              <a:t>energia</a:t>
            </a:r>
            <a:endParaRPr lang="en-US" alt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94D47C-A4DF-4AEA-A179-E1E9FBBF9A1A}" type="slidenum">
              <a:rPr lang="pt-BR" altLang="pt-BR" sz="1200">
                <a:latin typeface="Tahoma" panose="020B0604030504040204" pitchFamily="34" charset="0"/>
              </a:rPr>
              <a:pPr eaLnBrk="1" hangingPunct="1"/>
              <a:t>20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2746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(5.3) Camadas do Software de E/S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850" y="1627188"/>
            <a:ext cx="7515225" cy="1312862"/>
          </a:xfrm>
        </p:spPr>
        <p:txBody>
          <a:bodyPr/>
          <a:lstStyle/>
          <a:p>
            <a:pPr indent="22225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Normalmente o software de E/S é organizado em 4 camadas com funções e interfaces bem definidas</a:t>
            </a:r>
          </a:p>
        </p:txBody>
      </p:sp>
      <p:pic>
        <p:nvPicPr>
          <p:cNvPr id="23557" name="Picture 6" descr="5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5" y="3388303"/>
            <a:ext cx="743743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0" y="3063875"/>
            <a:ext cx="138545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t-BR" altLang="pt-BR" sz="2000" dirty="0"/>
              <a:t>Subseção:</a:t>
            </a:r>
          </a:p>
          <a:p>
            <a:pPr algn="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t-BR" altLang="pt-BR" sz="2000" dirty="0">
                <a:solidFill>
                  <a:srgbClr val="FFFF99"/>
                </a:solidFill>
              </a:rPr>
              <a:t>5.3.4</a:t>
            </a:r>
          </a:p>
          <a:p>
            <a:pPr algn="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t-BR" altLang="pt-BR" sz="2000" dirty="0">
                <a:solidFill>
                  <a:srgbClr val="FFFF99"/>
                </a:solidFill>
              </a:rPr>
              <a:t>5.3.3</a:t>
            </a:r>
          </a:p>
          <a:p>
            <a:pPr algn="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t-BR" altLang="pt-BR" sz="2000" dirty="0">
                <a:solidFill>
                  <a:srgbClr val="FFFF99"/>
                </a:solidFill>
              </a:rPr>
              <a:t>5.3.2</a:t>
            </a:r>
          </a:p>
          <a:p>
            <a:pPr algn="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pt-BR" altLang="pt-BR" sz="2000" dirty="0">
                <a:solidFill>
                  <a:srgbClr val="FFFF99"/>
                </a:solidFill>
              </a:rPr>
              <a:t>5.3.1</a:t>
            </a:r>
          </a:p>
        </p:txBody>
      </p:sp>
      <p:sp>
        <p:nvSpPr>
          <p:cNvPr id="23559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215</a:t>
            </a:r>
            <a:endParaRPr lang="en-US" altLang="pt-BR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91489C-0212-4CC8-AD47-3F3CC3AA7DC1}" type="slidenum">
              <a:rPr lang="pt-BR" altLang="pt-BR" sz="1200">
                <a:latin typeface="Tahoma" panose="020B0604030504040204" pitchFamily="34" charset="0"/>
              </a:rPr>
              <a:pPr eaLnBrk="1" hangingPunct="1"/>
              <a:t>21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27463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(5.3.1) Tratadores de Interrupção (1)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430338"/>
            <a:ext cx="8301038" cy="5170487"/>
          </a:xfrm>
        </p:spPr>
        <p:txBody>
          <a:bodyPr/>
          <a:lstStyle/>
          <a:p>
            <a:pPr marL="609600" indent="-609600" eaLnBrk="1" hangingPunct="1"/>
            <a:r>
              <a:rPr lang="en-US" altLang="pt-BR" sz="2400" smtClean="0">
                <a:effectLst/>
                <a:latin typeface="Arial" panose="020B0604020202020204" pitchFamily="34" charset="0"/>
              </a:rPr>
              <a:t>As interrupções devem ser escondidas o máximo possível para não interferir nas demais tarefas do SO;  o resto do SO não deve tomar conhecimento. </a:t>
            </a:r>
          </a:p>
          <a:p>
            <a:pPr marL="609600" indent="-609600" eaLnBrk="1" hangingPunct="1"/>
            <a:endParaRPr lang="en-US" altLang="pt-BR" sz="2400" smtClean="0">
              <a:effectLst/>
              <a:latin typeface="Arial" panose="020B0604020202020204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Para esconder interrupções:</a:t>
            </a:r>
          </a:p>
          <a:p>
            <a:pPr marL="990600" lvl="1" indent="-533400" eaLnBrk="1" hangingPunct="1"/>
            <a:r>
              <a:rPr lang="en-US" altLang="pt-BR" sz="2400" smtClean="0">
                <a:effectLst/>
                <a:latin typeface="Arial" panose="020B0604020202020204" pitchFamily="34" charset="0"/>
              </a:rPr>
              <a:t>Bloquear o driver que iniciou uma operação de E/S até que uma interrupção notifique que a E/S foi completada (que tal um down em um semáforo?)</a:t>
            </a:r>
          </a:p>
          <a:p>
            <a:pPr marL="990600" lvl="1" indent="-533400" eaLnBrk="1" hangingPunct="1"/>
            <a:r>
              <a:rPr lang="en-US" altLang="pt-BR" sz="2400" smtClean="0">
                <a:effectLst/>
                <a:latin typeface="Arial" panose="020B0604020202020204" pitchFamily="34" charset="0"/>
              </a:rPr>
              <a:t>Rotina de tratamento de interrupção cumpre sua tarefa e então desbloqueia o driver que a chamou. (Que tal um up? É só isto a fazer?)</a:t>
            </a:r>
          </a:p>
        </p:txBody>
      </p:sp>
      <p:sp>
        <p:nvSpPr>
          <p:cNvPr id="24581" name="CaixaDeTexto 4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215</a:t>
            </a:r>
            <a:endParaRPr lang="en-US" altLang="pt-BR"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546BC4-E0E9-4240-A9AB-42DBBC353842}" type="slidenum">
              <a:rPr lang="pt-BR" altLang="pt-BR" sz="1200">
                <a:latin typeface="Tahoma" panose="020B0604030504040204" pitchFamily="34" charset="0"/>
              </a:rPr>
              <a:pPr eaLnBrk="1" hangingPunct="1"/>
              <a:t>22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71463"/>
            <a:ext cx="7777162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(5.3.1) Tratadores de Interrupção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312863"/>
            <a:ext cx="8477250" cy="5205412"/>
          </a:xfrm>
        </p:spPr>
        <p:txBody>
          <a:bodyPr/>
          <a:lstStyle/>
          <a:p>
            <a:pPr marL="442913" indent="-442913" eaLnBrk="1" hangingPunct="1">
              <a:defRPr/>
            </a:pPr>
            <a:r>
              <a:rPr lang="en-US" sz="2400" dirty="0" smtClean="0">
                <a:effectLst/>
                <a:latin typeface="Arial" charset="0"/>
              </a:rPr>
              <a:t>10 </a:t>
            </a:r>
            <a:r>
              <a:rPr lang="en-US" sz="2400" dirty="0" err="1" smtClean="0">
                <a:effectLst/>
                <a:latin typeface="Arial" charset="0"/>
              </a:rPr>
              <a:t>Passos</a:t>
            </a:r>
            <a:r>
              <a:rPr lang="en-US" sz="2400" dirty="0" smtClean="0">
                <a:effectLst/>
                <a:latin typeface="Arial" charset="0"/>
              </a:rPr>
              <a:t> que </a:t>
            </a:r>
            <a:r>
              <a:rPr lang="en-US" sz="2400" dirty="0" err="1" smtClean="0">
                <a:effectLst/>
                <a:latin typeface="Arial" charset="0"/>
              </a:rPr>
              <a:t>devem</a:t>
            </a:r>
            <a:r>
              <a:rPr lang="en-US" sz="2400" dirty="0" smtClean="0">
                <a:effectLst/>
                <a:latin typeface="Arial" charset="0"/>
              </a:rPr>
              <a:t> ser </a:t>
            </a:r>
            <a:r>
              <a:rPr lang="en-US" sz="2400" dirty="0" err="1" smtClean="0">
                <a:effectLst/>
                <a:latin typeface="Arial" charset="0"/>
              </a:rPr>
              <a:t>executados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software </a:t>
            </a:r>
            <a:r>
              <a:rPr lang="en-US" sz="2400" dirty="0" err="1" smtClean="0">
                <a:effectLst/>
                <a:latin typeface="Arial" charset="0"/>
              </a:rPr>
              <a:t>depois</a:t>
            </a:r>
            <a:r>
              <a:rPr lang="en-US" sz="2400" dirty="0" smtClean="0">
                <a:effectLst/>
                <a:latin typeface="Arial" charset="0"/>
              </a:rPr>
              <a:t> da </a:t>
            </a:r>
            <a:r>
              <a:rPr lang="en-US" sz="2400" dirty="0" err="1" smtClean="0">
                <a:effectLst/>
                <a:latin typeface="Arial" charset="0"/>
              </a:rPr>
              <a:t>interrupção</a:t>
            </a:r>
            <a:r>
              <a:rPr lang="en-US" sz="2400" dirty="0" smtClean="0">
                <a:effectLst/>
                <a:latin typeface="Arial" charset="0"/>
              </a:rPr>
              <a:t> do hardware </a:t>
            </a:r>
            <a:r>
              <a:rPr lang="en-US" sz="2400" dirty="0" err="1" smtClean="0">
                <a:effectLst/>
                <a:latin typeface="Arial" charset="0"/>
              </a:rPr>
              <a:t>acontecer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marL="609600" indent="-609600" eaLnBrk="1" hangingPunct="1">
              <a:defRPr/>
            </a:pPr>
            <a:endParaRPr lang="en-US" sz="2400" b="1" dirty="0" smtClean="0">
              <a:effectLst/>
              <a:latin typeface="Arial" charset="0"/>
            </a:endParaRPr>
          </a:p>
          <a:p>
            <a:pPr marL="442913" indent="-442913" eaLnBrk="1" hangingPunct="1">
              <a:buSzPct val="100000"/>
              <a:buFont typeface="Symbol" pitchFamily="18" charset="2"/>
              <a:buAutoNum type="arabicPeriod"/>
              <a:defRPr/>
            </a:pPr>
            <a:r>
              <a:rPr lang="en-US" sz="2400" dirty="0" err="1" smtClean="0">
                <a:effectLst/>
                <a:latin typeface="Arial" charset="0"/>
              </a:rPr>
              <a:t>Salva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registradores</a:t>
            </a:r>
            <a:r>
              <a:rPr lang="en-US" sz="2400" dirty="0" smtClean="0">
                <a:effectLst/>
                <a:latin typeface="Arial" charset="0"/>
              </a:rPr>
              <a:t> (do </a:t>
            </a:r>
            <a:r>
              <a:rPr lang="en-US" sz="2400" dirty="0" err="1" smtClean="0">
                <a:effectLst/>
                <a:latin typeface="Arial" charset="0"/>
              </a:rPr>
              <a:t>processo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interrompido</a:t>
            </a:r>
            <a:r>
              <a:rPr lang="en-US" sz="2400" dirty="0" smtClean="0">
                <a:effectLst/>
                <a:latin typeface="Arial" charset="0"/>
              </a:rPr>
              <a:t>)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ainda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foram</a:t>
            </a:r>
            <a:r>
              <a:rPr lang="en-US" sz="2400" dirty="0" smtClean="0">
                <a:effectLst/>
                <a:latin typeface="Arial" charset="0"/>
              </a:rPr>
              <a:t> salvos </a:t>
            </a:r>
            <a:r>
              <a:rPr lang="en-US" sz="2400" dirty="0" err="1" smtClean="0">
                <a:effectLst/>
                <a:latin typeface="Arial" charset="0"/>
              </a:rPr>
              <a:t>pelo</a:t>
            </a:r>
            <a:r>
              <a:rPr lang="en-US" sz="2400" dirty="0" smtClean="0">
                <a:effectLst/>
                <a:latin typeface="Arial" charset="0"/>
              </a:rPr>
              <a:t> hardware de </a:t>
            </a:r>
            <a:r>
              <a:rPr lang="en-US" sz="2400" dirty="0" err="1" smtClean="0">
                <a:effectLst/>
                <a:latin typeface="Arial" charset="0"/>
              </a:rPr>
              <a:t>interrupção</a:t>
            </a:r>
            <a:endParaRPr lang="en-US" sz="2400" dirty="0" smtClean="0">
              <a:effectLst/>
              <a:latin typeface="Arial" charset="0"/>
            </a:endParaRPr>
          </a:p>
          <a:p>
            <a:pPr marL="442913" indent="-442913" eaLnBrk="1" hangingPunct="1">
              <a:buSzPct val="100000"/>
              <a:buFont typeface="Symbol" pitchFamily="18" charset="2"/>
              <a:buAutoNum type="arabicPeriod"/>
              <a:defRPr/>
            </a:pPr>
            <a:r>
              <a:rPr lang="en-US" sz="2400" dirty="0" err="1" smtClean="0">
                <a:effectLst/>
                <a:latin typeface="Arial" charset="0"/>
              </a:rPr>
              <a:t>Estabelece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contexto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rotina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tratamento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interrupção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talvez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manipular</a:t>
            </a:r>
            <a:r>
              <a:rPr lang="en-US" sz="2400" dirty="0" smtClean="0">
                <a:effectLst/>
                <a:latin typeface="Arial" charset="0"/>
              </a:rPr>
              <a:t> Tab. </a:t>
            </a:r>
            <a:r>
              <a:rPr lang="en-US" sz="2400" dirty="0" err="1" smtClean="0">
                <a:effectLst/>
                <a:latin typeface="Arial" charset="0"/>
              </a:rPr>
              <a:t>Páginas</a:t>
            </a:r>
            <a:r>
              <a:rPr lang="en-US" sz="2400" dirty="0" smtClean="0">
                <a:effectLst/>
                <a:latin typeface="Arial" charset="0"/>
              </a:rPr>
              <a:t>, TLB, MMU...</a:t>
            </a:r>
          </a:p>
          <a:p>
            <a:pPr marL="442913" indent="-442913" eaLnBrk="1" hangingPunct="1">
              <a:buSzPct val="100000"/>
              <a:buFont typeface="Wingdings" panose="05000000000000000000" pitchFamily="2" charset="2"/>
              <a:buAutoNum type="arabicPeriod" startAt="3"/>
              <a:defRPr/>
            </a:pPr>
            <a:r>
              <a:rPr lang="en-US" sz="2400" dirty="0" err="1" smtClean="0">
                <a:effectLst/>
                <a:latin typeface="Arial" charset="0"/>
              </a:rPr>
              <a:t>Estabelece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pilha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rotina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tratamento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interrupção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armazenar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seus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próprios</a:t>
            </a:r>
            <a:r>
              <a:rPr lang="en-US" sz="2400" dirty="0" smtClean="0">
                <a:effectLst/>
                <a:latin typeface="Arial" charset="0"/>
              </a:rPr>
              <a:t> dados.</a:t>
            </a:r>
          </a:p>
          <a:p>
            <a:pPr marL="442913" indent="-442913" eaLnBrk="1" hangingPunct="1">
              <a:buSzPct val="100000"/>
              <a:buFont typeface="Wingdings" panose="05000000000000000000" pitchFamily="2" charset="2"/>
              <a:buAutoNum type="arabicPeriod" startAt="3"/>
              <a:defRPr/>
            </a:pPr>
            <a:r>
              <a:rPr lang="en-US" sz="2400" dirty="0" err="1" smtClean="0">
                <a:effectLst/>
                <a:latin typeface="Arial" charset="0"/>
              </a:rPr>
              <a:t>Sinaliza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controlador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interrupção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reabilita</a:t>
            </a:r>
            <a:r>
              <a:rPr lang="en-US" sz="2400" dirty="0" smtClean="0">
                <a:effectLst/>
                <a:latin typeface="Arial" charset="0"/>
              </a:rPr>
              <a:t> as </a:t>
            </a:r>
            <a:r>
              <a:rPr lang="en-US" sz="2400" dirty="0" err="1" smtClean="0">
                <a:effectLst/>
                <a:latin typeface="Arial" charset="0"/>
              </a:rPr>
              <a:t>interrupções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já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estou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tratando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esta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pode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aceitar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outras</a:t>
            </a:r>
            <a:r>
              <a:rPr lang="en-US" sz="2400" dirty="0" smtClean="0">
                <a:effectLst/>
                <a:latin typeface="Arial" charset="0"/>
              </a:rPr>
              <a:t>).</a:t>
            </a:r>
          </a:p>
        </p:txBody>
      </p:sp>
      <p:sp>
        <p:nvSpPr>
          <p:cNvPr id="25605" name="CaixaDeTexto 4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215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3B2188-39F7-4105-8EA2-F06BE507DCCA}" type="slidenum">
              <a:rPr lang="pt-BR" altLang="pt-BR" sz="1200">
                <a:latin typeface="Tahoma" panose="020B0604030504040204" pitchFamily="34" charset="0"/>
              </a:rPr>
              <a:pPr eaLnBrk="1" hangingPunct="1"/>
              <a:t>23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198438"/>
            <a:ext cx="7777162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(5.3.1) </a:t>
            </a:r>
            <a:r>
              <a:rPr lang="en-US" sz="3600" dirty="0" err="1" smtClean="0">
                <a:latin typeface="Arial" charset="0"/>
              </a:rPr>
              <a:t>Tratadores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Interrupção</a:t>
            </a:r>
            <a:r>
              <a:rPr lang="en-US" sz="3600" dirty="0" smtClean="0">
                <a:latin typeface="Arial" charset="0"/>
              </a:rPr>
              <a:t> (3)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95400"/>
            <a:ext cx="8416925" cy="5356225"/>
          </a:xfrm>
        </p:spPr>
        <p:txBody>
          <a:bodyPr/>
          <a:lstStyle/>
          <a:p>
            <a:pPr marL="609600" indent="-609600" eaLnBrk="1" hangingPunct="1">
              <a:spcBef>
                <a:spcPts val="1200"/>
              </a:spcBef>
            </a:pPr>
            <a:endParaRPr lang="en-US" altLang="pt-BR" sz="2400" b="1" smtClean="0">
              <a:effectLst/>
              <a:latin typeface="Arial" panose="020B0604020202020204" pitchFamily="34" charset="0"/>
            </a:endParaRPr>
          </a:p>
          <a:p>
            <a:pPr marL="609600" indent="-609600" eaLnBrk="1" hangingPunct="1">
              <a:spcBef>
                <a:spcPts val="1200"/>
              </a:spcBef>
              <a:buSzPct val="100000"/>
              <a:buFont typeface="Tahoma" panose="020B0604030504040204" pitchFamily="34" charset="0"/>
              <a:buAutoNum type="arabicPeriod" startAt="5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Copia os registradores de onde eles foram salvos (possivelmente uma pilha) para tabela de processos (associado ao processo interrompido);</a:t>
            </a:r>
          </a:p>
          <a:p>
            <a:pPr marL="609600" indent="-60960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AutoNum type="arabicPeriod" startAt="5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Executa rotina de tratamento de interrupção</a:t>
            </a:r>
          </a:p>
          <a:p>
            <a:pPr marL="609600" indent="-60960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AutoNum type="arabicPeriod" startAt="5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Escolhe o próximo processo a executar: este tratamento pode ter liberado processo mais prioritário</a:t>
            </a:r>
          </a:p>
          <a:p>
            <a:pPr marL="609600" indent="-60960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AutoNum type="arabicPeriod" startAt="5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Estabelece o contexto da MMU para o próximo processo a executar</a:t>
            </a:r>
          </a:p>
          <a:p>
            <a:pPr marL="609600" indent="-60960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AutoNum type="arabicPeriod" startAt="5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Carrega os registradores do novo processo</a:t>
            </a:r>
          </a:p>
          <a:p>
            <a:pPr marL="609600" indent="-60960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AutoNum type="arabicPeriod" startAt="5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Começa a executar o novo processo</a:t>
            </a:r>
          </a:p>
        </p:txBody>
      </p:sp>
      <p:sp>
        <p:nvSpPr>
          <p:cNvPr id="26629" name="CaixaDeTexto 4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215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3D1034-3DD9-45E9-B19E-5DB15A2A87CC}" type="slidenum">
              <a:rPr lang="pt-BR" altLang="pt-BR" sz="1200">
                <a:latin typeface="Tahoma" panose="020B0604030504040204" pitchFamily="34" charset="0"/>
              </a:rPr>
              <a:pPr eaLnBrk="1" hangingPunct="1"/>
              <a:t>24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53975"/>
            <a:ext cx="7931150" cy="9683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(5.3.2) Drivers dos </a:t>
            </a:r>
            <a:r>
              <a:rPr lang="en-US" sz="3600" dirty="0" err="1" smtClean="0">
                <a:latin typeface="Arial" charset="0"/>
              </a:rPr>
              <a:t>Dispositivos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pic>
        <p:nvPicPr>
          <p:cNvPr id="27653" name="Picture 10" descr="5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76" y="1724898"/>
            <a:ext cx="5431194" cy="492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376238" y="911225"/>
            <a:ext cx="8248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Driver: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</a:t>
            </a: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</a:t>
            </a: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tratar</a:t>
            </a: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dispositivo</a:t>
            </a: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</a:t>
            </a: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escrito</a:t>
            </a: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</a:t>
            </a: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fabricante</a:t>
            </a: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fornecido</a:t>
            </a: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o </a:t>
            </a:r>
            <a:r>
              <a:rPr lang="en-US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dispositivo</a:t>
            </a:r>
            <a:r>
              <a:rPr lang="en-US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390525" y="2358290"/>
            <a:ext cx="2922163" cy="339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pt-BR" sz="2400" dirty="0" err="1"/>
              <a:t>Posição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lógica</a:t>
            </a:r>
            <a:r>
              <a:rPr lang="en-US" altLang="pt-BR" sz="2400" dirty="0"/>
              <a:t> dos drivers dos </a:t>
            </a:r>
            <a:r>
              <a:rPr lang="en-US" altLang="pt-BR" sz="2400" dirty="0" err="1"/>
              <a:t>dispositivos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executam</a:t>
            </a:r>
            <a:r>
              <a:rPr lang="en-US" altLang="pt-BR" sz="2400" dirty="0"/>
              <a:t> no </a:t>
            </a:r>
            <a:r>
              <a:rPr lang="en-US" altLang="pt-BR" sz="2400" dirty="0" err="1"/>
              <a:t>modo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núcleo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acessar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registradores</a:t>
            </a:r>
            <a:r>
              <a:rPr lang="en-US" altLang="pt-BR" sz="2400" dirty="0"/>
              <a:t> dos </a:t>
            </a:r>
            <a:r>
              <a:rPr lang="en-US" altLang="pt-BR" sz="2400" dirty="0" err="1"/>
              <a:t>controladores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abaixo</a:t>
            </a:r>
            <a:r>
              <a:rPr lang="en-US" altLang="pt-BR" sz="2400" dirty="0"/>
              <a:t> do restante do SO</a:t>
            </a:r>
          </a:p>
        </p:txBody>
      </p:sp>
      <p:sp>
        <p:nvSpPr>
          <p:cNvPr id="27656" name="CaixaDeTexto 7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216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D273A7-6C43-4F9A-9305-8D38678DF1BB}" type="slidenum">
              <a:rPr lang="pt-BR" altLang="pt-BR" sz="1200">
                <a:latin typeface="Tahoma" panose="020B0604030504040204" pitchFamily="34" charset="0"/>
              </a:rPr>
              <a:pPr eaLnBrk="1" hangingPunct="1"/>
              <a:t>25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53975"/>
            <a:ext cx="79311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(5.3.2) Drivers dos Dispositivos (2)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57200" y="1135063"/>
            <a:ext cx="8347075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80000"/>
              <a:buNone/>
            </a:pPr>
            <a:r>
              <a:rPr lang="en-US" altLang="pt-BR" sz="2400" dirty="0" smtClean="0"/>
              <a:t> </a:t>
            </a:r>
            <a:r>
              <a:rPr lang="en-US" altLang="pt-BR" sz="2400" dirty="0"/>
              <a:t/>
            </a:r>
            <a:br>
              <a:rPr lang="en-US" altLang="pt-BR" sz="2400" dirty="0"/>
            </a:br>
            <a:endParaRPr lang="en-US" altLang="pt-BR" sz="16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pt-BR" sz="2400" dirty="0"/>
              <a:t> </a:t>
            </a:r>
            <a:r>
              <a:rPr lang="en-US" altLang="pt-BR" sz="2400" dirty="0" err="1"/>
              <a:t>Antigamente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ter</a:t>
            </a:r>
            <a:r>
              <a:rPr lang="en-US" altLang="pt-BR" sz="2400" dirty="0"/>
              <a:t> um novo driver era </a:t>
            </a:r>
            <a:r>
              <a:rPr lang="en-US" altLang="pt-BR" sz="2400" dirty="0" err="1"/>
              <a:t>necessário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recompilar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todo</a:t>
            </a:r>
            <a:r>
              <a:rPr lang="en-US" altLang="pt-BR" sz="2400" dirty="0"/>
              <a:t> o SO </a:t>
            </a:r>
            <a:r>
              <a:rPr lang="en-US" altLang="pt-BR" sz="2400" dirty="0" err="1"/>
              <a:t>gerando</a:t>
            </a:r>
            <a:r>
              <a:rPr lang="en-US" altLang="pt-BR" sz="2400" dirty="0"/>
              <a:t> um novo </a:t>
            </a:r>
            <a:r>
              <a:rPr lang="en-US" altLang="pt-BR" sz="2400" dirty="0" err="1"/>
              <a:t>binário</a:t>
            </a:r>
            <a:r>
              <a:rPr lang="en-US" altLang="pt-BR" sz="2400" dirty="0"/>
              <a:t>. </a:t>
            </a:r>
            <a:r>
              <a:rPr lang="en-US" altLang="pt-BR" sz="2400" dirty="0" err="1"/>
              <a:t>Atualmente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os</a:t>
            </a:r>
            <a:r>
              <a:rPr lang="en-US" altLang="pt-BR" sz="2400" dirty="0"/>
              <a:t> SO </a:t>
            </a:r>
            <a:r>
              <a:rPr lang="en-US" altLang="pt-BR" sz="2400" dirty="0" err="1"/>
              <a:t>carregam</a:t>
            </a:r>
            <a:r>
              <a:rPr lang="en-US" altLang="pt-BR" sz="2400" dirty="0"/>
              <a:t> </a:t>
            </a:r>
            <a:r>
              <a:rPr lang="en-US" altLang="pt-BR" sz="2400" dirty="0" err="1">
                <a:solidFill>
                  <a:srgbClr val="00CC66"/>
                </a:solidFill>
              </a:rPr>
              <a:t>dinamicamente</a:t>
            </a:r>
            <a:r>
              <a:rPr lang="en-US" altLang="pt-BR" sz="2400" dirty="0">
                <a:solidFill>
                  <a:srgbClr val="00CC66"/>
                </a:solidFill>
              </a:rPr>
              <a:t> </a:t>
            </a:r>
            <a:r>
              <a:rPr lang="en-US" altLang="pt-BR" sz="2400" dirty="0"/>
              <a:t>um novo driver. O driver </a:t>
            </a:r>
            <a:r>
              <a:rPr lang="en-US" altLang="pt-BR" sz="2400" dirty="0" err="1"/>
              <a:t>deve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ser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mais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independente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possível</a:t>
            </a:r>
            <a:r>
              <a:rPr lang="en-US" altLang="pt-BR" sz="2400" dirty="0"/>
              <a:t>, para que um driver com </a:t>
            </a:r>
            <a:r>
              <a:rPr lang="en-US" altLang="pt-BR" sz="2400" dirty="0" err="1"/>
              <a:t>defeito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prejudique</a:t>
            </a:r>
            <a:r>
              <a:rPr lang="en-US" altLang="pt-BR" sz="2400" dirty="0"/>
              <a:t> o SO.</a:t>
            </a:r>
            <a:br>
              <a:rPr lang="en-US" altLang="pt-BR" sz="2400" dirty="0"/>
            </a:br>
            <a:endParaRPr lang="en-US" altLang="pt-BR" sz="16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pt-BR" sz="2400" dirty="0"/>
              <a:t>Drivers </a:t>
            </a:r>
            <a:r>
              <a:rPr lang="en-US" altLang="pt-BR" sz="2400" dirty="0" err="1"/>
              <a:t>devem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ser</a:t>
            </a:r>
            <a:r>
              <a:rPr lang="en-US" altLang="pt-BR" sz="2400" dirty="0"/>
              <a:t> </a:t>
            </a:r>
            <a:r>
              <a:rPr lang="en-US" altLang="pt-BR" sz="2400" dirty="0" err="1">
                <a:solidFill>
                  <a:srgbClr val="00CC66"/>
                </a:solidFill>
              </a:rPr>
              <a:t>reentrantes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podem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ser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chamados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novamente</a:t>
            </a:r>
            <a:r>
              <a:rPr lang="en-US" altLang="pt-BR" sz="2400" dirty="0"/>
              <a:t> antes que a </a:t>
            </a:r>
            <a:r>
              <a:rPr lang="en-US" altLang="pt-BR" sz="2400" dirty="0" err="1"/>
              <a:t>primeira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chamada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tenha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sido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concluída</a:t>
            </a:r>
            <a:r>
              <a:rPr lang="en-US" altLang="pt-BR" sz="2400" dirty="0"/>
              <a:t>. Ex: driver de </a:t>
            </a:r>
            <a:r>
              <a:rPr lang="en-US" altLang="pt-BR" sz="2400" dirty="0" err="1"/>
              <a:t>rede</a:t>
            </a:r>
            <a:r>
              <a:rPr lang="en-US" altLang="pt-BR" sz="2400" dirty="0"/>
              <a:t> – </a:t>
            </a:r>
            <a:r>
              <a:rPr lang="en-US" altLang="pt-BR" sz="2400" dirty="0" err="1"/>
              <a:t>processa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pacote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enquanto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está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chegando</a:t>
            </a:r>
            <a:r>
              <a:rPr lang="en-US" altLang="pt-BR" sz="2400" dirty="0"/>
              <a:t> outro</a:t>
            </a:r>
            <a:r>
              <a:rPr lang="en-US" altLang="pt-BR" sz="2400" dirty="0" smtClean="0"/>
              <a:t>. </a:t>
            </a:r>
            <a:r>
              <a:rPr lang="en-US" altLang="pt-BR" sz="2400" dirty="0"/>
              <a:t/>
            </a:r>
            <a:br>
              <a:rPr lang="en-US" altLang="pt-BR" sz="2400" dirty="0"/>
            </a:br>
            <a:endParaRPr lang="en-US" altLang="pt-BR" sz="2400" dirty="0"/>
          </a:p>
        </p:txBody>
      </p:sp>
      <p:sp>
        <p:nvSpPr>
          <p:cNvPr id="28677" name="CaixaDeTexto 4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217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C4C6AD-7ADD-45CE-94FA-8DEEF7E8EBA0}" type="slidenum">
              <a:rPr lang="pt-BR" altLang="pt-BR" sz="1200">
                <a:latin typeface="Tahoma" panose="020B0604030504040204" pitchFamily="34" charset="0"/>
              </a:rPr>
              <a:pPr eaLnBrk="1" hangingPunct="1"/>
              <a:t>26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53975"/>
            <a:ext cx="79311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(5.3.2) Drivers dos </a:t>
            </a:r>
            <a:r>
              <a:rPr lang="en-US" sz="3600" dirty="0" err="1" smtClean="0">
                <a:latin typeface="Arial" charset="0"/>
              </a:rPr>
              <a:t>Dispositivos</a:t>
            </a:r>
            <a:r>
              <a:rPr lang="en-US" sz="3600" dirty="0" smtClean="0">
                <a:latin typeface="Arial" charset="0"/>
              </a:rPr>
              <a:t> (3)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57200" y="1165225"/>
            <a:ext cx="86868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0263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pt-BR" sz="2400" dirty="0" err="1" smtClean="0"/>
              <a:t>Realizações</a:t>
            </a:r>
            <a:r>
              <a:rPr lang="en-US" altLang="pt-BR" sz="2400" dirty="0" smtClean="0"/>
              <a:t> de um Driver </a:t>
            </a:r>
            <a:r>
              <a:rPr lang="en-US" altLang="pt-BR" sz="2400" dirty="0" err="1" smtClean="0"/>
              <a:t>típico</a:t>
            </a:r>
            <a:r>
              <a:rPr lang="en-US" altLang="pt-BR" sz="2400" dirty="0" smtClean="0"/>
              <a:t>:</a:t>
            </a:r>
            <a:r>
              <a:rPr lang="en-US" altLang="pt-BR" sz="2400" dirty="0"/>
              <a:t/>
            </a:r>
            <a:br>
              <a:rPr lang="en-US" altLang="pt-BR" sz="2400" dirty="0"/>
            </a:br>
            <a:endParaRPr lang="en-US" altLang="pt-BR" sz="2400" dirty="0"/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altLang="pt-BR" sz="2400" dirty="0" err="1"/>
              <a:t>Verifica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validade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parâmetros</a:t>
            </a:r>
            <a:r>
              <a:rPr lang="en-US" altLang="pt-BR" sz="2400" dirty="0"/>
              <a:t> de entrada;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altLang="pt-BR" sz="2400" dirty="0" err="1"/>
              <a:t>Traduz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parâmetros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abstratos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concretos</a:t>
            </a:r>
            <a:r>
              <a:rPr lang="en-US" altLang="pt-BR" sz="2400" dirty="0"/>
              <a:t> (Ex: </a:t>
            </a:r>
            <a:r>
              <a:rPr lang="en-US" altLang="pt-BR" sz="2400" dirty="0" err="1"/>
              <a:t>ler</a:t>
            </a:r>
            <a:r>
              <a:rPr lang="en-US" altLang="pt-BR" sz="2400" dirty="0"/>
              <a:t> do disco =&gt; </a:t>
            </a:r>
            <a:r>
              <a:rPr lang="en-US" altLang="pt-BR" sz="2400" dirty="0" err="1"/>
              <a:t>posicionar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trilha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setor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cilindro</a:t>
            </a:r>
            <a:r>
              <a:rPr lang="en-US" altLang="pt-BR" sz="2400" dirty="0"/>
              <a:t>);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altLang="pt-BR" sz="2400" dirty="0" err="1"/>
              <a:t>Verificar</a:t>
            </a:r>
            <a:r>
              <a:rPr lang="en-US" altLang="pt-BR" sz="2400" dirty="0"/>
              <a:t> se </a:t>
            </a:r>
            <a:r>
              <a:rPr lang="en-US" altLang="pt-BR" sz="2400" dirty="0" err="1"/>
              <a:t>dispositivo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uso</a:t>
            </a:r>
            <a:r>
              <a:rPr lang="en-US" altLang="pt-BR" sz="2400" dirty="0"/>
              <a:t> – </a:t>
            </a:r>
            <a:r>
              <a:rPr lang="en-US" altLang="pt-BR" sz="2400" dirty="0" err="1" smtClean="0"/>
              <a:t>enfileirar</a:t>
            </a:r>
            <a:r>
              <a:rPr lang="en-US" altLang="pt-BR" sz="2400" dirty="0" smtClean="0"/>
              <a:t> </a:t>
            </a:r>
            <a:r>
              <a:rPr lang="en-US" altLang="pt-BR" sz="2400" dirty="0" err="1"/>
              <a:t>requisição</a:t>
            </a:r>
            <a:r>
              <a:rPr lang="en-US" altLang="pt-BR" sz="2400" dirty="0"/>
              <a:t>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altLang="pt-BR" sz="2400" dirty="0" err="1"/>
              <a:t>Emite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sequência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comandos</a:t>
            </a:r>
            <a:r>
              <a:rPr lang="en-US" altLang="pt-BR" sz="2400" dirty="0"/>
              <a:t> (</a:t>
            </a:r>
            <a:r>
              <a:rPr lang="en-US" altLang="pt-BR" sz="2400" dirty="0" err="1" smtClean="0"/>
              <a:t>escrever</a:t>
            </a:r>
            <a:r>
              <a:rPr lang="en-US" altLang="pt-BR" sz="2400" dirty="0" smtClean="0"/>
              <a:t> </a:t>
            </a:r>
            <a:r>
              <a:rPr lang="en-US" altLang="pt-BR" sz="2400" dirty="0" err="1"/>
              <a:t>nos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registradores</a:t>
            </a:r>
            <a:r>
              <a:rPr lang="en-US" altLang="pt-BR" sz="2400" dirty="0"/>
              <a:t> do </a:t>
            </a:r>
            <a:r>
              <a:rPr lang="en-US" altLang="pt-BR" sz="2400" dirty="0" err="1"/>
              <a:t>dispositivo</a:t>
            </a:r>
            <a:r>
              <a:rPr lang="en-US" altLang="pt-BR" sz="2400" dirty="0"/>
              <a:t>);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altLang="pt-BR" sz="2400" dirty="0"/>
              <a:t>Se auto-</a:t>
            </a:r>
            <a:r>
              <a:rPr lang="en-US" altLang="pt-BR" sz="2400" dirty="0" err="1"/>
              <a:t>bloqueia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até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término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operação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ou</a:t>
            </a:r>
            <a:r>
              <a:rPr lang="en-US" altLang="pt-BR" sz="2400" dirty="0"/>
              <a:t> </a:t>
            </a:r>
            <a:r>
              <a:rPr lang="en-US" altLang="pt-BR" sz="2400" dirty="0" err="1"/>
              <a:t>já</a:t>
            </a:r>
            <a:r>
              <a:rPr lang="en-US" altLang="pt-BR" sz="2400" dirty="0"/>
              <a:t> </a:t>
            </a:r>
            <a:r>
              <a:rPr lang="en-US" altLang="pt-BR" sz="2400" dirty="0" err="1"/>
              <a:t>finaliza</a:t>
            </a:r>
            <a:r>
              <a:rPr lang="en-US" altLang="pt-BR" sz="2400" dirty="0"/>
              <a:t>  </a:t>
            </a:r>
            <a:r>
              <a:rPr lang="en-US" altLang="pt-BR" sz="2400" dirty="0" err="1"/>
              <a:t>operação</a:t>
            </a:r>
            <a:r>
              <a:rPr lang="en-US" altLang="pt-BR" sz="2400" dirty="0"/>
              <a:t>  </a:t>
            </a:r>
            <a:r>
              <a:rPr lang="en-US" altLang="pt-BR" sz="2400" dirty="0" err="1"/>
              <a:t>sem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bloqueio</a:t>
            </a:r>
            <a:r>
              <a:rPr lang="en-US" altLang="pt-BR" sz="2400" dirty="0"/>
              <a:t> (ex: </a:t>
            </a:r>
            <a:r>
              <a:rPr lang="en-US" altLang="pt-BR" sz="2400" dirty="0" err="1"/>
              <a:t>comando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rolar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tela</a:t>
            </a:r>
            <a:r>
              <a:rPr lang="en-US" altLang="pt-BR" sz="2400" dirty="0"/>
              <a:t> – dura ns e </a:t>
            </a:r>
            <a:r>
              <a:rPr lang="en-US" altLang="pt-BR" sz="2400" dirty="0" err="1"/>
              <a:t>não</a:t>
            </a:r>
            <a:r>
              <a:rPr lang="en-US" altLang="pt-BR" sz="2400" dirty="0"/>
              <a:t> tem </a:t>
            </a:r>
            <a:r>
              <a:rPr lang="en-US" altLang="pt-BR" sz="2400" dirty="0" err="1"/>
              <a:t>operação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mecânica</a:t>
            </a:r>
            <a:r>
              <a:rPr lang="en-US" altLang="pt-BR" sz="2400" dirty="0"/>
              <a:t>);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altLang="pt-BR" sz="2400" dirty="0" err="1"/>
              <a:t>Verifica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ocorrência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erros</a:t>
            </a:r>
            <a:r>
              <a:rPr lang="en-US" altLang="pt-BR" sz="2400" dirty="0"/>
              <a:t>;</a:t>
            </a:r>
          </a:p>
        </p:txBody>
      </p:sp>
      <p:sp>
        <p:nvSpPr>
          <p:cNvPr id="29701" name="CaixaDeTexto 4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217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6AE557-31C6-45D2-B10E-C6D1C8808CDD}" type="slidenum">
              <a:rPr lang="pt-BR" altLang="pt-BR" sz="1200">
                <a:latin typeface="Tahoma" panose="020B0604030504040204" pitchFamily="34" charset="0"/>
              </a:rPr>
              <a:pPr eaLnBrk="1" hangingPunct="1"/>
              <a:t>27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52400"/>
            <a:ext cx="8585200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(5.3.3) Software de E/S do SO </a:t>
            </a:r>
            <a:r>
              <a:rPr lang="en-US" sz="3600" dirty="0" err="1" smtClean="0">
                <a:latin typeface="Arial" charset="0"/>
              </a:rPr>
              <a:t>Independente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Dispositivo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586707"/>
            <a:ext cx="8578850" cy="128111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Arial" charset="0"/>
              </a:rPr>
              <a:t>As </a:t>
            </a:r>
            <a:r>
              <a:rPr lang="en-US" sz="2400" dirty="0" err="1" smtClean="0">
                <a:latin typeface="Arial" charset="0"/>
              </a:rPr>
              <a:t>fronteiras</a:t>
            </a:r>
            <a:r>
              <a:rPr lang="en-US" sz="2400" dirty="0" smtClean="0">
                <a:latin typeface="Arial" charset="0"/>
              </a:rPr>
              <a:t> entre drivers e </a:t>
            </a:r>
            <a:r>
              <a:rPr lang="en-US" sz="2400" dirty="0" err="1" smtClean="0">
                <a:latin typeface="Arial" charset="0"/>
              </a:rPr>
              <a:t>sw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independente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variam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acordo</a:t>
            </a:r>
            <a:r>
              <a:rPr lang="en-US" sz="2400" dirty="0" smtClean="0">
                <a:latin typeface="Arial" charset="0"/>
              </a:rPr>
              <a:t> com o </a:t>
            </a:r>
            <a:r>
              <a:rPr lang="en-US" sz="2400" dirty="0" err="1" smtClean="0">
                <a:latin typeface="Arial" charset="0"/>
              </a:rPr>
              <a:t>sistema</a:t>
            </a:r>
            <a:r>
              <a:rPr lang="en-US" sz="2400" dirty="0" smtClean="0">
                <a:latin typeface="Arial" charset="0"/>
              </a:rPr>
              <a:t> e o </a:t>
            </a:r>
            <a:r>
              <a:rPr lang="en-US" sz="2400" dirty="0" err="1" smtClean="0">
                <a:latin typeface="Arial" charset="0"/>
              </a:rPr>
              <a:t>dispositivo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Funções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feitas</a:t>
            </a:r>
            <a:r>
              <a:rPr lang="en-US" sz="2400" dirty="0" smtClean="0">
                <a:latin typeface="Arial" charset="0"/>
              </a:rPr>
              <a:t> no </a:t>
            </a:r>
            <a:r>
              <a:rPr lang="en-US" sz="2400" dirty="0" err="1" smtClean="0">
                <a:latin typeface="Arial" charset="0"/>
              </a:rPr>
              <a:t>sw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independente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dispositivo</a:t>
            </a:r>
            <a:r>
              <a:rPr lang="en-US" sz="2400" dirty="0" smtClean="0">
                <a:latin typeface="Arial" charset="0"/>
              </a:rPr>
              <a:t>:</a:t>
            </a:r>
            <a:endParaRPr lang="en-US" sz="2000" dirty="0" smtClean="0">
              <a:latin typeface="Arial" charset="0"/>
            </a:endParaRPr>
          </a:p>
        </p:txBody>
      </p:sp>
      <p:graphicFrame>
        <p:nvGraphicFramePr>
          <p:cNvPr id="19491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191646"/>
              </p:ext>
            </p:extLst>
          </p:nvPr>
        </p:nvGraphicFramePr>
        <p:xfrm>
          <a:off x="336550" y="3090818"/>
          <a:ext cx="8483600" cy="3490957"/>
        </p:xfrm>
        <a:graphic>
          <a:graphicData uri="http://schemas.openxmlformats.org/drawingml/2006/table">
            <a:tbl>
              <a:tblPr/>
              <a:tblGrid>
                <a:gridCol w="8483600"/>
              </a:tblGrid>
              <a:tr h="581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Interface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uniforme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para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drivers dos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dispositivos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(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slide 29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marL="91447" marR="91447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Armazenamento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buffer (</a:t>
                      </a:r>
                      <a:r>
                        <a:rPr kumimoji="0" lang="en-US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slide 30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</a:txBody>
                  <a:tcPr marL="91447" marR="91447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Relatório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dos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erros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47" marR="91447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Alocação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liberação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dispositivos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dedicados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(SO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examina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requisições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e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aceita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ou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rejeita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47" marR="91447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Fornecimento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tamanho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bloco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independente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dispositivo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(SO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esconde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o real)</a:t>
                      </a:r>
                    </a:p>
                  </a:txBody>
                  <a:tcPr marL="91447" marR="91447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9" name="CaixaDeTexto 5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218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E5256-A44E-4658-A604-C40378639490}" type="slidenum">
              <a:rPr lang="pt-BR" altLang="pt-BR" sz="1200">
                <a:latin typeface="Tahoma" panose="020B0604030504040204" pitchFamily="34" charset="0"/>
              </a:rPr>
              <a:pPr eaLnBrk="1" hangingPunct="1"/>
              <a:t>28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1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(5.3.3) Software de E/S do SO </a:t>
            </a:r>
            <a:r>
              <a:rPr lang="en-US" sz="3600" dirty="0" err="1" smtClean="0">
                <a:latin typeface="Arial" charset="0"/>
              </a:rPr>
              <a:t>Independente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Dispositivo</a:t>
            </a:r>
            <a:r>
              <a:rPr lang="en-US" sz="3600" dirty="0" smtClean="0">
                <a:latin typeface="Arial" charset="0"/>
              </a:rPr>
              <a:t> (2)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4738688"/>
            <a:ext cx="8574088" cy="1966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(a)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Sem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uma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interface-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padrão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do driver –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necessário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se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adaptar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 novo driver –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esforço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programação</a:t>
            </a:r>
            <a:endParaRPr lang="en-US" alt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(b) Com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uma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interface-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padrão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do driver - 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fácil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acoplar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novo driver.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Os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desenvolvedores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sabem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o que se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espera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Para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cada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classe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dispositivo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definir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um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conjunto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funções</a:t>
            </a:r>
            <a:r>
              <a:rPr lang="en-US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1749" name="Picture 8" descr="5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16555"/>
            <a:ext cx="6858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CaixaDeTexto 5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218</a:t>
            </a:r>
            <a:endParaRPr lang="en-US" altLang="pt-BR" sz="1200"/>
          </a:p>
        </p:txBody>
      </p:sp>
      <p:sp>
        <p:nvSpPr>
          <p:cNvPr id="2" name="Retângulo 1"/>
          <p:cNvSpPr/>
          <p:nvPr/>
        </p:nvSpPr>
        <p:spPr>
          <a:xfrm>
            <a:off x="264546" y="1193335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Interface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Uniforme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90A732-2A4E-4FDF-B5B8-EB42715EB825}" type="slidenum">
              <a:rPr lang="pt-BR" altLang="pt-BR" sz="1200">
                <a:latin typeface="Tahoma" panose="020B0604030504040204" pitchFamily="34" charset="0"/>
              </a:rPr>
              <a:pPr eaLnBrk="1" hangingPunct="1"/>
              <a:t>29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58750"/>
            <a:ext cx="88392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(5.3.3) Software de E/S do SO </a:t>
            </a:r>
            <a:r>
              <a:rPr lang="en-US" sz="3600" dirty="0" err="1" smtClean="0">
                <a:latin typeface="Arial" charset="0"/>
              </a:rPr>
              <a:t>Independente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Dispositivo</a:t>
            </a:r>
            <a:r>
              <a:rPr lang="en-US" sz="3600" dirty="0" smtClean="0">
                <a:latin typeface="Arial" charset="0"/>
              </a:rPr>
              <a:t> (3)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880" y="4132154"/>
            <a:ext cx="8965486" cy="2677886"/>
          </a:xfrm>
        </p:spPr>
        <p:txBody>
          <a:bodyPr/>
          <a:lstStyle/>
          <a:p>
            <a:pPr marL="365125" indent="-365125" eaLnBrk="1" hangingPunct="1">
              <a:buSzPct val="100000"/>
              <a:buFontTx/>
              <a:buAutoNum type="alphaLcParenR"/>
              <a:defRPr/>
            </a:pPr>
            <a:r>
              <a:rPr lang="en-US" sz="2400" dirty="0" smtClean="0">
                <a:latin typeface="Arial" charset="0"/>
              </a:rPr>
              <a:t>Entrada </a:t>
            </a:r>
            <a:r>
              <a:rPr lang="en-US" sz="2400" dirty="0" err="1" smtClean="0">
                <a:latin typeface="Arial" charset="0"/>
              </a:rPr>
              <a:t>sem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utilização</a:t>
            </a:r>
            <a:r>
              <a:rPr lang="en-US" sz="2400" dirty="0" smtClean="0">
                <a:latin typeface="Arial" charset="0"/>
              </a:rPr>
              <a:t> de buffer</a:t>
            </a:r>
            <a:endParaRPr lang="en-US" sz="1600" dirty="0" smtClean="0">
              <a:latin typeface="Arial" charset="0"/>
            </a:endParaRPr>
          </a:p>
          <a:p>
            <a:pPr marL="365125" indent="-365125" eaLnBrk="1" hangingPunct="1">
              <a:buSzPct val="100000"/>
              <a:buFontTx/>
              <a:buAutoNum type="alphaLcParenR"/>
              <a:defRPr/>
            </a:pPr>
            <a:r>
              <a:rPr lang="en-US" sz="2400" dirty="0" smtClean="0">
                <a:latin typeface="Arial" charset="0"/>
              </a:rPr>
              <a:t>Buffer no </a:t>
            </a:r>
            <a:r>
              <a:rPr lang="en-US" sz="2400" dirty="0" err="1" smtClean="0">
                <a:latin typeface="Arial" charset="0"/>
              </a:rPr>
              <a:t>espaço</a:t>
            </a:r>
            <a:r>
              <a:rPr lang="en-US" sz="2400" dirty="0" smtClean="0">
                <a:latin typeface="Arial" charset="0"/>
              </a:rPr>
              <a:t> do </a:t>
            </a:r>
            <a:r>
              <a:rPr lang="en-US" sz="2400" dirty="0" err="1" smtClean="0">
                <a:latin typeface="Arial" charset="0"/>
              </a:rPr>
              <a:t>usuário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dirty="0" err="1" smtClean="0">
                <a:latin typeface="Arial" charset="0"/>
              </a:rPr>
              <a:t>Fixar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página</a:t>
            </a:r>
            <a:r>
              <a:rPr lang="en-US" sz="2400" dirty="0" smtClean="0">
                <a:latin typeface="Arial" charset="0"/>
              </a:rPr>
              <a:t> para </a:t>
            </a:r>
            <a:r>
              <a:rPr lang="en-US" sz="2400" dirty="0" err="1" smtClean="0">
                <a:latin typeface="Arial" charset="0"/>
              </a:rPr>
              <a:t>evitar</a:t>
            </a:r>
            <a:r>
              <a:rPr lang="en-US" sz="2400" dirty="0" smtClean="0">
                <a:latin typeface="Arial" charset="0"/>
              </a:rPr>
              <a:t> buffer swapped);</a:t>
            </a:r>
          </a:p>
          <a:p>
            <a:pPr marL="365125" indent="-365125" eaLnBrk="1" hangingPunct="1">
              <a:buSzPct val="100000"/>
              <a:buFontTx/>
              <a:buAutoNum type="alphaLcParenR"/>
              <a:defRPr/>
            </a:pPr>
            <a:r>
              <a:rPr lang="en-US" sz="2400" dirty="0" smtClean="0">
                <a:latin typeface="Arial" charset="0"/>
              </a:rPr>
              <a:t>Buffer </a:t>
            </a:r>
            <a:r>
              <a:rPr lang="en-US" sz="2400" dirty="0">
                <a:latin typeface="Arial" charset="0"/>
              </a:rPr>
              <a:t>no </a:t>
            </a:r>
            <a:r>
              <a:rPr lang="en-US" sz="2400" dirty="0" err="1">
                <a:latin typeface="Arial" charset="0"/>
              </a:rPr>
              <a:t>núcleo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seguido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cópia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para </a:t>
            </a:r>
            <a:r>
              <a:rPr lang="en-US" sz="2400" dirty="0" err="1">
                <a:latin typeface="Arial" charset="0"/>
              </a:rPr>
              <a:t>espaço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usuário</a:t>
            </a:r>
            <a:r>
              <a:rPr lang="en-US" sz="2400" dirty="0">
                <a:latin typeface="Arial" charset="0"/>
              </a:rPr>
              <a:t>; </a:t>
            </a:r>
            <a:r>
              <a:rPr lang="en-US" sz="2400" dirty="0" smtClean="0">
                <a:latin typeface="Arial" charset="0"/>
              </a:rPr>
              <a:t>Buffer </a:t>
            </a:r>
            <a:r>
              <a:rPr lang="en-US" sz="2400" dirty="0">
                <a:latin typeface="Arial" charset="0"/>
              </a:rPr>
              <a:t>se </a:t>
            </a:r>
            <a:r>
              <a:rPr lang="en-US" sz="2400" dirty="0" err="1">
                <a:latin typeface="Arial" charset="0"/>
              </a:rPr>
              <a:t>enche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tem </a:t>
            </a:r>
            <a:r>
              <a:rPr lang="en-US" sz="2400" dirty="0" err="1">
                <a:latin typeface="Arial" charset="0"/>
              </a:rPr>
              <a:t>onde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esvaziar</a:t>
            </a:r>
            <a:r>
              <a:rPr lang="en-US" sz="2400" dirty="0">
                <a:latin typeface="Arial" charset="0"/>
              </a:rPr>
              <a:t>.</a:t>
            </a:r>
            <a:endParaRPr lang="en-US" sz="1200" dirty="0">
              <a:latin typeface="Arial" charset="0"/>
            </a:endParaRPr>
          </a:p>
          <a:p>
            <a:pPr marL="365125" indent="-365125" eaLnBrk="1" hangingPunct="1">
              <a:buSzPct val="100000"/>
              <a:buFontTx/>
              <a:buAutoNum type="alphaLcParenR"/>
              <a:defRPr/>
            </a:pPr>
            <a:r>
              <a:rPr lang="en-US" sz="2400" dirty="0" err="1">
                <a:latin typeface="Arial" charset="0"/>
              </a:rPr>
              <a:t>Utilização</a:t>
            </a:r>
            <a:r>
              <a:rPr lang="en-US" sz="2400" dirty="0">
                <a:latin typeface="Arial" charset="0"/>
              </a:rPr>
              <a:t> de buffer </a:t>
            </a:r>
            <a:r>
              <a:rPr lang="en-US" sz="2400" dirty="0" err="1">
                <a:latin typeface="Arial" charset="0"/>
              </a:rPr>
              <a:t>duplo</a:t>
            </a:r>
            <a:r>
              <a:rPr lang="en-US" sz="2400" dirty="0">
                <a:latin typeface="Arial" charset="0"/>
              </a:rPr>
              <a:t> no </a:t>
            </a:r>
            <a:r>
              <a:rPr lang="en-US" sz="2400" dirty="0" err="1">
                <a:latin typeface="Arial" charset="0"/>
              </a:rPr>
              <a:t>núcleo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alternando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marL="365125" indent="-365125" eaLnBrk="1" hangingPunct="1">
              <a:buSzPct val="100000"/>
              <a:buFontTx/>
              <a:buAutoNum type="alphaLcParenR"/>
              <a:defRPr/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32773" name="Picture 7" descr="5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52" y="1609951"/>
            <a:ext cx="620236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CaixaDeTexto 5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 dirty="0"/>
              <a:t>PG 219</a:t>
            </a:r>
            <a:endParaRPr lang="en-US" altLang="pt-BR" sz="1200" dirty="0"/>
          </a:p>
        </p:txBody>
      </p:sp>
      <p:sp>
        <p:nvSpPr>
          <p:cNvPr id="2" name="Retângulo 1"/>
          <p:cNvSpPr/>
          <p:nvPr/>
        </p:nvSpPr>
        <p:spPr>
          <a:xfrm>
            <a:off x="178514" y="1183242"/>
            <a:ext cx="3208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Utilização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Buffer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8B3F49-82C2-4B91-BDEC-DAC96BFB7BA0}" type="slidenum">
              <a:rPr lang="pt-BR" altLang="pt-BR" sz="1200">
                <a:latin typeface="Tahoma" panose="020B0604030504040204" pitchFamily="34" charset="0"/>
              </a:rPr>
              <a:pPr eaLnBrk="1" hangingPunct="1"/>
              <a:t>3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09550"/>
            <a:ext cx="7569200" cy="86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(5.1) Princípios do Hardware de E/S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7" y="1347102"/>
            <a:ext cx="8421688" cy="5368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importa</a:t>
            </a:r>
            <a:r>
              <a:rPr lang="en-US" sz="2400" dirty="0" smtClean="0">
                <a:effectLst/>
                <a:latin typeface="Arial" charset="0"/>
              </a:rPr>
              <a:t> para </a:t>
            </a:r>
            <a:r>
              <a:rPr lang="en-US" sz="2400" dirty="0" err="1" smtClean="0">
                <a:effectLst/>
                <a:latin typeface="Arial" charset="0"/>
              </a:rPr>
              <a:t>este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curso</a:t>
            </a:r>
            <a:r>
              <a:rPr lang="en-US" sz="2400" dirty="0" smtClean="0">
                <a:effectLst/>
                <a:latin typeface="Arial" charset="0"/>
              </a:rPr>
              <a:t> o Hardware </a:t>
            </a:r>
            <a:r>
              <a:rPr lang="en-US" sz="2400" dirty="0" err="1" smtClean="0">
                <a:effectLst/>
                <a:latin typeface="Arial" charset="0"/>
              </a:rPr>
              <a:t>por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dentro</a:t>
            </a:r>
            <a:r>
              <a:rPr lang="en-US" sz="2400" dirty="0" smtClean="0">
                <a:effectLst/>
                <a:latin typeface="Arial" charset="0"/>
              </a:rPr>
              <a:t> mas </a:t>
            </a:r>
            <a:r>
              <a:rPr lang="en-US" sz="2400" dirty="0" err="1" smtClean="0">
                <a:effectLst/>
                <a:latin typeface="Arial" charset="0"/>
              </a:rPr>
              <a:t>como</a:t>
            </a:r>
            <a:r>
              <a:rPr lang="en-US" sz="2400" dirty="0" smtClean="0">
                <a:effectLst/>
                <a:latin typeface="Arial" charset="0"/>
              </a:rPr>
              <a:t> é </a:t>
            </a:r>
            <a:r>
              <a:rPr lang="en-US" sz="2400" dirty="0" err="1" smtClean="0">
                <a:effectLst/>
                <a:latin typeface="Arial" charset="0"/>
              </a:rPr>
              <a:t>programado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600" dirty="0" smtClean="0">
              <a:effectLst/>
              <a:latin typeface="Arial" charset="0"/>
            </a:endParaRPr>
          </a:p>
          <a:p>
            <a:pPr eaLnBrk="1" hangingPunct="1">
              <a:buNone/>
              <a:defRPr/>
            </a:pPr>
            <a:r>
              <a:rPr lang="en-US" sz="2400" dirty="0" err="1" smtClean="0">
                <a:solidFill>
                  <a:schemeClr val="folHlink"/>
                </a:solidFill>
                <a:effectLst/>
                <a:latin typeface="Arial" charset="0"/>
              </a:rPr>
              <a:t>Dispositivos</a:t>
            </a:r>
            <a:r>
              <a:rPr lang="en-US" sz="2400" dirty="0" smtClean="0">
                <a:solidFill>
                  <a:schemeClr val="folHlink"/>
                </a:solidFill>
                <a:effectLst/>
                <a:latin typeface="Arial" charset="0"/>
              </a:rPr>
              <a:t> de E/S – </a:t>
            </a:r>
            <a:r>
              <a:rPr lang="en-US" sz="2400" dirty="0" err="1" smtClean="0">
                <a:effectLst/>
                <a:latin typeface="Arial" charset="0"/>
              </a:rPr>
              <a:t>categorias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>
                <a:effectLst/>
                <a:latin typeface="Arial" charset="0"/>
              </a:rPr>
              <a:t>(</a:t>
            </a:r>
            <a:r>
              <a:rPr lang="en-US" altLang="pt-BR" sz="2400" dirty="0">
                <a:effectLst/>
                <a:latin typeface="Arial" charset="0"/>
              </a:rPr>
              <a:t>A </a:t>
            </a:r>
            <a:r>
              <a:rPr lang="en-US" altLang="pt-BR" sz="2400" dirty="0" err="1">
                <a:effectLst/>
                <a:latin typeface="Arial" charset="0"/>
              </a:rPr>
              <a:t>classificação</a:t>
            </a:r>
            <a:r>
              <a:rPr lang="en-US" altLang="pt-BR" sz="2400" dirty="0">
                <a:effectLst/>
                <a:latin typeface="Arial" charset="0"/>
              </a:rPr>
              <a:t> </a:t>
            </a:r>
            <a:r>
              <a:rPr lang="en-US" altLang="pt-BR" sz="2400" dirty="0" err="1">
                <a:effectLst/>
                <a:latin typeface="Arial" charset="0"/>
              </a:rPr>
              <a:t>ajuda</a:t>
            </a:r>
            <a:r>
              <a:rPr lang="en-US" altLang="pt-BR" sz="2400" dirty="0">
                <a:effectLst/>
                <a:latin typeface="Arial" charset="0"/>
              </a:rPr>
              <a:t> para </a:t>
            </a:r>
            <a:r>
              <a:rPr lang="en-US" altLang="pt-BR" sz="2400" dirty="0" err="1">
                <a:effectLst/>
                <a:latin typeface="Arial" charset="0"/>
              </a:rPr>
              <a:t>criar</a:t>
            </a:r>
            <a:r>
              <a:rPr lang="en-US" altLang="pt-BR" sz="2400" dirty="0">
                <a:effectLst/>
                <a:latin typeface="Arial" charset="0"/>
              </a:rPr>
              <a:t> </a:t>
            </a:r>
            <a:r>
              <a:rPr lang="en-US" altLang="pt-BR" sz="2400" dirty="0" err="1">
                <a:effectLst/>
                <a:latin typeface="Arial" charset="0"/>
              </a:rPr>
              <a:t>sw</a:t>
            </a:r>
            <a:r>
              <a:rPr lang="en-US" altLang="pt-BR" sz="2400" dirty="0">
                <a:effectLst/>
                <a:latin typeface="Arial" charset="0"/>
              </a:rPr>
              <a:t> </a:t>
            </a:r>
            <a:r>
              <a:rPr lang="en-US" altLang="pt-BR" sz="2400" dirty="0" err="1">
                <a:effectLst/>
                <a:latin typeface="Arial" charset="0"/>
              </a:rPr>
              <a:t>independente</a:t>
            </a:r>
            <a:r>
              <a:rPr lang="en-US" altLang="pt-BR" sz="2400" dirty="0">
                <a:effectLst/>
                <a:latin typeface="Arial" charset="0"/>
              </a:rPr>
              <a:t> de </a:t>
            </a:r>
            <a:r>
              <a:rPr lang="en-US" altLang="pt-BR" sz="2400" dirty="0" err="1">
                <a:effectLst/>
                <a:latin typeface="Arial" charset="0"/>
              </a:rPr>
              <a:t>dispositivo</a:t>
            </a:r>
            <a:r>
              <a:rPr lang="en-US" altLang="pt-BR" sz="2400" dirty="0">
                <a:effectLst/>
                <a:latin typeface="Arial" charset="0"/>
              </a:rPr>
              <a:t> </a:t>
            </a:r>
            <a:r>
              <a:rPr lang="en-US" altLang="pt-BR" sz="2400" dirty="0" err="1">
                <a:effectLst/>
                <a:latin typeface="Arial" charset="0"/>
              </a:rPr>
              <a:t>quando</a:t>
            </a:r>
            <a:r>
              <a:rPr lang="en-US" altLang="pt-BR" sz="2400" dirty="0">
                <a:effectLst/>
                <a:latin typeface="Arial" charset="0"/>
              </a:rPr>
              <a:t> </a:t>
            </a:r>
            <a:r>
              <a:rPr lang="en-US" altLang="pt-BR" sz="2400" dirty="0" err="1" smtClean="0">
                <a:effectLst/>
                <a:latin typeface="Arial" charset="0"/>
              </a:rPr>
              <a:t>possível</a:t>
            </a:r>
            <a:r>
              <a:rPr lang="en-US" altLang="pt-BR" sz="2400" dirty="0" smtClean="0">
                <a:effectLst/>
                <a:latin typeface="Arial" charset="0"/>
              </a:rPr>
              <a:t>)</a:t>
            </a:r>
            <a:endParaRPr lang="en-US" sz="2400" dirty="0">
              <a:effectLst/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dirty="0" smtClean="0">
              <a:solidFill>
                <a:schemeClr val="folHlink"/>
              </a:solidFill>
              <a:effectLst/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Dispositivos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 de </a:t>
            </a: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Blocos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:</a:t>
            </a:r>
            <a:b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en-US" sz="2400" dirty="0" err="1" smtClean="0">
                <a:effectLst/>
                <a:latin typeface="Arial" charset="0"/>
              </a:rPr>
              <a:t>Armazena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informação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tamanho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fixo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cada</a:t>
            </a:r>
            <a:r>
              <a:rPr lang="en-US" sz="2400" dirty="0" smtClean="0">
                <a:effectLst/>
                <a:latin typeface="Arial" charset="0"/>
              </a:rPr>
              <a:t> um com </a:t>
            </a:r>
            <a:r>
              <a:rPr lang="en-US" sz="2400" dirty="0" err="1" smtClean="0">
                <a:effectLst/>
                <a:latin typeface="Arial" charset="0"/>
              </a:rPr>
              <a:t>seu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próprio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endereço</a:t>
            </a:r>
            <a:r>
              <a:rPr lang="en-US" sz="2400" dirty="0" smtClean="0">
                <a:effectLst/>
                <a:latin typeface="Arial" charset="0"/>
              </a:rPr>
              <a:t>. </a:t>
            </a:r>
            <a:br>
              <a:rPr lang="en-US" sz="2400" dirty="0" smtClean="0">
                <a:effectLst/>
                <a:latin typeface="Arial" charset="0"/>
              </a:rPr>
            </a:br>
            <a:r>
              <a:rPr lang="en-US" sz="2400" dirty="0" smtClean="0">
                <a:effectLst/>
                <a:latin typeface="Arial" charset="0"/>
              </a:rPr>
              <a:t>Ex: disco, CD-ROMs, pen-drives.</a:t>
            </a:r>
          </a:p>
          <a:p>
            <a:pPr eaLnBrk="1" hangingPunct="1">
              <a:defRPr/>
            </a:pPr>
            <a:endParaRPr lang="en-US" sz="1200" dirty="0" smtClean="0">
              <a:effectLst/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Dispositivos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 de </a:t>
            </a: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caractere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:</a:t>
            </a:r>
          </a:p>
          <a:p>
            <a:pPr indent="11113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Envia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recebe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fluxos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caracteres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sem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considerar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estruturas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. Ex: </a:t>
            </a:r>
            <a:r>
              <a:rPr lang="en-US" sz="2400" dirty="0" err="1" smtClean="0">
                <a:effectLst/>
                <a:latin typeface="Arial" charset="0"/>
              </a:rPr>
              <a:t>Impressoras</a:t>
            </a:r>
            <a:r>
              <a:rPr lang="en-US" sz="2400" dirty="0" smtClean="0">
                <a:effectLst/>
                <a:latin typeface="Arial" charset="0"/>
              </a:rPr>
              <a:t>, interfaces de </a:t>
            </a:r>
            <a:r>
              <a:rPr lang="en-US" sz="2400" dirty="0" err="1" smtClean="0">
                <a:effectLst/>
                <a:latin typeface="Arial" charset="0"/>
              </a:rPr>
              <a:t>rede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</p:txBody>
      </p:sp>
      <p:sp>
        <p:nvSpPr>
          <p:cNvPr id="5125" name="CaixaDeTexto 4"/>
          <p:cNvSpPr txBox="1">
            <a:spLocks noChangeArrowheads="1"/>
          </p:cNvSpPr>
          <p:nvPr/>
        </p:nvSpPr>
        <p:spPr bwMode="auto">
          <a:xfrm>
            <a:off x="-14288" y="6548438"/>
            <a:ext cx="7810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203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3CB33F-99A2-45B4-BF2D-9D328485C321}" type="slidenum">
              <a:rPr lang="pt-BR" altLang="pt-BR" sz="1200">
                <a:latin typeface="Tahoma" panose="020B0604030504040204" pitchFamily="34" charset="0"/>
              </a:rPr>
              <a:pPr eaLnBrk="1" hangingPunct="1"/>
              <a:t>30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87338"/>
            <a:ext cx="7621587" cy="71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(5.3.4) Software de E/S no Espaço do Usuário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14475"/>
            <a:ext cx="8029575" cy="825500"/>
          </a:xfrm>
        </p:spPr>
        <p:txBody>
          <a:bodyPr/>
          <a:lstStyle/>
          <a:p>
            <a:pPr marL="442913" indent="0" algn="ctr" defTabSz="884238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Resumo: Camadas do sistema de E/S e as principais funções de cada camada</a:t>
            </a:r>
          </a:p>
        </p:txBody>
      </p:sp>
      <p:pic>
        <p:nvPicPr>
          <p:cNvPr id="34821" name="Picture 6" descr="5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390775"/>
            <a:ext cx="6858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36550" y="5054600"/>
            <a:ext cx="8509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63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pt-BR" sz="2400"/>
              <a:t>Uma parte do sw de E/S é constituída de </a:t>
            </a:r>
            <a:r>
              <a:rPr lang="en-US" altLang="pt-BR" sz="2400">
                <a:solidFill>
                  <a:srgbClr val="66FF99"/>
                </a:solidFill>
              </a:rPr>
              <a:t>bibliotecas</a:t>
            </a:r>
            <a:r>
              <a:rPr lang="en-US" altLang="pt-BR" sz="2400"/>
              <a:t> ligadas ao programa do usuário. Pode-se utilizar um sistema de </a:t>
            </a:r>
            <a:r>
              <a:rPr lang="en-US" altLang="pt-BR" sz="2400">
                <a:solidFill>
                  <a:srgbClr val="66FF99"/>
                </a:solidFill>
              </a:rPr>
              <a:t>spooling</a:t>
            </a:r>
            <a:r>
              <a:rPr lang="en-US" altLang="pt-BR" sz="2400"/>
              <a:t> com daemon que o gerencia, protegendo o recurso do acesso direto do usuário.</a:t>
            </a:r>
          </a:p>
        </p:txBody>
      </p:sp>
      <p:sp>
        <p:nvSpPr>
          <p:cNvPr id="34823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222</a:t>
            </a:r>
            <a:endParaRPr lang="en-US" altLang="pt-BR"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FE1DD2-0706-4B54-A4C1-3FA735FD9246}" type="slidenum">
              <a:rPr lang="pt-BR" altLang="pt-BR" sz="1200">
                <a:latin typeface="Tahoma" panose="020B0604030504040204" pitchFamily="34" charset="0"/>
              </a:rPr>
              <a:pPr eaLnBrk="1" hangingPunct="1"/>
              <a:t>31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274638"/>
            <a:ext cx="8366125" cy="746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(5.4) </a:t>
            </a:r>
            <a:r>
              <a:rPr lang="en-US" dirty="0" smtClean="0">
                <a:latin typeface="Arial" charset="0"/>
              </a:rPr>
              <a:t>H</a:t>
            </a:r>
            <a:r>
              <a:rPr lang="en-US" sz="3600" dirty="0" smtClean="0">
                <a:latin typeface="Arial" charset="0"/>
              </a:rPr>
              <a:t>ardware do Disco (1)</a:t>
            </a:r>
          </a:p>
        </p:txBody>
      </p: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585788" y="4418013"/>
            <a:ext cx="77771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solidFill>
                  <a:srgbClr val="FFFF99"/>
                </a:solidFill>
              </a:rPr>
              <a:t>Cilindro</a:t>
            </a:r>
            <a:r>
              <a:rPr lang="en-US" altLang="pt-BR" sz="2400"/>
              <a:t>: definido como sendo um conjunto de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solidFill>
                  <a:srgbClr val="FFFF99"/>
                </a:solidFill>
              </a:rPr>
              <a:t>Trilhas</a:t>
            </a:r>
            <a:r>
              <a:rPr lang="en-US" altLang="pt-BR" sz="2400"/>
              <a:t> verticalmente alinhadas e com mesmo diâmetro e compostas por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solidFill>
                  <a:srgbClr val="66FFFF"/>
                </a:solidFill>
              </a:rPr>
              <a:t>Setores</a:t>
            </a:r>
            <a:r>
              <a:rPr lang="en-US" altLang="pt-BR" sz="2400">
                <a:solidFill>
                  <a:schemeClr val="bg1"/>
                </a:solidFill>
              </a:rPr>
              <a:t> </a:t>
            </a:r>
            <a:r>
              <a:rPr lang="en-US" altLang="pt-BR" sz="2400"/>
              <a:t>que são as unidades físicas de gravação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/>
              <a:t>Em </a:t>
            </a:r>
            <a:r>
              <a:rPr lang="en-US" altLang="pt-BR" sz="2400">
                <a:solidFill>
                  <a:srgbClr val="FFFF99"/>
                </a:solidFill>
              </a:rPr>
              <a:t>amarelo</a:t>
            </a:r>
            <a:r>
              <a:rPr lang="en-US" altLang="pt-BR" sz="2400"/>
              <a:t> ilustra-se a trilha, em </a:t>
            </a:r>
            <a:r>
              <a:rPr lang="en-US" altLang="pt-BR" sz="2400">
                <a:solidFill>
                  <a:srgbClr val="66FFFF"/>
                </a:solidFill>
              </a:rPr>
              <a:t>azul</a:t>
            </a:r>
            <a:r>
              <a:rPr lang="en-US" altLang="pt-BR" sz="2400"/>
              <a:t> o setor.</a:t>
            </a:r>
          </a:p>
        </p:txBody>
      </p:sp>
      <p:pic>
        <p:nvPicPr>
          <p:cNvPr id="35845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6625" y="1447800"/>
            <a:ext cx="2835275" cy="2930525"/>
          </a:xfrm>
        </p:spPr>
      </p:pic>
      <p:sp>
        <p:nvSpPr>
          <p:cNvPr id="34822" name="Text Box 14"/>
          <p:cNvSpPr txBox="1">
            <a:spLocks noChangeArrowheads="1"/>
          </p:cNvSpPr>
          <p:nvPr/>
        </p:nvSpPr>
        <p:spPr bwMode="auto">
          <a:xfrm>
            <a:off x="1052513" y="1463675"/>
            <a:ext cx="3138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pt-BR" sz="2400" b="1" i="1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Disco Magnético:</a:t>
            </a:r>
          </a:p>
        </p:txBody>
      </p:sp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062163"/>
            <a:ext cx="3900487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AA60D-CDF6-4223-BF6D-E966BBC4A7C9}" type="slidenum">
              <a:rPr lang="pt-BR" altLang="pt-BR" sz="1200">
                <a:latin typeface="Tahoma" panose="020B0604030504040204" pitchFamily="34" charset="0"/>
              </a:rPr>
              <a:pPr eaLnBrk="1" hangingPunct="1"/>
              <a:t>32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(5.4) Hardware do Disco (2)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5884994"/>
            <a:ext cx="8863012" cy="8842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kern="1200" dirty="0" err="1" smtClean="0">
                <a:latin typeface="Arial" charset="0"/>
              </a:rPr>
              <a:t>Em</a:t>
            </a:r>
            <a:r>
              <a:rPr lang="en-US" sz="2400" kern="1200" dirty="0" smtClean="0">
                <a:latin typeface="Arial" charset="0"/>
              </a:rPr>
              <a:t> ambos </a:t>
            </a:r>
            <a:r>
              <a:rPr lang="en-US" sz="2400" kern="1200" dirty="0" err="1" smtClean="0">
                <a:latin typeface="Arial" charset="0"/>
              </a:rPr>
              <a:t>os</a:t>
            </a:r>
            <a:r>
              <a:rPr lang="en-US" sz="2400" kern="1200" dirty="0" smtClean="0">
                <a:latin typeface="Arial" charset="0"/>
              </a:rPr>
              <a:t> </a:t>
            </a:r>
            <a:r>
              <a:rPr lang="en-US" sz="2400" kern="1200" dirty="0" err="1" smtClean="0">
                <a:latin typeface="Arial" charset="0"/>
              </a:rPr>
              <a:t>casos</a:t>
            </a:r>
            <a:r>
              <a:rPr lang="en-US" sz="2400" kern="1200" dirty="0" smtClean="0">
                <a:latin typeface="Arial" charset="0"/>
              </a:rPr>
              <a:t> </a:t>
            </a:r>
            <a:r>
              <a:rPr lang="en-US" sz="2400" kern="1200" dirty="0" err="1" smtClean="0">
                <a:latin typeface="Arial" charset="0"/>
              </a:rPr>
              <a:t>há</a:t>
            </a:r>
            <a:r>
              <a:rPr lang="en-US" sz="2400" kern="1200" dirty="0" smtClean="0">
                <a:latin typeface="Arial" charset="0"/>
              </a:rPr>
              <a:t> 192 </a:t>
            </a:r>
            <a:r>
              <a:rPr lang="en-US" sz="2400" kern="1200" dirty="0" err="1" smtClean="0">
                <a:latin typeface="Arial" charset="0"/>
              </a:rPr>
              <a:t>setores</a:t>
            </a:r>
            <a:r>
              <a:rPr lang="en-US" sz="2400" kern="1200" dirty="0" smtClean="0">
                <a:latin typeface="Arial" charset="0"/>
              </a:rPr>
              <a:t>, </a:t>
            </a:r>
            <a:r>
              <a:rPr lang="en-US" sz="2400" kern="1200" dirty="0" err="1" smtClean="0">
                <a:latin typeface="Arial" charset="0"/>
              </a:rPr>
              <a:t>porém</a:t>
            </a:r>
            <a:r>
              <a:rPr lang="en-US" sz="2400" kern="1200" dirty="0" smtClean="0">
                <a:latin typeface="Arial" charset="0"/>
              </a:rPr>
              <a:t> o </a:t>
            </a:r>
            <a:r>
              <a:rPr lang="en-US" sz="2400" kern="1200" dirty="0" err="1" smtClean="0">
                <a:latin typeface="Arial" charset="0"/>
              </a:rPr>
              <a:t>controlador</a:t>
            </a:r>
            <a:r>
              <a:rPr lang="en-US" sz="2400" kern="1200" dirty="0" smtClean="0">
                <a:latin typeface="Arial" charset="0"/>
              </a:rPr>
              <a:t> </a:t>
            </a:r>
            <a:r>
              <a:rPr lang="en-US" sz="2400" kern="1200" dirty="0" err="1" smtClean="0">
                <a:latin typeface="Arial" charset="0"/>
              </a:rPr>
              <a:t>mapeia</a:t>
            </a:r>
            <a:r>
              <a:rPr lang="en-US" sz="2400" kern="1200" dirty="0" smtClean="0">
                <a:latin typeface="Arial" charset="0"/>
              </a:rPr>
              <a:t> </a:t>
            </a:r>
            <a:r>
              <a:rPr lang="en-US" sz="2400" kern="1200" dirty="0" err="1" smtClean="0">
                <a:latin typeface="Arial" charset="0"/>
              </a:rPr>
              <a:t>requisição</a:t>
            </a:r>
            <a:r>
              <a:rPr lang="en-US" sz="2400" kern="1200" dirty="0" smtClean="0">
                <a:latin typeface="Arial" charset="0"/>
              </a:rPr>
              <a:t> virtual </a:t>
            </a:r>
            <a:r>
              <a:rPr lang="en-US" sz="2400" kern="1200" dirty="0" err="1" smtClean="0">
                <a:latin typeface="Arial" charset="0"/>
              </a:rPr>
              <a:t>em</a:t>
            </a:r>
            <a:r>
              <a:rPr lang="en-US" sz="2400" kern="1200" dirty="0" smtClean="0">
                <a:latin typeface="Arial" charset="0"/>
              </a:rPr>
              <a:t> </a:t>
            </a:r>
            <a:r>
              <a:rPr lang="en-US" sz="2400" kern="1200" dirty="0" err="1" smtClean="0">
                <a:latin typeface="Arial" charset="0"/>
              </a:rPr>
              <a:t>posicionamento</a:t>
            </a:r>
            <a:r>
              <a:rPr lang="en-US" sz="2400" kern="1200" dirty="0" smtClean="0">
                <a:latin typeface="Arial" charset="0"/>
              </a:rPr>
              <a:t> real</a:t>
            </a:r>
          </a:p>
        </p:txBody>
      </p:sp>
      <p:pic>
        <p:nvPicPr>
          <p:cNvPr id="36869" name="Picture 7" descr="5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2" y="2548200"/>
            <a:ext cx="515143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30163" y="1009650"/>
            <a:ext cx="89312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3175">
              <a:buFontTx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Disco moderno -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dividido em zonas: há mais setores nas zonas mais externas.</a:t>
            </a: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(a)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Disco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pequeno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duas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zonas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a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externa tem 32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setores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interna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16 -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considerando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geometria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real.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90525" y="5053997"/>
            <a:ext cx="8570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driver apresenta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uma geometria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virtual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diferente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 formato </a:t>
            </a:r>
            <a:r>
              <a:rPr 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fisico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direita: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possível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geometria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virtual para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esse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disco</a:t>
            </a:r>
          </a:p>
        </p:txBody>
      </p:sp>
      <p:sp>
        <p:nvSpPr>
          <p:cNvPr id="36872" name="CaixaDeTexto 7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224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F16773-3190-4AA5-B349-73FF6C5DE2DA}" type="slidenum">
              <a:rPr lang="pt-BR" altLang="pt-BR" sz="1200">
                <a:latin typeface="Tahoma" panose="020B0604030504040204" pitchFamily="34" charset="0"/>
              </a:rPr>
              <a:pPr eaLnBrk="1" hangingPunct="1"/>
              <a:t>33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209550"/>
            <a:ext cx="77724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(5.4) Hardware do Disco (3) - RAID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063625"/>
            <a:ext cx="8054975" cy="540385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  <a:latin typeface="Arial" charset="0"/>
              </a:rPr>
              <a:t>Redundant Array of Inexpensive (?) Disk,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solidFill>
                  <a:schemeClr val="folHlink"/>
                </a:solidFill>
                <a:latin typeface="Arial" charset="0"/>
              </a:rPr>
              <a:t>termo</a:t>
            </a:r>
            <a:r>
              <a:rPr lang="en-US" sz="2400" dirty="0" smtClean="0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en-US" sz="2400" dirty="0" err="1" smtClean="0">
                <a:solidFill>
                  <a:schemeClr val="folHlink"/>
                </a:solidFill>
                <a:latin typeface="Arial" charset="0"/>
              </a:rPr>
              <a:t>redefinido</a:t>
            </a:r>
            <a:r>
              <a:rPr lang="en-US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folHlink"/>
                </a:solidFill>
                <a:latin typeface="Arial" charset="0"/>
              </a:rPr>
              <a:t>pela</a:t>
            </a:r>
            <a:r>
              <a:rPr lang="en-US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folHlink"/>
                </a:solidFill>
                <a:latin typeface="Arial" charset="0"/>
              </a:rPr>
              <a:t>indústria</a:t>
            </a:r>
            <a:r>
              <a:rPr lang="en-US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folHlink"/>
                </a:solidFill>
                <a:latin typeface="Arial" charset="0"/>
              </a:rPr>
              <a:t>para</a:t>
            </a:r>
            <a:endParaRPr lang="en-US" sz="2400" dirty="0" smtClean="0">
              <a:solidFill>
                <a:schemeClr val="folHlink"/>
              </a:solidFill>
              <a:latin typeface="Arial" charset="0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folHlink"/>
                </a:solidFill>
                <a:latin typeface="Arial" charset="0"/>
              </a:rPr>
              <a:t>Redundant Array of Independent Disk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i="1" dirty="0" err="1" smtClean="0">
                <a:latin typeface="Arial" charset="0"/>
              </a:rPr>
              <a:t>Tradicionalmente</a:t>
            </a:r>
            <a:r>
              <a:rPr lang="en-US" sz="2400" i="1" dirty="0" smtClean="0">
                <a:latin typeface="Arial" charset="0"/>
              </a:rPr>
              <a:t> o </a:t>
            </a:r>
            <a:r>
              <a:rPr lang="en-US" sz="2400" i="1" dirty="0" err="1" smtClean="0">
                <a:latin typeface="Arial" charset="0"/>
              </a:rPr>
              <a:t>desempenho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i="1" dirty="0" err="1" smtClean="0">
                <a:latin typeface="Arial" charset="0"/>
              </a:rPr>
              <a:t>da</a:t>
            </a:r>
            <a:r>
              <a:rPr lang="en-US" sz="2400" i="1" dirty="0" smtClean="0">
                <a:latin typeface="Arial" charset="0"/>
              </a:rPr>
              <a:t> CPU </a:t>
            </a:r>
            <a:r>
              <a:rPr lang="en-US" sz="2400" i="1" dirty="0" err="1" smtClean="0">
                <a:latin typeface="Arial" charset="0"/>
              </a:rPr>
              <a:t>aumenta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i="1" dirty="0" err="1" smtClean="0">
                <a:latin typeface="Arial" charset="0"/>
              </a:rPr>
              <a:t>mais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i="1" dirty="0" err="1" smtClean="0">
                <a:latin typeface="Arial" charset="0"/>
              </a:rPr>
              <a:t>que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i="1" dirty="0" err="1" smtClean="0">
                <a:latin typeface="Arial" charset="0"/>
              </a:rPr>
              <a:t>desempenho</a:t>
            </a:r>
            <a:r>
              <a:rPr lang="en-US" sz="2400" i="1" dirty="0" smtClean="0">
                <a:latin typeface="Arial" charset="0"/>
              </a:rPr>
              <a:t> do disco, </a:t>
            </a:r>
            <a:r>
              <a:rPr lang="en-US" sz="2400" i="1" dirty="0" err="1" smtClean="0">
                <a:latin typeface="Arial" charset="0"/>
              </a:rPr>
              <a:t>buscar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i="1" dirty="0" err="1" smtClean="0">
                <a:latin typeface="Arial" charset="0"/>
              </a:rPr>
              <a:t>soluções</a:t>
            </a:r>
            <a:r>
              <a:rPr lang="en-US" sz="2400" i="1" dirty="0" smtClean="0">
                <a:latin typeface="Arial" charset="0"/>
              </a:rPr>
              <a:t>:</a:t>
            </a:r>
            <a:br>
              <a:rPr lang="en-US" sz="2400" i="1" dirty="0" smtClean="0">
                <a:latin typeface="Arial" charset="0"/>
              </a:rPr>
            </a:br>
            <a:endParaRPr lang="en-US" sz="2400" i="1" dirty="0" smtClean="0">
              <a:latin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solidFill>
                  <a:schemeClr val="folHlink"/>
                </a:solidFill>
                <a:latin typeface="Arial" charset="0"/>
              </a:rPr>
              <a:t>Idéia</a:t>
            </a:r>
            <a:r>
              <a:rPr lang="en-US" sz="2400" dirty="0" smtClean="0">
                <a:solidFill>
                  <a:schemeClr val="folHlink"/>
                </a:solidFill>
                <a:latin typeface="Arial" charset="0"/>
              </a:rPr>
              <a:t> -&gt; E/S </a:t>
            </a:r>
            <a:r>
              <a:rPr lang="en-US" sz="2400" dirty="0" err="1" smtClean="0">
                <a:solidFill>
                  <a:schemeClr val="folHlink"/>
                </a:solidFill>
                <a:latin typeface="Arial" charset="0"/>
              </a:rPr>
              <a:t>paralela</a:t>
            </a:r>
            <a:r>
              <a:rPr lang="en-US" sz="2400" dirty="0" smtClean="0">
                <a:solidFill>
                  <a:schemeClr val="folHlink"/>
                </a:solidFill>
                <a:latin typeface="Arial" charset="0"/>
              </a:rPr>
              <a:t>: </a:t>
            </a:r>
            <a:r>
              <a:rPr lang="en-US" sz="2400" kern="1200" dirty="0" err="1" smtClean="0">
                <a:latin typeface="Arial" charset="0"/>
              </a:rPr>
              <a:t>Conjunto de discos com controladora RAID que pareça um único disco grande com melhor confiabilidade e desempenho.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tx2"/>
              </a:solidFill>
              <a:latin typeface="Arial" charset="0"/>
            </a:endParaRPr>
          </a:p>
          <a:p>
            <a:pPr marL="0" indent="0" eaLnBrk="1" hangingPunct="1"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kern="1200" dirty="0" err="1" smtClean="0">
                <a:latin typeface="Arial" charset="0"/>
              </a:rPr>
              <a:t>Controlador de disco substituído por controlador RAID</a:t>
            </a:r>
          </a:p>
          <a:p>
            <a:pPr marL="265113" indent="-265113" eaLnBrk="1" hangingPunct="1">
              <a:defRPr/>
            </a:pPr>
            <a:r>
              <a:rPr lang="en-US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folHlink"/>
                </a:solidFill>
                <a:latin typeface="Arial" charset="0"/>
              </a:rPr>
              <a:t>Diferentes</a:t>
            </a:r>
            <a:r>
              <a:rPr lang="en-US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folHlink"/>
                </a:solidFill>
                <a:latin typeface="Arial" charset="0"/>
              </a:rPr>
              <a:t>níveis</a:t>
            </a:r>
            <a:r>
              <a:rPr lang="en-US" sz="2400" dirty="0" smtClean="0">
                <a:solidFill>
                  <a:schemeClr val="folHlink"/>
                </a:solidFill>
                <a:latin typeface="Arial" charset="0"/>
              </a:rPr>
              <a:t> =&gt; </a:t>
            </a:r>
            <a:r>
              <a:rPr lang="en-US" sz="2400" kern="1200" dirty="0" err="1" smtClean="0">
                <a:latin typeface="Arial" charset="0"/>
              </a:rPr>
              <a:t>diferentes esquemas de 				organização (RAID 0 a RAID 5).</a:t>
            </a:r>
          </a:p>
        </p:txBody>
      </p:sp>
      <p:sp>
        <p:nvSpPr>
          <p:cNvPr id="37893" name="CaixaDeTexto 4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225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47CD74-C6AA-4DDC-9899-5EBD2B4F582A}" type="slidenum">
              <a:rPr lang="pt-BR" altLang="pt-BR" sz="1200">
                <a:latin typeface="Tahoma" panose="020B0604030504040204" pitchFamily="34" charset="0"/>
              </a:rPr>
              <a:pPr eaLnBrk="1" hangingPunct="1"/>
              <a:t>34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0"/>
            <a:ext cx="6472238" cy="7477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(5.4) Hardware do Disco (4)</a:t>
            </a:r>
          </a:p>
        </p:txBody>
      </p:sp>
      <p:pic>
        <p:nvPicPr>
          <p:cNvPr id="38916" name="Picture 7" descr="5_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99" y="1231603"/>
            <a:ext cx="6119601" cy="345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368300" y="3538538"/>
            <a:ext cx="8775700" cy="3232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RAID </a:t>
            </a: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0 -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 o objetivo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melhorar desempenho: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Considera um discão dividido em faixas de k setores.</a:t>
            </a:r>
            <a:br>
              <a:rPr 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Faixa 0 – setores 0 a k-1; Faixa 1 – setores k a 2k-1, etc.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Ler um bloco pode implicar ler os 4 discos em paralelo.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Vantagem: E/S paralela sem o SO saber.</a:t>
            </a:r>
            <a:r>
              <a:rPr lang="pt-BR" sz="2400" dirty="0">
                <a:cs typeface="Arial" panose="020B0604020202020204" pitchFamily="34" charset="0"/>
              </a:rPr>
              <a:t/>
            </a:r>
            <a:br>
              <a:rPr lang="pt-BR" sz="2400" dirty="0">
                <a:cs typeface="Arial" panose="020B0604020202020204" pitchFamily="34" charset="0"/>
              </a:rPr>
            </a:br>
            <a:r>
              <a:rPr lang="pt-BR" sz="1200" dirty="0">
                <a:cs typeface="Arial" panose="020B0604020202020204" pitchFamily="34" charset="0"/>
              </a:rPr>
              <a:t/>
            </a:r>
            <a:br>
              <a:rPr lang="pt-BR" sz="1200" dirty="0"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RAID </a:t>
            </a: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1 -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acrescenta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confiabilidade: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Duplica todos os discos; durante uma escrita cada faixa é escrita duas vezes. Vantagem: confiabilidade</a:t>
            </a: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368300" y="769938"/>
            <a:ext cx="8658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Exemplo: RAID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 e 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RAID </a:t>
            </a:r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pt-BR" sz="2000" dirty="0" smtClean="0">
                <a:latin typeface="Tahoma" pitchFamily="34" charset="0"/>
              </a:rPr>
              <a:t>. </a:t>
            </a:r>
            <a:endParaRPr lang="en-US" sz="2000" i="1" dirty="0">
              <a:latin typeface="Tahoma" pitchFamily="34" charset="0"/>
            </a:endParaRPr>
          </a:p>
        </p:txBody>
      </p:sp>
      <p:sp>
        <p:nvSpPr>
          <p:cNvPr id="38919" name="CaixaDeTexto 7"/>
          <p:cNvSpPr txBox="1">
            <a:spLocks noChangeArrowheads="1"/>
          </p:cNvSpPr>
          <p:nvPr/>
        </p:nvSpPr>
        <p:spPr bwMode="auto">
          <a:xfrm>
            <a:off x="0" y="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226</a:t>
            </a:r>
            <a:endParaRPr lang="en-US" altLang="pt-BR" sz="1200"/>
          </a:p>
        </p:txBody>
      </p:sp>
      <p:sp>
        <p:nvSpPr>
          <p:cNvPr id="38920" name="Retângulo 7"/>
          <p:cNvSpPr>
            <a:spLocks noChangeArrowheads="1"/>
          </p:cNvSpPr>
          <p:nvPr/>
        </p:nvSpPr>
        <p:spPr bwMode="auto">
          <a:xfrm>
            <a:off x="390525" y="1870869"/>
            <a:ext cx="2544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pt-BR" sz="2000" i="1" dirty="0">
                <a:latin typeface="Tahoma" panose="020B0604030504040204" pitchFamily="34" charset="0"/>
              </a:rPr>
              <a:t>Discos de </a:t>
            </a:r>
            <a:r>
              <a:rPr lang="en-US" altLang="pt-BR" sz="2000" i="1" dirty="0" err="1">
                <a:latin typeface="Tahoma" panose="020B0604030504040204" pitchFamily="34" charset="0"/>
              </a:rPr>
              <a:t>segurança</a:t>
            </a:r>
            <a:r>
              <a:rPr lang="en-US" altLang="pt-BR" sz="2000" i="1" dirty="0">
                <a:latin typeface="Tahoma" panose="020B0604030504040204" pitchFamily="34" charset="0"/>
              </a:rPr>
              <a:t> </a:t>
            </a:r>
            <a:br>
              <a:rPr lang="en-US" altLang="pt-BR" sz="2000" i="1" dirty="0">
                <a:latin typeface="Tahoma" panose="020B0604030504040204" pitchFamily="34" charset="0"/>
              </a:rPr>
            </a:br>
            <a:r>
              <a:rPr lang="en-US" altLang="pt-BR" sz="2000" i="1" dirty="0">
                <a:latin typeface="Tahoma" panose="020B0604030504040204" pitchFamily="34" charset="0"/>
              </a:rPr>
              <a:t>e de </a:t>
            </a:r>
            <a:r>
              <a:rPr lang="en-US" altLang="pt-BR" sz="2000" i="1" dirty="0" err="1">
                <a:latin typeface="Tahoma" panose="020B0604030504040204" pitchFamily="34" charset="0"/>
              </a:rPr>
              <a:t>paridade</a:t>
            </a:r>
            <a:r>
              <a:rPr lang="en-US" altLang="pt-BR" sz="2000" i="1" dirty="0">
                <a:latin typeface="Tahoma" panose="020B0604030504040204" pitchFamily="34" charset="0"/>
              </a:rPr>
              <a:t> </a:t>
            </a:r>
            <a:r>
              <a:rPr lang="en-US" altLang="pt-BR" sz="2000" i="1" dirty="0" err="1">
                <a:latin typeface="Tahoma" panose="020B0604030504040204" pitchFamily="34" charset="0"/>
              </a:rPr>
              <a:t>são</a:t>
            </a:r>
            <a:r>
              <a:rPr lang="en-US" altLang="pt-BR" sz="2000" i="1" dirty="0">
                <a:latin typeface="Tahoma" panose="020B0604030504040204" pitchFamily="34" charset="0"/>
              </a:rPr>
              <a:t> </a:t>
            </a:r>
            <a:br>
              <a:rPr lang="en-US" altLang="pt-BR" sz="2000" i="1" dirty="0">
                <a:latin typeface="Tahoma" panose="020B0604030504040204" pitchFamily="34" charset="0"/>
              </a:rPr>
            </a:br>
            <a:r>
              <a:rPr lang="en-US" altLang="pt-BR" sz="2000" i="1" dirty="0" err="1">
                <a:latin typeface="Tahoma" panose="020B0604030504040204" pitchFamily="34" charset="0"/>
              </a:rPr>
              <a:t>os</a:t>
            </a:r>
            <a:r>
              <a:rPr lang="en-US" altLang="pt-BR" sz="2000" i="1" dirty="0">
                <a:latin typeface="Tahoma" panose="020B0604030504040204" pitchFamily="34" charset="0"/>
              </a:rPr>
              <a:t> </a:t>
            </a:r>
            <a:r>
              <a:rPr lang="en-US" altLang="pt-BR" sz="2000" i="1" dirty="0" err="1">
                <a:latin typeface="Tahoma" panose="020B0604030504040204" pitchFamily="34" charset="0"/>
              </a:rPr>
              <a:t>sombreados</a:t>
            </a:r>
            <a:endParaRPr lang="en-US" alt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C43070-DFFB-4DD4-A928-A289BE90CB3D}" type="slidenum">
              <a:rPr lang="pt-BR" altLang="pt-BR" sz="1200">
                <a:latin typeface="Tahoma" panose="020B0604030504040204" pitchFamily="34" charset="0"/>
              </a:rPr>
              <a:pPr eaLnBrk="1" hangingPunct="1"/>
              <a:t>35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charset="0"/>
              </a:rPr>
              <a:t>(5.4) Hardware do Disco (6)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4638675"/>
            <a:ext cx="8767763" cy="1800761"/>
          </a:xfrm>
        </p:spPr>
        <p:txBody>
          <a:bodyPr/>
          <a:lstStyle/>
          <a:p>
            <a:pPr marL="176213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Arial" charset="0"/>
              </a:rPr>
              <a:t>Para </a:t>
            </a:r>
            <a:r>
              <a:rPr lang="en-US" sz="2400" dirty="0" err="1" smtClean="0">
                <a:latin typeface="Arial" charset="0"/>
              </a:rPr>
              <a:t>ler</a:t>
            </a:r>
            <a:r>
              <a:rPr lang="en-US" sz="2400" dirty="0" smtClean="0">
                <a:latin typeface="Arial" charset="0"/>
              </a:rPr>
              <a:t>: laser de </a:t>
            </a:r>
            <a:r>
              <a:rPr lang="en-US" sz="2400" dirty="0" err="1" smtClean="0">
                <a:latin typeface="Arial" charset="0"/>
              </a:rPr>
              <a:t>baixa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potência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dispara</a:t>
            </a:r>
            <a:r>
              <a:rPr lang="en-US" sz="2400" dirty="0" smtClean="0">
                <a:latin typeface="Arial" charset="0"/>
              </a:rPr>
              <a:t> luz e </a:t>
            </a:r>
            <a:r>
              <a:rPr lang="en-US" sz="2400" dirty="0" err="1" smtClean="0">
                <a:latin typeface="Arial" charset="0"/>
              </a:rPr>
              <a:t>verifica</a:t>
            </a:r>
            <a:r>
              <a:rPr lang="en-US" sz="2400" dirty="0" smtClean="0">
                <a:latin typeface="Arial" charset="0"/>
              </a:rPr>
              <a:t>-se a luz </a:t>
            </a:r>
            <a:r>
              <a:rPr lang="en-US" sz="2400" dirty="0" err="1" smtClean="0">
                <a:latin typeface="Arial" charset="0"/>
              </a:rPr>
              <a:t>refletida</a:t>
            </a:r>
            <a:r>
              <a:rPr lang="en-US" sz="2400" dirty="0" smtClean="0">
                <a:latin typeface="Arial" charset="0"/>
              </a:rPr>
              <a:t> para </a:t>
            </a:r>
            <a:r>
              <a:rPr lang="en-US" sz="2400" dirty="0" err="1" smtClean="0">
                <a:latin typeface="Arial" charset="0"/>
              </a:rPr>
              <a:t>diferenciar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depressão-superfície</a:t>
            </a:r>
            <a:r>
              <a:rPr lang="en-US" sz="2400" dirty="0" smtClean="0">
                <a:latin typeface="Arial" charset="0"/>
              </a:rPr>
              <a:t>. </a:t>
            </a:r>
          </a:p>
          <a:p>
            <a:pPr marL="176213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Arial" charset="0"/>
              </a:rPr>
              <a:t>1 =&gt; </a:t>
            </a:r>
            <a:r>
              <a:rPr lang="en-US" sz="2400" dirty="0" err="1" smtClean="0">
                <a:latin typeface="Arial" charset="0"/>
              </a:rPr>
              <a:t>Transição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depressão</a:t>
            </a:r>
            <a:r>
              <a:rPr lang="en-US" sz="2400" dirty="0" smtClean="0">
                <a:latin typeface="Arial" charset="0"/>
              </a:rPr>
              <a:t>/</a:t>
            </a:r>
            <a:r>
              <a:rPr lang="en-US" sz="2400" dirty="0" err="1" smtClean="0">
                <a:latin typeface="Arial" charset="0"/>
              </a:rPr>
              <a:t>superfície</a:t>
            </a:r>
            <a:r>
              <a:rPr lang="en-US" sz="2400" dirty="0" smtClean="0">
                <a:latin typeface="Arial" charset="0"/>
              </a:rPr>
              <a:t>  </a:t>
            </a:r>
            <a:r>
              <a:rPr lang="en-US" sz="2400" dirty="0" err="1" smtClean="0">
                <a:latin typeface="Arial" charset="0"/>
              </a:rPr>
              <a:t>ou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superfície</a:t>
            </a:r>
            <a:r>
              <a:rPr lang="en-US" sz="2400" dirty="0" smtClean="0">
                <a:latin typeface="Arial" charset="0"/>
              </a:rPr>
              <a:t>/</a:t>
            </a:r>
            <a:r>
              <a:rPr lang="en-US" sz="2400" dirty="0" err="1" smtClean="0">
                <a:latin typeface="Arial" charset="0"/>
              </a:rPr>
              <a:t>depressão</a:t>
            </a:r>
            <a:r>
              <a:rPr lang="en-US" sz="2400" dirty="0" smtClean="0">
                <a:latin typeface="Arial" charset="0"/>
              </a:rPr>
              <a:t> 0 =&gt; </a:t>
            </a:r>
            <a:r>
              <a:rPr lang="en-US" sz="2400" dirty="0" err="1" smtClean="0">
                <a:latin typeface="Arial" charset="0"/>
              </a:rPr>
              <a:t>Ausência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transição</a:t>
            </a:r>
            <a:r>
              <a:rPr lang="en-US" sz="2400" dirty="0">
                <a:latin typeface="Arial" charset="0"/>
              </a:rPr>
              <a:t>.</a:t>
            </a:r>
            <a:endParaRPr lang="en-US" sz="2400" dirty="0" smtClean="0">
              <a:latin typeface="Arial" charset="0"/>
            </a:endParaRPr>
          </a:p>
        </p:txBody>
      </p:sp>
      <p:pic>
        <p:nvPicPr>
          <p:cNvPr id="39941" name="Picture 7" descr="5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1304925"/>
            <a:ext cx="489426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473075" y="1235075"/>
            <a:ext cx="29098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pt-BR" sz="2400" b="1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Disco </a:t>
            </a:r>
            <a:r>
              <a:rPr lang="pt-BR" sz="2400" b="1" i="1" dirty="0" err="1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Optico</a:t>
            </a:r>
            <a:r>
              <a:rPr lang="pt-BR" sz="2400" b="1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</a:p>
          <a:p>
            <a:pPr>
              <a:buFontTx/>
              <a:buNone/>
              <a:defRPr/>
            </a:pPr>
            <a:endParaRPr lang="pt-BR" sz="2400" b="1" i="1" dirty="0">
              <a:solidFill>
                <a:srgbClr val="66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pt-BR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Depressão: região “queimada” – laser</a:t>
            </a:r>
          </a:p>
          <a:p>
            <a:pPr>
              <a:buFontTx/>
              <a:buNone/>
              <a:defRPr/>
            </a:pPr>
            <a:r>
              <a:rPr lang="pt-BR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Superfície: região não queimada entre depressões</a:t>
            </a:r>
          </a:p>
        </p:txBody>
      </p:sp>
      <p:sp>
        <p:nvSpPr>
          <p:cNvPr id="39943" name="CaixaDeTexto 6"/>
          <p:cNvSpPr txBox="1">
            <a:spLocks noChangeArrowheads="1"/>
          </p:cNvSpPr>
          <p:nvPr/>
        </p:nvSpPr>
        <p:spPr bwMode="auto">
          <a:xfrm>
            <a:off x="0" y="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227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479989-8425-4A1D-9AA7-C1228EE73780}" type="slidenum">
              <a:rPr lang="pt-BR" altLang="pt-BR" sz="1200">
                <a:latin typeface="Tahoma" panose="020B0604030504040204" pitchFamily="34" charset="0"/>
              </a:rPr>
              <a:pPr eaLnBrk="1" hangingPunct="1"/>
              <a:t>36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0"/>
            <a:ext cx="77724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(5.4) Hardware do Disco (8)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24387"/>
            <a:ext cx="9144000" cy="2095500"/>
          </a:xfrm>
        </p:spPr>
        <p:txBody>
          <a:bodyPr/>
          <a:lstStyle/>
          <a:p>
            <a:pPr indent="3175" eaLnBrk="1" hangingPunct="1">
              <a:buFont typeface="Wingdings" panose="05000000000000000000" pitchFamily="2" charset="2"/>
              <a:buNone/>
              <a:defRPr/>
            </a:pPr>
            <a:r>
              <a:rPr lang="en-US" sz="2400" kern="1200" dirty="0" smtClean="0">
                <a:latin typeface="Arial" charset="0"/>
              </a:rPr>
              <a:t>Disco DVD com </a:t>
            </a:r>
            <a:r>
              <a:rPr lang="en-US" sz="2400" kern="1200" dirty="0" err="1" smtClean="0">
                <a:latin typeface="Arial" charset="0"/>
              </a:rPr>
              <a:t>lado</a:t>
            </a:r>
            <a:r>
              <a:rPr lang="en-US" sz="2400" kern="1200" dirty="0" smtClean="0">
                <a:latin typeface="Arial" charset="0"/>
              </a:rPr>
              <a:t> </a:t>
            </a:r>
            <a:r>
              <a:rPr lang="en-US" sz="2400" kern="1200" dirty="0" err="1" smtClean="0">
                <a:latin typeface="Arial" charset="0"/>
              </a:rPr>
              <a:t>duplo</a:t>
            </a:r>
            <a:r>
              <a:rPr lang="en-US" sz="2400" kern="1200" dirty="0" smtClean="0">
                <a:latin typeface="Arial" charset="0"/>
              </a:rPr>
              <a:t> e </a:t>
            </a:r>
            <a:r>
              <a:rPr lang="en-US" sz="2400" kern="1200" dirty="0" err="1" smtClean="0">
                <a:latin typeface="Arial" charset="0"/>
              </a:rPr>
              <a:t>camada</a:t>
            </a:r>
            <a:r>
              <a:rPr lang="en-US" sz="2400" kern="1200" dirty="0" smtClean="0">
                <a:latin typeface="Arial" charset="0"/>
              </a:rPr>
              <a:t> </a:t>
            </a:r>
            <a:r>
              <a:rPr lang="en-US" sz="2400" kern="1200" dirty="0" err="1" smtClean="0">
                <a:latin typeface="Arial" charset="0"/>
              </a:rPr>
              <a:t>dupla</a:t>
            </a:r>
            <a:r>
              <a:rPr lang="en-US" sz="2400" kern="1200" dirty="0" smtClean="0">
                <a:latin typeface="Arial" charset="0"/>
              </a:rPr>
              <a:t> (</a:t>
            </a:r>
            <a:r>
              <a:rPr lang="en-US" sz="2400" kern="1200" dirty="0" err="1" smtClean="0">
                <a:latin typeface="Arial" charset="0"/>
              </a:rPr>
              <a:t>dependendo</a:t>
            </a:r>
            <a:r>
              <a:rPr lang="en-US" sz="2400" kern="1200" dirty="0" smtClean="0">
                <a:latin typeface="Arial" charset="0"/>
              </a:rPr>
              <a:t> de </a:t>
            </a:r>
            <a:r>
              <a:rPr lang="en-US" sz="2400" kern="1200" dirty="0" err="1" smtClean="0">
                <a:latin typeface="Arial" charset="0"/>
              </a:rPr>
              <a:t>onde</a:t>
            </a:r>
            <a:r>
              <a:rPr lang="en-US" sz="2400" kern="1200" dirty="0" smtClean="0">
                <a:latin typeface="Arial" charset="0"/>
              </a:rPr>
              <a:t> o laser </a:t>
            </a:r>
            <a:r>
              <a:rPr lang="en-US" sz="2400" kern="1200" dirty="0" err="1" smtClean="0">
                <a:latin typeface="Arial" charset="0"/>
              </a:rPr>
              <a:t>focaliza</a:t>
            </a:r>
            <a:r>
              <a:rPr lang="en-US" sz="2400" kern="1200" dirty="0" smtClean="0">
                <a:latin typeface="Arial" charset="0"/>
              </a:rPr>
              <a:t>  </a:t>
            </a:r>
            <a:r>
              <a:rPr lang="en-US" sz="2400" kern="1200" dirty="0" err="1" smtClean="0">
                <a:latin typeface="Arial" charset="0"/>
              </a:rPr>
              <a:t>retorna</a:t>
            </a:r>
            <a:r>
              <a:rPr lang="en-US" sz="2400" kern="1200" dirty="0" smtClean="0">
                <a:latin typeface="Arial" charset="0"/>
              </a:rPr>
              <a:t> dado de </a:t>
            </a:r>
            <a:r>
              <a:rPr lang="en-US" sz="2400" kern="1200" dirty="0" err="1" smtClean="0">
                <a:latin typeface="Arial" charset="0"/>
              </a:rPr>
              <a:t>uma</a:t>
            </a:r>
            <a:r>
              <a:rPr lang="en-US" sz="2400" kern="1200" dirty="0" smtClean="0">
                <a:latin typeface="Arial" charset="0"/>
              </a:rPr>
              <a:t> </a:t>
            </a:r>
            <a:r>
              <a:rPr lang="en-US" sz="2400" kern="1200" dirty="0" err="1" smtClean="0">
                <a:latin typeface="Arial" charset="0"/>
              </a:rPr>
              <a:t>camada</a:t>
            </a:r>
            <a:r>
              <a:rPr lang="en-US" sz="2400" kern="1200" dirty="0" smtClean="0">
                <a:latin typeface="Arial" charset="0"/>
              </a:rPr>
              <a:t> </a:t>
            </a:r>
            <a:r>
              <a:rPr lang="en-US" sz="2400" kern="1200" dirty="0" err="1" smtClean="0">
                <a:latin typeface="Arial" charset="0"/>
              </a:rPr>
              <a:t>ou</a:t>
            </a:r>
            <a:r>
              <a:rPr lang="en-US" sz="2400" kern="1200" dirty="0" smtClean="0">
                <a:latin typeface="Arial" charset="0"/>
              </a:rPr>
              <a:t> de </a:t>
            </a:r>
            <a:r>
              <a:rPr lang="en-US" sz="2400" kern="1200" dirty="0" err="1" smtClean="0">
                <a:latin typeface="Arial" charset="0"/>
              </a:rPr>
              <a:t>outra</a:t>
            </a:r>
            <a:r>
              <a:rPr lang="en-US" sz="2400" kern="1200" dirty="0" smtClean="0">
                <a:latin typeface="Arial" charset="0"/>
              </a:rPr>
              <a:t>). </a:t>
            </a:r>
            <a:r>
              <a:rPr lang="en-US" sz="2400" kern="1200" dirty="0" err="1" smtClean="0">
                <a:latin typeface="Arial" charset="0"/>
              </a:rPr>
              <a:t>Capacidade</a:t>
            </a:r>
            <a:r>
              <a:rPr lang="en-US" sz="2400" kern="1200" dirty="0" smtClean="0">
                <a:latin typeface="Arial" charset="0"/>
              </a:rPr>
              <a:t> do DVD do </a:t>
            </a:r>
            <a:r>
              <a:rPr lang="en-US" sz="2400" kern="1200" dirty="0" err="1" smtClean="0">
                <a:latin typeface="Arial" charset="0"/>
              </a:rPr>
              <a:t>exemplo</a:t>
            </a:r>
            <a:r>
              <a:rPr lang="en-US" sz="2400" kern="1200" dirty="0" smtClean="0">
                <a:latin typeface="Arial" charset="0"/>
              </a:rPr>
              <a:t> 17 GB.  DVD </a:t>
            </a:r>
            <a:r>
              <a:rPr lang="en-US" sz="2400" kern="1200" dirty="0" err="1" smtClean="0">
                <a:latin typeface="Arial" charset="0"/>
              </a:rPr>
              <a:t>Comum</a:t>
            </a:r>
            <a:r>
              <a:rPr lang="en-US" sz="2400" kern="1200" dirty="0" smtClean="0">
                <a:latin typeface="Arial" charset="0"/>
              </a:rPr>
              <a:t>: </a:t>
            </a:r>
            <a:r>
              <a:rPr lang="en-US" sz="2400" kern="1200" dirty="0" err="1" smtClean="0">
                <a:latin typeface="Arial" charset="0"/>
              </a:rPr>
              <a:t>lado</a:t>
            </a:r>
            <a:r>
              <a:rPr lang="en-US" sz="2400" kern="1200" dirty="0" smtClean="0">
                <a:latin typeface="Arial" charset="0"/>
              </a:rPr>
              <a:t> simples e </a:t>
            </a:r>
            <a:r>
              <a:rPr lang="en-US" sz="2400" kern="1200" dirty="0" err="1" smtClean="0">
                <a:latin typeface="Arial" charset="0"/>
              </a:rPr>
              <a:t>camada</a:t>
            </a:r>
            <a:r>
              <a:rPr lang="en-US" sz="2400" kern="1200" dirty="0" smtClean="0">
                <a:latin typeface="Arial" charset="0"/>
              </a:rPr>
              <a:t> simples: 4.7GB (</a:t>
            </a:r>
            <a:r>
              <a:rPr lang="en-US" sz="2400" kern="1200" dirty="0" err="1" smtClean="0">
                <a:latin typeface="Arial" charset="0"/>
              </a:rPr>
              <a:t>Cabe</a:t>
            </a:r>
            <a:r>
              <a:rPr lang="en-US" sz="2400" kern="1200" dirty="0" smtClean="0">
                <a:latin typeface="Arial" charset="0"/>
              </a:rPr>
              <a:t> um </a:t>
            </a:r>
            <a:r>
              <a:rPr lang="en-US" sz="2400" kern="1200" dirty="0" err="1" smtClean="0">
                <a:latin typeface="Arial" charset="0"/>
              </a:rPr>
              <a:t>filme</a:t>
            </a:r>
            <a:r>
              <a:rPr lang="en-US" sz="2400" kern="1200" dirty="0" smtClean="0">
                <a:latin typeface="Arial" charset="0"/>
              </a:rPr>
              <a:t> </a:t>
            </a:r>
            <a:r>
              <a:rPr lang="en-US" sz="2400" kern="1200" dirty="0" err="1" smtClean="0">
                <a:latin typeface="Arial" charset="0"/>
              </a:rPr>
              <a:t>médio</a:t>
            </a:r>
            <a:r>
              <a:rPr lang="en-US" sz="2400" kern="1200" dirty="0" smtClean="0">
                <a:latin typeface="Arial" charset="0"/>
              </a:rPr>
              <a:t>).</a:t>
            </a:r>
          </a:p>
          <a:p>
            <a:pPr indent="3175" eaLnBrk="1" hangingPunct="1">
              <a:buNone/>
              <a:defRPr/>
            </a:pPr>
            <a:r>
              <a:rPr lang="en-US" sz="2400" kern="1200" dirty="0" smtClean="0">
                <a:latin typeface="Arial" charset="0"/>
              </a:rPr>
              <a:t>Blue-Ray – </a:t>
            </a:r>
            <a:r>
              <a:rPr lang="en-US" sz="2400" kern="1200" dirty="0" err="1" smtClean="0">
                <a:latin typeface="Arial" charset="0"/>
              </a:rPr>
              <a:t>usa</a:t>
            </a:r>
            <a:r>
              <a:rPr lang="en-US" sz="2400" kern="1200" dirty="0" smtClean="0">
                <a:latin typeface="Arial" charset="0"/>
              </a:rPr>
              <a:t> laser </a:t>
            </a:r>
            <a:r>
              <a:rPr lang="en-US" sz="2400" kern="1200" dirty="0" err="1" smtClean="0">
                <a:latin typeface="Arial" charset="0"/>
              </a:rPr>
              <a:t>azul</a:t>
            </a:r>
            <a:r>
              <a:rPr lang="en-US" sz="2400" kern="1200" dirty="0" smtClean="0">
                <a:latin typeface="Arial" charset="0"/>
              </a:rPr>
              <a:t>: </a:t>
            </a:r>
            <a:r>
              <a:rPr lang="en-US" sz="2400" kern="1200" dirty="0">
                <a:latin typeface="Arial" charset="0"/>
              </a:rPr>
              <a:t>double-layer </a:t>
            </a:r>
            <a:r>
              <a:rPr lang="en-US" sz="2400" kern="1200" dirty="0" err="1">
                <a:latin typeface="Arial" charset="0"/>
              </a:rPr>
              <a:t>até</a:t>
            </a:r>
            <a:r>
              <a:rPr lang="en-US" sz="2400" kern="1200" dirty="0">
                <a:latin typeface="Arial" charset="0"/>
              </a:rPr>
              <a:t> 50 GB</a:t>
            </a:r>
            <a:endParaRPr lang="en-US" sz="2400" kern="1200" dirty="0" smtClean="0">
              <a:latin typeface="Arial" charset="0"/>
            </a:endParaRPr>
          </a:p>
        </p:txBody>
      </p:sp>
      <p:pic>
        <p:nvPicPr>
          <p:cNvPr id="41989" name="Picture 7" descr="5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402681"/>
            <a:ext cx="74295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482600" y="921545"/>
            <a:ext cx="800735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FF99"/>
                </a:solidFill>
                <a:latin typeface="Arial" charset="0"/>
              </a:rPr>
              <a:t>DVD – Digital Video Disc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relação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CD: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depressões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menores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espiral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estreito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laser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vermelho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Aumenta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capacidade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original.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1991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232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C0EB43-D0CA-4477-9515-C4795F4A10AB}" type="slidenum">
              <a:rPr lang="pt-BR" altLang="pt-BR" sz="1200">
                <a:latin typeface="Tahoma" panose="020B0604030504040204" pitchFamily="34" charset="0"/>
              </a:rPr>
              <a:pPr eaLnBrk="1" hangingPunct="1"/>
              <a:t>37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(5.4) Formatação do Disco Rígido(1)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514" y="1306513"/>
            <a:ext cx="8772524" cy="1666875"/>
          </a:xfrm>
        </p:spPr>
        <p:txBody>
          <a:bodyPr/>
          <a:lstStyle/>
          <a:p>
            <a:pPr marL="176213" indent="-176213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kern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Formatação</a:t>
            </a:r>
            <a:r>
              <a:rPr lang="en-US" sz="2400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kern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baixo</a:t>
            </a:r>
            <a:r>
              <a:rPr lang="en-US" sz="2400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kern="12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nível</a:t>
            </a:r>
            <a:r>
              <a:rPr lang="en-US" sz="2400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criar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software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uma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série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trilhas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concêntricas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cada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uma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um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certo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número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setores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pequenos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intervalos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entre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eles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44037" name="Picture 5" descr="5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513" y="2566988"/>
            <a:ext cx="8772525" cy="56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0" y="318135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pt-BR" sz="2400" dirty="0">
                <a:solidFill>
                  <a:srgbClr val="FFFF99"/>
                </a:solidFill>
                <a:latin typeface="Arial" charset="0"/>
              </a:rPr>
              <a:t>Um setor de disco</a:t>
            </a:r>
          </a:p>
          <a:p>
            <a:pPr marL="176213" indent="-176213">
              <a:buFontTx/>
              <a:buChar char="•"/>
              <a:defRPr/>
            </a:pPr>
            <a:r>
              <a:rPr lang="pt-BR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Preâmbulo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padrão binário p/ hw identificar início do setor;</a:t>
            </a:r>
          </a:p>
          <a:p>
            <a:pPr marL="176213" indent="-176213">
              <a:buFontTx/>
              <a:buChar char="•"/>
              <a:defRPr/>
            </a:pPr>
            <a:r>
              <a:rPr lang="pt-BR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Dados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Maioria usa 512 B (dado pelo programa de formatação)</a:t>
            </a:r>
          </a:p>
          <a:p>
            <a:pPr marL="176213" indent="-176213">
              <a:buFontTx/>
              <a:buChar char="•"/>
              <a:defRPr/>
            </a:pPr>
            <a:r>
              <a:rPr lang="pt-BR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ECC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Variam de  fabricante para fabricante.</a:t>
            </a:r>
          </a:p>
          <a:p>
            <a:pPr marL="176213" indent="-176213">
              <a:buFontTx/>
              <a:buChar char="•"/>
              <a:defRPr/>
            </a:pP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Formatação</a:t>
            </a: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alto </a:t>
            </a: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nível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coloca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código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entrada da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tabela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partições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informando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sistema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arquivos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partição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Insere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bloco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boot,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lista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blocos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livres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mapa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bits,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diretório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raíz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pt-BR" sz="2400" dirty="0" err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039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214E4D-C9A9-417F-B585-38DDD0BED70F}" type="slidenum">
              <a:rPr lang="pt-BR" altLang="pt-BR" sz="1200">
                <a:latin typeface="Tahoma" panose="020B0604030504040204" pitchFamily="34" charset="0"/>
              </a:rPr>
              <a:pPr eaLnBrk="1" hangingPunct="1"/>
              <a:t>38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96838"/>
            <a:ext cx="7772400" cy="9794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(5.5)  </a:t>
            </a:r>
            <a:r>
              <a:rPr lang="en-US" sz="3600" dirty="0" err="1" smtClean="0">
                <a:latin typeface="Arial" charset="0"/>
              </a:rPr>
              <a:t>Relógios</a:t>
            </a:r>
            <a:r>
              <a:rPr lang="en-US" sz="3600" dirty="0" smtClean="0">
                <a:latin typeface="Arial" charset="0"/>
              </a:rPr>
              <a:t> 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93963"/>
            <a:ext cx="8229600" cy="1933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Um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relógio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programável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é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constituído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de:</a:t>
            </a:r>
          </a:p>
          <a:p>
            <a:pPr marL="541338" indent="-187325" eaLnBrk="1" hangingPunct="1">
              <a:buClr>
                <a:srgbClr val="FFFF99"/>
              </a:buClr>
            </a:pP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Oscilador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: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gera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sinal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periódico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altíssima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precisão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541338" indent="-187325" eaLnBrk="1" hangingPunct="1">
              <a:buClr>
                <a:srgbClr val="FFFF99"/>
              </a:buClr>
            </a:pP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Contador: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conta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regressivamente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quando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chega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a zero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gera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interrupção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a CPU;</a:t>
            </a:r>
          </a:p>
          <a:p>
            <a:pPr marL="541338" indent="-187325" eaLnBrk="1" hangingPunct="1">
              <a:buClr>
                <a:srgbClr val="FFFF99"/>
              </a:buClr>
            </a:pP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Registrador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apoio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contém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valor a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ser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carregado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no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contador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cada</a:t>
            </a:r>
            <a:r>
              <a:rPr lang="en-US" altLang="pt-BR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pt-BR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interrupção</a:t>
            </a:r>
            <a:endParaRPr lang="en-US" altLang="pt-BR" sz="2000" dirty="0" smtClean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0181" name="Picture 6" descr="5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73638"/>
            <a:ext cx="662146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442913" y="1257300"/>
            <a:ext cx="8107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2400" dirty="0">
                <a:solidFill>
                  <a:srgbClr val="FFFF99"/>
                </a:solidFill>
              </a:rPr>
              <a:t>Relógios (Temporizadores) </a:t>
            </a:r>
            <a:r>
              <a:rPr lang="pt-BR" altLang="pt-BR" sz="2400" dirty="0"/>
              <a:t>são essenciais em sistemas </a:t>
            </a:r>
            <a:r>
              <a:rPr lang="pt-BR" altLang="pt-BR" sz="2400" dirty="0" err="1"/>
              <a:t>multiprogramados</a:t>
            </a:r>
            <a:r>
              <a:rPr lang="pt-BR" altLang="pt-BR" sz="2400" dirty="0"/>
              <a:t>  para evitar que um processo monopolize a CPU e </a:t>
            </a:r>
            <a:r>
              <a:rPr lang="pt-BR" altLang="pt-BR" sz="2400" dirty="0" smtClean="0"/>
              <a:t>para manter </a:t>
            </a:r>
            <a:r>
              <a:rPr lang="pt-BR" altLang="pt-BR" sz="2400" dirty="0"/>
              <a:t>a hora do dia.</a:t>
            </a: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7175500" y="5030788"/>
            <a:ext cx="19685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2000">
                <a:latin typeface="Tahoma" panose="020B0604030504040204" pitchFamily="34" charset="0"/>
              </a:rPr>
              <a:t>Interrupções periódicas são chamadas de tiques de relógio.</a:t>
            </a:r>
          </a:p>
        </p:txBody>
      </p:sp>
      <p:sp>
        <p:nvSpPr>
          <p:cNvPr id="50184" name="CaixaDeTexto 6"/>
          <p:cNvSpPr txBox="1">
            <a:spLocks noChangeArrowheads="1"/>
          </p:cNvSpPr>
          <p:nvPr/>
        </p:nvSpPr>
        <p:spPr bwMode="auto">
          <a:xfrm>
            <a:off x="0" y="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93A8A7-D411-42C7-B9CE-FD3640F757C3}" type="slidenum">
              <a:rPr lang="pt-BR" altLang="pt-BR" sz="1200">
                <a:latin typeface="Tahoma" panose="020B0604030504040204" pitchFamily="34" charset="0"/>
              </a:rPr>
              <a:pPr eaLnBrk="1" hangingPunct="1"/>
              <a:t>39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190500"/>
            <a:ext cx="7772400" cy="9001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(5.5.1) Hardware do </a:t>
            </a:r>
            <a:r>
              <a:rPr lang="en-US" sz="3600" dirty="0" err="1" smtClean="0">
                <a:latin typeface="Arial" charset="0"/>
              </a:rPr>
              <a:t>Relógio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295400"/>
            <a:ext cx="8412162" cy="5562600"/>
          </a:xfrm>
        </p:spPr>
        <p:txBody>
          <a:bodyPr/>
          <a:lstStyle/>
          <a:p>
            <a:pPr marL="176213" indent="0" eaLnBrk="1" hangingPunct="1">
              <a:buNone/>
              <a:defRPr/>
            </a:pPr>
            <a:r>
              <a:rPr lang="en-US" sz="2400" dirty="0" smtClean="0">
                <a:latin typeface="Arial" charset="0"/>
              </a:rPr>
              <a:t>Para </a:t>
            </a:r>
            <a:r>
              <a:rPr lang="en-US" sz="2400" dirty="0" err="1" smtClean="0">
                <a:latin typeface="Arial" charset="0"/>
              </a:rPr>
              <a:t>evitar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perda</a:t>
            </a:r>
            <a:r>
              <a:rPr lang="en-US" sz="2400" dirty="0" smtClean="0">
                <a:latin typeface="Arial" charset="0"/>
              </a:rPr>
              <a:t> do </a:t>
            </a:r>
            <a:r>
              <a:rPr lang="en-US" sz="2400" dirty="0" err="1" smtClean="0">
                <a:latin typeface="Arial" charset="0"/>
              </a:rPr>
              <a:t>horário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quando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energia</a:t>
            </a:r>
            <a:r>
              <a:rPr lang="en-US" sz="2400" dirty="0">
                <a:latin typeface="Arial" charset="0"/>
              </a:rPr>
              <a:t> é </a:t>
            </a:r>
            <a:r>
              <a:rPr lang="en-US" sz="2400" dirty="0" err="1">
                <a:latin typeface="Arial" charset="0"/>
              </a:rPr>
              <a:t>desligada</a:t>
            </a:r>
            <a:r>
              <a:rPr lang="en-US" sz="2400" dirty="0">
                <a:latin typeface="Arial" charset="0"/>
              </a:rPr>
              <a:t> :</a:t>
            </a:r>
            <a:endParaRPr lang="en-US" sz="2400" dirty="0" smtClean="0">
              <a:latin typeface="Arial" charset="0"/>
            </a:endParaRPr>
          </a:p>
          <a:p>
            <a:pPr marL="519113"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rial" charset="0"/>
              </a:rPr>
              <a:t>relógio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segurança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mantido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por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bateria</a:t>
            </a:r>
            <a:r>
              <a:rPr lang="en-US" sz="2400" dirty="0" smtClean="0">
                <a:latin typeface="Arial" charset="0"/>
              </a:rPr>
              <a:t> que </a:t>
            </a:r>
            <a:r>
              <a:rPr lang="en-US" sz="2400" dirty="0" err="1" smtClean="0">
                <a:latin typeface="Arial" charset="0"/>
              </a:rPr>
              <a:t>pode</a:t>
            </a:r>
            <a:r>
              <a:rPr lang="en-US" sz="2400" dirty="0" smtClean="0">
                <a:latin typeface="Arial" charset="0"/>
              </a:rPr>
              <a:t> ser lido </a:t>
            </a:r>
            <a:r>
              <a:rPr lang="en-US" sz="2400" dirty="0" err="1" smtClean="0">
                <a:latin typeface="Arial" charset="0"/>
              </a:rPr>
              <a:t>na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inicialização</a:t>
            </a:r>
            <a:r>
              <a:rPr lang="en-US" sz="2400" dirty="0" smtClean="0">
                <a:latin typeface="Arial" charset="0"/>
              </a:rPr>
              <a:t> do Sistema;</a:t>
            </a:r>
          </a:p>
          <a:p>
            <a:pPr marL="519113"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charset="0"/>
              </a:rPr>
              <a:t>É </a:t>
            </a:r>
            <a:r>
              <a:rPr lang="en-US" sz="2400" dirty="0" err="1" smtClean="0">
                <a:latin typeface="Arial" charset="0"/>
              </a:rPr>
              <a:t>possível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sincronizar</a:t>
            </a:r>
            <a:r>
              <a:rPr lang="en-US" sz="2400" dirty="0" smtClean="0">
                <a:latin typeface="Arial" charset="0"/>
              </a:rPr>
              <a:t>-se com um </a:t>
            </a:r>
            <a:r>
              <a:rPr lang="en-US" sz="2400" dirty="0" err="1" smtClean="0">
                <a:latin typeface="Arial" charset="0"/>
              </a:rPr>
              <a:t>computador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remoto</a:t>
            </a:r>
            <a:r>
              <a:rPr lang="en-US" sz="2400" dirty="0" smtClean="0">
                <a:latin typeface="Arial" charset="0"/>
              </a:rPr>
              <a:t>. </a:t>
            </a:r>
          </a:p>
          <a:p>
            <a:pPr marL="519113" eaLnBrk="1" hangingPunct="1">
              <a:defRPr/>
            </a:pPr>
            <a:endParaRPr lang="en-US" sz="2400" dirty="0">
              <a:latin typeface="Arial" charset="0"/>
            </a:endParaRPr>
          </a:p>
          <a:p>
            <a:pPr marL="176213" indent="0" eaLnBrk="1" hangingPunct="1">
              <a:buNone/>
              <a:defRPr/>
            </a:pPr>
            <a:r>
              <a:rPr lang="en-US" sz="2400" dirty="0" err="1" smtClean="0">
                <a:latin typeface="Arial" charset="0"/>
              </a:rPr>
              <a:t>Há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uma</a:t>
            </a:r>
            <a:r>
              <a:rPr lang="en-US" sz="2400" dirty="0" smtClean="0">
                <a:latin typeface="Arial" charset="0"/>
              </a:rPr>
              <a:t> forma </a:t>
            </a:r>
            <a:r>
              <a:rPr lang="en-US" sz="2400" dirty="0" err="1" smtClean="0">
                <a:latin typeface="Arial" charset="0"/>
              </a:rPr>
              <a:t>padrão</a:t>
            </a:r>
            <a:r>
              <a:rPr lang="en-US" sz="2400" dirty="0" smtClean="0">
                <a:latin typeface="Arial" charset="0"/>
              </a:rPr>
              <a:t> para </a:t>
            </a:r>
            <a:r>
              <a:rPr lang="en-US" sz="2400" dirty="0" err="1" smtClean="0">
                <a:latin typeface="Arial" charset="0"/>
              </a:rPr>
              <a:t>obter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horário</a:t>
            </a:r>
            <a:r>
              <a:rPr lang="en-US" sz="2400" dirty="0">
                <a:latin typeface="Arial" charset="0"/>
              </a:rPr>
              <a:t>:</a:t>
            </a:r>
            <a:endParaRPr lang="en-US" sz="2400" dirty="0" smtClean="0">
              <a:latin typeface="Arial" charset="0"/>
            </a:endParaRPr>
          </a:p>
          <a:p>
            <a:pPr marL="176213" indent="0" eaLnBrk="1" hangingPunct="1">
              <a:buFont typeface="Wingdings" panose="05000000000000000000" pitchFamily="2" charset="2"/>
              <a:buNone/>
              <a:defRPr/>
            </a:pPr>
            <a:endParaRPr lang="en-US" sz="1200" dirty="0" smtClean="0">
              <a:latin typeface="Arial" charset="0"/>
            </a:endParaRPr>
          </a:p>
          <a:p>
            <a:pPr marL="176213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 err="1" smtClean="0">
                <a:latin typeface="Arial" charset="0"/>
              </a:rPr>
              <a:t>hora</a:t>
            </a:r>
            <a:r>
              <a:rPr lang="en-US" sz="2400" dirty="0" smtClean="0">
                <a:latin typeface="Arial" charset="0"/>
              </a:rPr>
              <a:t> é </a:t>
            </a:r>
            <a:r>
              <a:rPr lang="en-US" sz="2400" dirty="0" err="1" smtClean="0">
                <a:latin typeface="Arial" charset="0"/>
              </a:rPr>
              <a:t>traduzida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número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tiques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relógio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desde</a:t>
            </a:r>
            <a:r>
              <a:rPr lang="en-US" sz="2400" dirty="0" smtClean="0">
                <a:latin typeface="Arial" charset="0"/>
              </a:rPr>
              <a:t> as 12 </a:t>
            </a:r>
            <a:r>
              <a:rPr lang="en-US" sz="2400" dirty="0" err="1" smtClean="0">
                <a:latin typeface="Arial" charset="0"/>
              </a:rPr>
              <a:t>horas</a:t>
            </a:r>
            <a:r>
              <a:rPr lang="en-US" sz="2400" dirty="0" smtClean="0">
                <a:latin typeface="Arial" charset="0"/>
              </a:rPr>
              <a:t> de 1 de </a:t>
            </a:r>
            <a:r>
              <a:rPr lang="en-US" sz="2400" dirty="0" err="1" smtClean="0">
                <a:latin typeface="Arial" charset="0"/>
              </a:rPr>
              <a:t>janeiro</a:t>
            </a:r>
            <a:r>
              <a:rPr lang="en-US" sz="2400" dirty="0" smtClean="0">
                <a:latin typeface="Arial" charset="0"/>
              </a:rPr>
              <a:t> de 1970, </a:t>
            </a:r>
            <a:r>
              <a:rPr lang="en-US" sz="2400" dirty="0" err="1" smtClean="0">
                <a:latin typeface="Arial" charset="0"/>
              </a:rPr>
              <a:t>como</a:t>
            </a:r>
            <a:r>
              <a:rPr lang="en-US" sz="2400" dirty="0" smtClean="0">
                <a:latin typeface="Arial" charset="0"/>
              </a:rPr>
              <a:t> Unix </a:t>
            </a:r>
            <a:r>
              <a:rPr lang="en-US" sz="2400" dirty="0" err="1" smtClean="0">
                <a:latin typeface="Arial" charset="0"/>
              </a:rPr>
              <a:t>faz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ou</a:t>
            </a:r>
            <a:r>
              <a:rPr lang="en-US" sz="2400" dirty="0" smtClean="0">
                <a:latin typeface="Arial" charset="0"/>
              </a:rPr>
              <a:t>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1 de </a:t>
            </a:r>
            <a:r>
              <a:rPr lang="en-US" sz="2400" dirty="0" err="1" smtClean="0">
                <a:latin typeface="Arial" charset="0"/>
              </a:rPr>
              <a:t>janeiro</a:t>
            </a:r>
            <a:r>
              <a:rPr lang="en-US" sz="2400" dirty="0" smtClean="0">
                <a:latin typeface="Arial" charset="0"/>
              </a:rPr>
              <a:t> de 1980 </a:t>
            </a:r>
            <a:r>
              <a:rPr lang="en-US" sz="2400" dirty="0" err="1" smtClean="0">
                <a:latin typeface="Arial" charset="0"/>
              </a:rPr>
              <a:t>como</a:t>
            </a:r>
            <a:r>
              <a:rPr lang="en-US" sz="2400" dirty="0" smtClean="0">
                <a:latin typeface="Arial" charset="0"/>
              </a:rPr>
              <a:t> Windows </a:t>
            </a:r>
            <a:r>
              <a:rPr lang="en-US" sz="2400" dirty="0" err="1" smtClean="0">
                <a:latin typeface="Arial" charset="0"/>
              </a:rPr>
              <a:t>faz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176213" indent="0" eaLnBrk="1" hangingPunct="1">
              <a:buFont typeface="Wingdings" panose="05000000000000000000" pitchFamily="2" charset="2"/>
              <a:buNone/>
              <a:defRPr/>
            </a:pPr>
            <a:endParaRPr lang="en-US" sz="1200" dirty="0" smtClean="0">
              <a:latin typeface="Arial" charset="0"/>
            </a:endParaRPr>
          </a:p>
          <a:p>
            <a:pPr marL="176213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Arial" charset="0"/>
              </a:rPr>
              <a:t>Se </a:t>
            </a:r>
            <a:r>
              <a:rPr lang="en-US" sz="2400" dirty="0" err="1" smtClean="0">
                <a:latin typeface="Arial" charset="0"/>
              </a:rPr>
              <a:t>contador</a:t>
            </a:r>
            <a:r>
              <a:rPr lang="en-US" sz="2400" dirty="0" smtClean="0">
                <a:latin typeface="Arial" charset="0"/>
              </a:rPr>
              <a:t> de 32 bits, com </a:t>
            </a:r>
            <a:r>
              <a:rPr lang="en-US" sz="2400" dirty="0" err="1" smtClean="0">
                <a:latin typeface="Arial" charset="0"/>
              </a:rPr>
              <a:t>relógio</a:t>
            </a:r>
            <a:r>
              <a:rPr lang="en-US" sz="2400" dirty="0" smtClean="0">
                <a:latin typeface="Arial" charset="0"/>
              </a:rPr>
              <a:t> de 60Hz, a </a:t>
            </a:r>
            <a:r>
              <a:rPr lang="en-US" sz="2400" dirty="0" err="1" smtClean="0">
                <a:latin typeface="Arial" charset="0"/>
              </a:rPr>
              <a:t>capacidade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estouraria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em</a:t>
            </a:r>
            <a:r>
              <a:rPr lang="en-US" sz="2400" dirty="0" smtClean="0">
                <a:latin typeface="Arial" charset="0"/>
              </a:rPr>
              <a:t> 2 </a:t>
            </a:r>
            <a:r>
              <a:rPr lang="en-US" sz="2400" dirty="0" err="1" smtClean="0">
                <a:latin typeface="Arial" charset="0"/>
              </a:rPr>
              <a:t>anos</a:t>
            </a:r>
            <a:r>
              <a:rPr lang="en-US" sz="2400" dirty="0" smtClean="0">
                <a:latin typeface="Arial" charset="0"/>
              </a:rPr>
              <a:t>….</a:t>
            </a:r>
          </a:p>
        </p:txBody>
      </p:sp>
      <p:sp>
        <p:nvSpPr>
          <p:cNvPr id="52229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34F49E-3989-4666-B122-DC8AAC44C6CB}" type="slidenum">
              <a:rPr lang="pt-BR" altLang="pt-BR" sz="1200">
                <a:latin typeface="Tahoma" panose="020B0604030504040204" pitchFamily="34" charset="0"/>
              </a:rPr>
              <a:pPr eaLnBrk="1" hangingPunct="1"/>
              <a:t>4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09550"/>
            <a:ext cx="7569200" cy="86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(5.1) Princípios do Hardware de E/S</a:t>
            </a:r>
          </a:p>
        </p:txBody>
      </p:sp>
      <p:pic>
        <p:nvPicPr>
          <p:cNvPr id="614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8874" y="1222736"/>
            <a:ext cx="3883602" cy="55524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CaixaDeTexto 7"/>
          <p:cNvSpPr txBox="1">
            <a:spLocks noChangeArrowheads="1"/>
          </p:cNvSpPr>
          <p:nvPr/>
        </p:nvSpPr>
        <p:spPr bwMode="auto">
          <a:xfrm>
            <a:off x="337418" y="1073150"/>
            <a:ext cx="383713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pt-BR" sz="2400" dirty="0" err="1"/>
              <a:t>Alguns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dispositivos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não</a:t>
            </a:r>
            <a:r>
              <a:rPr lang="en-US" altLang="pt-BR" sz="2400" dirty="0"/>
              <a:t> se </a:t>
            </a:r>
            <a:r>
              <a:rPr lang="en-US" altLang="pt-BR" sz="2400" dirty="0" err="1"/>
              <a:t>encaixam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nesta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classificação</a:t>
            </a:r>
            <a:r>
              <a:rPr lang="en-US" altLang="pt-BR" sz="2400" dirty="0"/>
              <a:t>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pt-BR" sz="2400" dirty="0"/>
              <a:t>Ex: </a:t>
            </a:r>
            <a:r>
              <a:rPr lang="en-US" altLang="pt-BR" sz="2400" dirty="0" err="1"/>
              <a:t>relógio</a:t>
            </a:r>
            <a:r>
              <a:rPr lang="en-US" altLang="pt-BR" sz="2400" dirty="0"/>
              <a:t> – </a:t>
            </a:r>
            <a:r>
              <a:rPr lang="en-US" altLang="pt-BR" sz="2400" dirty="0" err="1"/>
              <a:t>não</a:t>
            </a:r>
            <a:r>
              <a:rPr lang="en-US" altLang="pt-BR" sz="2400" dirty="0"/>
              <a:t> é </a:t>
            </a:r>
            <a:r>
              <a:rPr lang="en-US" altLang="pt-BR" sz="2400" dirty="0" err="1"/>
              <a:t>endereçavel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por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bloco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nem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envia</a:t>
            </a:r>
            <a:r>
              <a:rPr lang="en-US" altLang="pt-BR" sz="2400" dirty="0"/>
              <a:t> e </a:t>
            </a:r>
            <a:r>
              <a:rPr lang="en-US" altLang="pt-BR" sz="2400" dirty="0" err="1"/>
              <a:t>recebe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caracteres</a:t>
            </a:r>
            <a:r>
              <a:rPr lang="en-US" altLang="pt-BR" sz="2400" dirty="0"/>
              <a:t>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pt-BR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pt-BR" sz="2400" dirty="0" err="1"/>
              <a:t>Velocidade</a:t>
            </a:r>
            <a:r>
              <a:rPr lang="en-US" altLang="pt-BR" sz="2400" dirty="0"/>
              <a:t> do </a:t>
            </a:r>
            <a:r>
              <a:rPr lang="en-US" altLang="pt-BR" sz="2400" dirty="0" err="1"/>
              <a:t>dispositivo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pressiona</a:t>
            </a:r>
            <a:r>
              <a:rPr lang="en-US" altLang="pt-BR" sz="2400" dirty="0"/>
              <a:t> o </a:t>
            </a:r>
            <a:r>
              <a:rPr lang="en-US" altLang="pt-BR" sz="2400" dirty="0" smtClean="0"/>
              <a:t>software </a:t>
            </a:r>
            <a:r>
              <a:rPr lang="en-US" altLang="pt-BR" sz="2400" dirty="0"/>
              <a:t>p/ </a:t>
            </a:r>
            <a:r>
              <a:rPr lang="en-US" altLang="pt-BR" sz="2400" dirty="0" err="1"/>
              <a:t>atendê</a:t>
            </a:r>
            <a:r>
              <a:rPr lang="en-US" altLang="pt-BR" sz="2400" dirty="0"/>
              <a:t>-lo.</a:t>
            </a:r>
            <a:endParaRPr lang="pt-BR" altLang="pt-BR" sz="2400" dirty="0"/>
          </a:p>
        </p:txBody>
      </p:sp>
      <p:sp>
        <p:nvSpPr>
          <p:cNvPr id="6150" name="CaixaDeTexto 5"/>
          <p:cNvSpPr txBox="1">
            <a:spLocks noChangeArrowheads="1"/>
          </p:cNvSpPr>
          <p:nvPr/>
        </p:nvSpPr>
        <p:spPr bwMode="auto">
          <a:xfrm>
            <a:off x="-14288" y="6548438"/>
            <a:ext cx="7810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204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6EBC11-F4B9-438F-80BB-00B8F64B9EB6}" type="slidenum">
              <a:rPr lang="pt-BR" altLang="pt-BR" sz="1200">
                <a:latin typeface="Tahoma" panose="020B0604030504040204" pitchFamily="34" charset="0"/>
              </a:rPr>
              <a:pPr eaLnBrk="1" hangingPunct="1"/>
              <a:t>40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1905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(5.5.2) Software do </a:t>
            </a:r>
            <a:r>
              <a:rPr lang="en-US" sz="3600" dirty="0" err="1" smtClean="0">
                <a:latin typeface="Arial" charset="0"/>
              </a:rPr>
              <a:t>Relógio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541463"/>
            <a:ext cx="7885113" cy="4973637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O hw gera interrupções a intervalos conhecidos. O resto o driver deve realizar. Suas obrigações: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pt-BR" sz="2400" smtClean="0">
              <a:effectLst/>
              <a:latin typeface="Arial" panose="020B0604020202020204" pitchFamily="34" charset="0"/>
            </a:endParaRPr>
          </a:p>
          <a:p>
            <a:pPr marL="609600" indent="-609600" eaLnBrk="1" hangingPunct="1">
              <a:buSzPct val="100000"/>
              <a:buFont typeface="Wingdings" panose="05000000000000000000" pitchFamily="2" charset="2"/>
              <a:buAutoNum type="alphaLcParenBoth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Manter a hora do dia;</a:t>
            </a:r>
          </a:p>
          <a:p>
            <a:pPr marL="609600" indent="-609600" eaLnBrk="1" hangingPunct="1">
              <a:buSzPct val="100000"/>
              <a:buFont typeface="Wingdings" panose="05000000000000000000" pitchFamily="2" charset="2"/>
              <a:buAutoNum type="alphaLcParenBoth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Evitar que um processo execute mais tempo que permitido;</a:t>
            </a:r>
          </a:p>
          <a:p>
            <a:pPr marL="609600" indent="-609600" eaLnBrk="1" hangingPunct="1">
              <a:buSzPct val="100000"/>
              <a:buFont typeface="Wingdings" panose="05000000000000000000" pitchFamily="2" charset="2"/>
              <a:buAutoNum type="alphaLcParenBoth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Contabilizar uso da CPU;</a:t>
            </a:r>
          </a:p>
          <a:p>
            <a:pPr marL="609600" indent="-609600" eaLnBrk="1" hangingPunct="1">
              <a:buSzPct val="100000"/>
              <a:buFont typeface="Wingdings" panose="05000000000000000000" pitchFamily="2" charset="2"/>
              <a:buAutoNum type="alphaLcParenBoth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Tratar chamadas de alarme feito pelo usuário;</a:t>
            </a:r>
          </a:p>
          <a:p>
            <a:pPr marL="609600" indent="-609600" eaLnBrk="1" hangingPunct="1">
              <a:buSzPct val="100000"/>
              <a:buFont typeface="Wingdings" panose="05000000000000000000" pitchFamily="2" charset="2"/>
              <a:buAutoNum type="alphaLcParenBoth"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Gerar perfil de execução ,monitoramento e  estatísticas.</a:t>
            </a:r>
          </a:p>
        </p:txBody>
      </p:sp>
      <p:sp>
        <p:nvSpPr>
          <p:cNvPr id="51205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F8913D-5924-4B28-B08B-398203431F0C}" type="slidenum">
              <a:rPr lang="pt-BR" altLang="pt-BR" sz="1200">
                <a:latin typeface="Tahoma" panose="020B0604030504040204" pitchFamily="34" charset="0"/>
              </a:rPr>
              <a:pPr eaLnBrk="1" hangingPunct="1"/>
              <a:t>41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(5.5.2) Software do </a:t>
            </a:r>
            <a:r>
              <a:rPr lang="en-US" sz="3600" dirty="0" err="1" smtClean="0">
                <a:latin typeface="Arial" charset="0"/>
              </a:rPr>
              <a:t>Relógio</a:t>
            </a:r>
            <a:r>
              <a:rPr lang="en-US" sz="3600" dirty="0" smtClean="0">
                <a:latin typeface="Arial" charset="0"/>
              </a:rPr>
              <a:t> (2)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695325" y="1724025"/>
            <a:ext cx="7696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Durante uma interrupção de relógio o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driver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precisa realizar: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Incrementar o tempo real;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Decrementar o quantum e comparar com zero;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Contabilizar uso da CPU;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Decrementar contador de alarme;</a:t>
            </a:r>
          </a:p>
          <a:p>
            <a:pPr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Operações que devem ser feitas rapidamente, pois se repetem várias vezes por segundo.</a:t>
            </a:r>
          </a:p>
          <a:p>
            <a:pPr>
              <a:buFontTx/>
              <a:buChar char="•"/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277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243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534BC7-40B3-425F-8BDA-E0CD76DC78E3}" type="slidenum">
              <a:rPr lang="pt-BR" altLang="pt-BR" sz="1200">
                <a:latin typeface="Tahoma" panose="020B0604030504040204" pitchFamily="34" charset="0"/>
              </a:rPr>
              <a:pPr eaLnBrk="1" hangingPunct="1"/>
              <a:t>42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15887"/>
            <a:ext cx="8366125" cy="10080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(5.5.3) </a:t>
            </a:r>
            <a:r>
              <a:rPr lang="en-US" sz="3600" dirty="0" err="1" smtClean="0">
                <a:latin typeface="Arial" charset="0"/>
              </a:rPr>
              <a:t>Temporizadores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por</a:t>
            </a:r>
            <a:r>
              <a:rPr lang="en-US" sz="3600" dirty="0" smtClean="0">
                <a:latin typeface="Arial" charset="0"/>
              </a:rPr>
              <a:t> Software (1)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276350"/>
            <a:ext cx="8564563" cy="5581650"/>
          </a:xfrm>
        </p:spPr>
        <p:txBody>
          <a:bodyPr/>
          <a:lstStyle/>
          <a:p>
            <a:pPr marL="342900" lvl="1" indent="-342900"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Problema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=&gt;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muita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interrupção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gastando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muito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tempo para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tratá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-la… o que tem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acontecido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com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projetos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mais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complexos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.</a:t>
            </a:r>
          </a:p>
          <a:p>
            <a:pPr lvl="1" eaLnBrk="1" hangingPunct="1"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atender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requisição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Gigabit (um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pacote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12 µs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)?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relógio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rápido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mas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muito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que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fazer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interrupção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(TLB, MMU, pipeline….) . </a:t>
            </a:r>
          </a:p>
          <a:p>
            <a:pPr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É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comum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segundo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relógio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programável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ajustado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para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causar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interrupções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qualquer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taxa que um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precisar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301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243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E085A5-BDCF-4CE9-8664-42186E4E04AB}" type="slidenum">
              <a:rPr lang="pt-BR" altLang="pt-BR" sz="1200">
                <a:latin typeface="Tahoma" panose="020B0604030504040204" pitchFamily="34" charset="0"/>
              </a:rPr>
              <a:pPr eaLnBrk="1" hangingPunct="1"/>
              <a:t>43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276350"/>
            <a:ext cx="8564563" cy="5581650"/>
          </a:xfrm>
        </p:spPr>
        <p:txBody>
          <a:bodyPr/>
          <a:lstStyle/>
          <a:p>
            <a:pPr eaLnBrk="1" hangingPunct="1"/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Temporizadores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software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evitam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interrupções</a:t>
            </a:r>
            <a:endParaRPr lang="en-US" altLang="pt-BR" sz="2400" dirty="0" smtClean="0">
              <a:effectLst/>
              <a:latin typeface="Arial" panose="020B0604020202020204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Sempre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que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núcleo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executar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, antes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voltar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para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modo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usuário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,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verificar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se um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temporizador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software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expirou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;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Se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temporizador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expirou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,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escalona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evento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 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reinicia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temporizador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;</a:t>
            </a:r>
          </a:p>
          <a:p>
            <a:pPr marL="457200" lvl="1" indent="0" eaLnBrk="1" hangingPunct="1">
              <a:buNone/>
            </a:pP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Quão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bem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isso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funciona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depende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da taxa que se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entra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no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núcleo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Quando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se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entra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no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núcleo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?</a:t>
            </a:r>
          </a:p>
          <a:p>
            <a:pPr marL="720725" lvl="1" indent="0" eaLnBrk="1" hangingPunct="1">
              <a:buNone/>
            </a:pPr>
            <a:r>
              <a:rPr lang="en-US" altLang="pt-BR" sz="2400" i="1" dirty="0" err="1" smtClean="0">
                <a:effectLst/>
                <a:latin typeface="Arial" panose="020B0604020202020204" pitchFamily="34" charset="0"/>
              </a:rPr>
              <a:t>Chamadas</a:t>
            </a:r>
            <a:r>
              <a:rPr lang="en-US" altLang="pt-BR" sz="2400" i="1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i="1" dirty="0" err="1" smtClean="0">
                <a:effectLst/>
                <a:latin typeface="Arial" panose="020B0604020202020204" pitchFamily="34" charset="0"/>
              </a:rPr>
              <a:t>sistema</a:t>
            </a:r>
            <a:r>
              <a:rPr lang="en-US" altLang="pt-BR" sz="2400" i="1" dirty="0" smtClean="0">
                <a:effectLst/>
                <a:latin typeface="Arial" panose="020B0604020202020204" pitchFamily="34" charset="0"/>
              </a:rPr>
              <a:t>, </a:t>
            </a:r>
            <a:r>
              <a:rPr lang="en-US" altLang="pt-BR" sz="2400" i="1" dirty="0" err="1" smtClean="0">
                <a:effectLst/>
                <a:latin typeface="Arial" panose="020B0604020202020204" pitchFamily="34" charset="0"/>
              </a:rPr>
              <a:t>Faltas</a:t>
            </a:r>
            <a:r>
              <a:rPr lang="en-US" altLang="pt-BR" sz="2400" i="1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i="1" dirty="0" err="1" smtClean="0">
                <a:effectLst/>
                <a:latin typeface="Arial" panose="020B0604020202020204" pitchFamily="34" charset="0"/>
              </a:rPr>
              <a:t>na</a:t>
            </a:r>
            <a:r>
              <a:rPr lang="en-US" altLang="pt-BR" sz="2400" i="1" dirty="0" smtClean="0">
                <a:effectLst/>
                <a:latin typeface="Arial" panose="020B0604020202020204" pitchFamily="34" charset="0"/>
              </a:rPr>
              <a:t> TLB, </a:t>
            </a:r>
            <a:r>
              <a:rPr lang="en-US" altLang="pt-BR" sz="2400" i="1" dirty="0" err="1" smtClean="0">
                <a:effectLst/>
                <a:latin typeface="Arial" panose="020B0604020202020204" pitchFamily="34" charset="0"/>
              </a:rPr>
              <a:t>na</a:t>
            </a:r>
            <a:r>
              <a:rPr lang="en-US" altLang="pt-BR" sz="2400" i="1" dirty="0" smtClean="0">
                <a:effectLst/>
                <a:latin typeface="Arial" panose="020B0604020202020204" pitchFamily="34" charset="0"/>
              </a:rPr>
              <a:t> Tab. </a:t>
            </a:r>
            <a:r>
              <a:rPr lang="en-US" altLang="pt-BR" sz="2400" i="1" dirty="0" err="1" smtClean="0">
                <a:effectLst/>
                <a:latin typeface="Arial" panose="020B0604020202020204" pitchFamily="34" charset="0"/>
              </a:rPr>
              <a:t>Pag</a:t>
            </a:r>
            <a:r>
              <a:rPr lang="en-US" altLang="pt-BR" sz="2400" i="1" dirty="0" smtClean="0">
                <a:effectLst/>
                <a:latin typeface="Arial" panose="020B0604020202020204" pitchFamily="34" charset="0"/>
              </a:rPr>
              <a:t>., </a:t>
            </a:r>
            <a:r>
              <a:rPr lang="en-US" altLang="pt-BR" sz="2400" i="1" dirty="0" err="1" smtClean="0">
                <a:effectLst/>
                <a:latin typeface="Arial" panose="020B0604020202020204" pitchFamily="34" charset="0"/>
              </a:rPr>
              <a:t>interrupções</a:t>
            </a:r>
            <a:r>
              <a:rPr lang="en-US" altLang="pt-BR" sz="2400" i="1" dirty="0" smtClean="0">
                <a:effectLst/>
                <a:latin typeface="Arial" panose="020B0604020202020204" pitchFamily="34" charset="0"/>
              </a:rPr>
              <a:t> de E/S, CPU </a:t>
            </a:r>
            <a:r>
              <a:rPr lang="en-US" altLang="pt-BR" sz="2400" i="1" dirty="0" err="1" smtClean="0">
                <a:effectLst/>
                <a:latin typeface="Arial" panose="020B0604020202020204" pitchFamily="34" charset="0"/>
              </a:rPr>
              <a:t>ociosa</a:t>
            </a:r>
            <a:r>
              <a:rPr lang="en-US" altLang="pt-BR" sz="2400" i="1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 marL="720725" lvl="1" indent="0" eaLnBrk="1" hangingPunct="1">
              <a:buNone/>
            </a:pPr>
            <a:endParaRPr lang="en-US" altLang="pt-BR" sz="2400" i="1" dirty="0" smtClean="0">
              <a:effectLst/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Estudos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indicam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uma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entrada 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cada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2 µs a 18µs =&gt;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perda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ocasional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é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melhor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que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consumir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35%  do tempo da CPU com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interrupções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 lvl="1" eaLnBrk="1" hangingPunct="1"/>
            <a:endParaRPr lang="en-US" altLang="pt-BR" sz="2400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56325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244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0675" y="115887"/>
            <a:ext cx="83661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3600" kern="0" dirty="0" smtClean="0">
                <a:latin typeface="Arial" charset="0"/>
              </a:rPr>
              <a:t>(5.5.3) </a:t>
            </a:r>
            <a:r>
              <a:rPr lang="en-US" sz="3600" kern="0" dirty="0" err="1" smtClean="0">
                <a:latin typeface="Arial" charset="0"/>
              </a:rPr>
              <a:t>Temporizadores</a:t>
            </a:r>
            <a:r>
              <a:rPr lang="en-US" sz="3600" kern="0" dirty="0" smtClean="0">
                <a:latin typeface="Arial" charset="0"/>
              </a:rPr>
              <a:t> </a:t>
            </a:r>
            <a:r>
              <a:rPr lang="en-US" sz="3600" kern="0" dirty="0" err="1" smtClean="0">
                <a:latin typeface="Arial" charset="0"/>
              </a:rPr>
              <a:t>por</a:t>
            </a:r>
            <a:r>
              <a:rPr lang="en-US" sz="3600" kern="0" dirty="0" smtClean="0">
                <a:latin typeface="Arial" charset="0"/>
              </a:rPr>
              <a:t> Software (2)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757510-CCA4-4AA5-A9A7-63C4A6C4B870}" type="slidenum">
              <a:rPr lang="pt-BR" altLang="pt-BR" sz="1200">
                <a:latin typeface="Tahoma" panose="020B0604030504040204" pitchFamily="34" charset="0"/>
              </a:rPr>
              <a:pPr eaLnBrk="1" hangingPunct="1"/>
              <a:t>44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(5.6) Interfaces com </a:t>
            </a:r>
            <a:r>
              <a:rPr lang="en-US" sz="3600" dirty="0" err="1" smtClean="0">
                <a:latin typeface="Arial" charset="0"/>
              </a:rPr>
              <a:t>usuário</a:t>
            </a:r>
            <a:r>
              <a:rPr lang="en-US" sz="3600" dirty="0" smtClean="0">
                <a:latin typeface="Arial" charset="0"/>
              </a:rPr>
              <a:t>: </a:t>
            </a:r>
            <a:r>
              <a:rPr lang="en-US" sz="3600" dirty="0" err="1" smtClean="0">
                <a:latin typeface="Arial" charset="0"/>
              </a:rPr>
              <a:t>teclado</a:t>
            </a:r>
            <a:r>
              <a:rPr lang="en-US" sz="3600" dirty="0" smtClean="0">
                <a:latin typeface="Arial" charset="0"/>
              </a:rPr>
              <a:t>, mouse e monitor - Software de </a:t>
            </a:r>
            <a:r>
              <a:rPr lang="en-US" sz="3600" dirty="0" err="1" smtClean="0">
                <a:latin typeface="Arial" charset="0"/>
              </a:rPr>
              <a:t>Entrada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428625" y="1625600"/>
            <a:ext cx="827246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Tx/>
              <a:buNone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Embora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teclado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vídeo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sejam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independentes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completamente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digitado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mostrado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vídeo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vezes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receber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digitado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detalhes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receber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linha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final.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Exemplo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Se 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digitar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dste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invés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depois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corrigir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digitará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 s t e </a:t>
            </a:r>
            <a:r>
              <a:rPr lang="en-US" sz="24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bck</a:t>
            </a: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bck</a:t>
            </a: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bck</a:t>
            </a: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t 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(11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).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driver do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teclado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trabalhar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modos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  <a:defRPr/>
            </a:pP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Modo</a:t>
            </a: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canônico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edição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entrega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linha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corrigida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  <a:defRPr/>
            </a:pP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Modo</a:t>
            </a: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canônico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entrega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POSIX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fornecem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funções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permite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escolha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57349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245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CA5888-C4E4-4CA3-82FE-4F329B297200}" type="slidenum">
              <a:rPr lang="pt-BR" altLang="pt-BR" sz="1200">
                <a:latin typeface="Tahoma" panose="020B0604030504040204" pitchFamily="34" charset="0"/>
              </a:rPr>
              <a:pPr eaLnBrk="1" hangingPunct="1"/>
              <a:t>45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(5.6.1) Software de Entrada (2)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400175"/>
            <a:ext cx="8583613" cy="5457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Mouse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movimentação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fornece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posicionamento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mensagem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enviada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posição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for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alterada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distância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mínima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mickey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botão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for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apertado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mudanças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posições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posição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absoluta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Mouses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enviam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mensagens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ondas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rádio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baixa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frequência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usando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exemplo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Bluetooth.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cliques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acontecem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muito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próximos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espaço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tempo,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sinalização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especial que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tratada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pela interface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gráfica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58373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E2E961-6B4F-466B-9FA8-E49B4E608E12}" type="slidenum">
              <a:rPr lang="pt-BR" altLang="pt-BR" sz="1200">
                <a:latin typeface="Tahoma" panose="020B0604030504040204" pitchFamily="34" charset="0"/>
              </a:rPr>
              <a:pPr eaLnBrk="1" hangingPunct="1"/>
              <a:t>46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(5.6.2) Software de </a:t>
            </a:r>
            <a:r>
              <a:rPr lang="en-US" sz="3600" dirty="0" err="1" smtClean="0">
                <a:latin typeface="Arial" charset="0"/>
              </a:rPr>
              <a:t>Saída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49375"/>
            <a:ext cx="8483600" cy="51736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Janelas</a:t>
            </a: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Texto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As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simples;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envia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mostrados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terminal.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lidar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situações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complexas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substituir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linha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terminais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suportam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série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comandos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para mover cursor,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inserir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apagar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linhas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cursor, etc.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Estes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comandos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chamados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sequencias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escapes.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sequências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padronizadas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(ANSI).</a:t>
            </a:r>
          </a:p>
        </p:txBody>
      </p:sp>
      <p:sp>
        <p:nvSpPr>
          <p:cNvPr id="59397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BE842E-E850-47A1-BEB2-BF750AA44400}" type="slidenum">
              <a:rPr lang="pt-BR" altLang="pt-BR" sz="1200">
                <a:latin typeface="Tahoma" panose="020B0604030504040204" pitchFamily="34" charset="0"/>
              </a:rPr>
              <a:pPr eaLnBrk="1" hangingPunct="1"/>
              <a:t>47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41275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(5.6) </a:t>
            </a:r>
            <a:r>
              <a:rPr lang="en-US" sz="3200" dirty="0" smtClean="0">
                <a:latin typeface="Arial" charset="0"/>
              </a:rPr>
              <a:t>X Windows (1)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03338"/>
            <a:ext cx="8361363" cy="54657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Sistema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gerenciamento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janelas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portátil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flexível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desenvolvido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pelo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MIT; o UNIX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baseia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interface no X.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Pretendia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conectar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muitos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sistema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central.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protocolo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permite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comunicação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cliente-servidor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independente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estarem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mesma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máquina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ligados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Servidor</a:t>
            </a: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X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-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coleta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entrada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teclado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mouse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escreve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Controla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janela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atualmente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ativa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saber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enviar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dados.  Segue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ordens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Clientes</a:t>
            </a: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X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executar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máquinas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remotas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Recebem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servidor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entradas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enviam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comandos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saída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vídeo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60421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5261E7-E1A1-465F-8D89-B2119C4BD403}" type="slidenum">
              <a:rPr lang="pt-BR" altLang="pt-BR" sz="1200">
                <a:latin typeface="Tahoma" panose="020B0604030504040204" pitchFamily="34" charset="0"/>
              </a:rPr>
              <a:pPr eaLnBrk="1" hangingPunct="1"/>
              <a:t>48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(5.6) </a:t>
            </a:r>
            <a:r>
              <a:rPr lang="en-US" sz="3200" dirty="0" smtClean="0">
                <a:latin typeface="Arial" charset="0"/>
              </a:rPr>
              <a:t>X Windows (2)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0038"/>
            <a:ext cx="3273425" cy="28257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Xlib</a:t>
            </a: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procedimentos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biblioteca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primitivos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acessar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funcionalidade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X;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Ex: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pega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 clique de mouse,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double clique.  </a:t>
            </a:r>
          </a:p>
        </p:txBody>
      </p:sp>
      <p:pic>
        <p:nvPicPr>
          <p:cNvPr id="61445" name="Picture 4" descr="5_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92250"/>
            <a:ext cx="59055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tângulo 5"/>
          <p:cNvSpPr>
            <a:spLocks noChangeArrowheads="1"/>
          </p:cNvSpPr>
          <p:nvPr/>
        </p:nvSpPr>
        <p:spPr bwMode="auto">
          <a:xfrm>
            <a:off x="854868" y="932758"/>
            <a:ext cx="634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pt-BR" sz="2400" dirty="0">
                <a:solidFill>
                  <a:srgbClr val="FFFF99"/>
                </a:solidFill>
              </a:rPr>
              <a:t>X-Windows </a:t>
            </a:r>
            <a:r>
              <a:rPr lang="en-US" altLang="pt-BR" sz="2400" dirty="0" err="1">
                <a:solidFill>
                  <a:srgbClr val="FFFF99"/>
                </a:solidFill>
              </a:rPr>
              <a:t>sozinho</a:t>
            </a:r>
            <a:r>
              <a:rPr lang="en-US" altLang="pt-BR" sz="2400" dirty="0">
                <a:solidFill>
                  <a:srgbClr val="FFFF99"/>
                </a:solidFill>
              </a:rPr>
              <a:t> </a:t>
            </a:r>
            <a:r>
              <a:rPr lang="en-US" altLang="pt-BR" sz="2400" dirty="0" err="1">
                <a:solidFill>
                  <a:srgbClr val="FFFF99"/>
                </a:solidFill>
              </a:rPr>
              <a:t>não</a:t>
            </a:r>
            <a:r>
              <a:rPr lang="en-US" altLang="pt-BR" sz="2400" dirty="0">
                <a:solidFill>
                  <a:srgbClr val="FFFF99"/>
                </a:solidFill>
              </a:rPr>
              <a:t> é GUI </a:t>
            </a:r>
            <a:r>
              <a:rPr lang="en-US" altLang="pt-BR" sz="2400" dirty="0" err="1">
                <a:solidFill>
                  <a:srgbClr val="FFFF99"/>
                </a:solidFill>
              </a:rPr>
              <a:t>completa</a:t>
            </a:r>
            <a:endParaRPr lang="en-US" altLang="pt-BR" sz="2400" dirty="0">
              <a:solidFill>
                <a:srgbClr val="FFFF99"/>
              </a:solidFill>
            </a:endParaRPr>
          </a:p>
        </p:txBody>
      </p:sp>
      <p:sp>
        <p:nvSpPr>
          <p:cNvPr id="62471" name="Retângulo 6"/>
          <p:cNvSpPr>
            <a:spLocks noChangeArrowheads="1"/>
          </p:cNvSpPr>
          <p:nvPr/>
        </p:nvSpPr>
        <p:spPr bwMode="auto">
          <a:xfrm>
            <a:off x="295275" y="4733925"/>
            <a:ext cx="86280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Intrinsics</a:t>
            </a: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gerencia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botões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barras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rolagem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outros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elementos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Motif: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fornece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interface GUI com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aparência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uniforme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chamada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pelo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aplicativo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Gerenciador</a:t>
            </a: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janela</a:t>
            </a: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Processo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separado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remove,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movimenta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janelas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1448" name="CaixaDeTexto 6"/>
          <p:cNvSpPr txBox="1">
            <a:spLocks noChangeArrowheads="1"/>
          </p:cNvSpPr>
          <p:nvPr/>
        </p:nvSpPr>
        <p:spPr bwMode="auto">
          <a:xfrm>
            <a:off x="0" y="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249</a:t>
            </a:r>
          </a:p>
        </p:txBody>
      </p:sp>
      <p:sp>
        <p:nvSpPr>
          <p:cNvPr id="61449" name="CaixaDeTexto 8"/>
          <p:cNvSpPr txBox="1">
            <a:spLocks noChangeArrowheads="1"/>
          </p:cNvSpPr>
          <p:nvPr/>
        </p:nvSpPr>
        <p:spPr bwMode="auto">
          <a:xfrm>
            <a:off x="6662738" y="2470150"/>
            <a:ext cx="1068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>
                <a:solidFill>
                  <a:srgbClr val="00CC66"/>
                </a:solidFill>
              </a:rPr>
              <a:t>Ex: Servidor </a:t>
            </a:r>
            <a:r>
              <a:rPr lang="pt-BR" altLang="pt-BR" sz="1200" i="1">
                <a:solidFill>
                  <a:srgbClr val="00CC66"/>
                </a:solidFill>
              </a:rPr>
              <a:t>Xming</a:t>
            </a:r>
            <a:r>
              <a:rPr lang="pt-BR" altLang="pt-BR" sz="1200">
                <a:solidFill>
                  <a:srgbClr val="00CC66"/>
                </a:solidFill>
              </a:rPr>
              <a:t> no Windows</a:t>
            </a:r>
            <a:endParaRPr lang="en-US" altLang="pt-BR" sz="1200">
              <a:solidFill>
                <a:srgbClr val="00CC66"/>
              </a:solidFill>
            </a:endParaRPr>
          </a:p>
        </p:txBody>
      </p:sp>
      <p:sp>
        <p:nvSpPr>
          <p:cNvPr id="61450" name="CaixaDeTexto 9"/>
          <p:cNvSpPr txBox="1">
            <a:spLocks noChangeArrowheads="1"/>
          </p:cNvSpPr>
          <p:nvPr/>
        </p:nvSpPr>
        <p:spPr bwMode="auto">
          <a:xfrm>
            <a:off x="5900738" y="1506538"/>
            <a:ext cx="1068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>
                <a:solidFill>
                  <a:srgbClr val="00CC66"/>
                </a:solidFill>
              </a:rPr>
              <a:t>Ex: Cliente </a:t>
            </a:r>
            <a:r>
              <a:rPr lang="pt-BR" altLang="pt-BR" sz="1200" i="1">
                <a:solidFill>
                  <a:srgbClr val="00CC66"/>
                </a:solidFill>
              </a:rPr>
              <a:t>xterm</a:t>
            </a:r>
            <a:r>
              <a:rPr lang="pt-BR" altLang="pt-BR" sz="1200">
                <a:solidFill>
                  <a:srgbClr val="00CC66"/>
                </a:solidFill>
              </a:rPr>
              <a:t> no VirtualBox</a:t>
            </a:r>
            <a:endParaRPr lang="en-US" altLang="pt-BR" sz="1200">
              <a:solidFill>
                <a:srgbClr val="00CC66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081993-15E8-47D3-9EA4-9ADC5663E554}" type="slidenum">
              <a:rPr lang="pt-BR" altLang="pt-BR" sz="1200">
                <a:latin typeface="Tahoma" panose="020B0604030504040204" pitchFamily="34" charset="0"/>
              </a:rPr>
              <a:pPr eaLnBrk="1" hangingPunct="1"/>
              <a:t>49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44563" y="87313"/>
            <a:ext cx="6908800" cy="8445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(5.6) Interfaces </a:t>
            </a:r>
            <a:r>
              <a:rPr lang="en-US" sz="3600" dirty="0" err="1" smtClean="0">
                <a:latin typeface="Arial" charset="0"/>
              </a:rPr>
              <a:t>Gráficas</a:t>
            </a:r>
            <a:r>
              <a:rPr lang="en-US" sz="3600" dirty="0" smtClean="0">
                <a:latin typeface="Arial" charset="0"/>
              </a:rPr>
              <a:t> (1)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 </a:t>
            </a:r>
            <a:r>
              <a:rPr lang="pt-BR" sz="2800" dirty="0" smtClean="0"/>
              <a:t>GUI – </a:t>
            </a:r>
            <a:r>
              <a:rPr lang="pt-BR" sz="2800" dirty="0" err="1" smtClean="0"/>
              <a:t>Graphical</a:t>
            </a:r>
            <a:r>
              <a:rPr lang="pt-BR" sz="2800" dirty="0" smtClean="0"/>
              <a:t> </a:t>
            </a:r>
            <a:r>
              <a:rPr lang="pt-BR" sz="2800" dirty="0" err="1" smtClean="0"/>
              <a:t>User</a:t>
            </a:r>
            <a:r>
              <a:rPr lang="pt-BR" sz="2800" dirty="0" smtClean="0"/>
              <a:t> Interface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62468" name="Rectangle 9"/>
          <p:cNvSpPr>
            <a:spLocks noChangeArrowheads="1"/>
          </p:cNvSpPr>
          <p:nvPr/>
        </p:nvSpPr>
        <p:spPr bwMode="auto">
          <a:xfrm>
            <a:off x="3124200" y="4864100"/>
            <a:ext cx="14478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207963" y="1036638"/>
            <a:ext cx="893603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RAM de vídeo  armazena as imagens exibidas na tela. A imagem da tela é armazenada no modo:</a:t>
            </a:r>
          </a:p>
          <a:p>
            <a:pPr marL="265113" indent="-265113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t-BR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</a:t>
            </a:r>
            <a:r>
              <a:rPr lang="pt-BR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: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cada byte um </a:t>
            </a:r>
            <a:r>
              <a:rPr lang="pt-B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ser mostrado;</a:t>
            </a:r>
          </a:p>
          <a:p>
            <a:pPr marL="265113" indent="-265113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Mapa de bits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cada pixel na tela é representado na RAM por um bit por pixel (preto e branco simples) ou 24 bits por pixel (colorido de alta resolução).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Controlador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vídeo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Retira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bits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RAM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vídeo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sinais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vídeo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empregados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guiar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monitor.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Tx/>
              <a:buNone/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2470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252</a:t>
            </a:r>
          </a:p>
        </p:txBody>
      </p:sp>
      <p:pic>
        <p:nvPicPr>
          <p:cNvPr id="62471" name="Picture 10" descr="5_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4349750"/>
            <a:ext cx="63976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EA6B45-6DD3-4904-81FC-EFAEE5A5846D}" type="slidenum">
              <a:rPr lang="pt-BR" altLang="pt-BR" sz="1200">
                <a:latin typeface="Tahoma" panose="020B0604030504040204" pitchFamily="34" charset="0"/>
              </a:rPr>
              <a:pPr eaLnBrk="1" hangingPunct="1"/>
              <a:t>5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905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(5.1) Controladores de Dispositivos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120775"/>
            <a:ext cx="8753475" cy="5737225"/>
          </a:xfrm>
        </p:spPr>
        <p:txBody>
          <a:bodyPr/>
          <a:lstStyle/>
          <a:p>
            <a:pPr marL="354013" indent="-354013" eaLnBrk="1" hangingPunct="1"/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Componentes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dispositivos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E/S</a:t>
            </a:r>
          </a:p>
          <a:p>
            <a:pPr marL="625475" lvl="1" indent="-260350" eaLnBrk="1" hangingPunct="1"/>
            <a:r>
              <a:rPr lang="en-US" altLang="pt-BR" sz="2400" dirty="0" err="1">
                <a:solidFill>
                  <a:schemeClr val="tx2"/>
                </a:solidFill>
                <a:effectLst/>
                <a:latin typeface="Arial" charset="0"/>
                <a:ea typeface="+mn-ea"/>
                <a:cs typeface="+mn-cs"/>
              </a:rPr>
              <a:t>Mecânico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: 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dispositivo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si</a:t>
            </a:r>
            <a:endParaRPr lang="en-US" altLang="pt-BR" sz="2400" dirty="0" smtClean="0">
              <a:effectLst/>
              <a:latin typeface="Arial" panose="020B0604020202020204" pitchFamily="34" charset="0"/>
            </a:endParaRPr>
          </a:p>
          <a:p>
            <a:pPr marL="625475" lvl="1" indent="-260350" eaLnBrk="1" hangingPunct="1"/>
            <a:r>
              <a:rPr lang="en-US" altLang="pt-BR" sz="2400" dirty="0" err="1">
                <a:solidFill>
                  <a:schemeClr val="tx2"/>
                </a:solidFill>
                <a:effectLst/>
                <a:latin typeface="Arial" charset="0"/>
                <a:ea typeface="+mn-ea"/>
                <a:cs typeface="+mn-cs"/>
              </a:rPr>
              <a:t>Eletrônico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: 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controlador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=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conjunto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componentes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eletrônicos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para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operar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dispositivo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ou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barramento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>
                <a:effectLst/>
                <a:latin typeface="Arial" panose="020B0604020202020204" pitchFamily="34" charset="0"/>
              </a:rPr>
              <a:t>(</a:t>
            </a:r>
            <a:r>
              <a:rPr lang="en-US" altLang="pt-BR" sz="2400" dirty="0" err="1">
                <a:effectLst/>
                <a:latin typeface="Arial" panose="020B0604020202020204" pitchFamily="34" charset="0"/>
              </a:rPr>
              <a:t>placa</a:t>
            </a:r>
            <a:r>
              <a:rPr lang="en-US" altLang="pt-BR" sz="2400" dirty="0">
                <a:effectLst/>
                <a:latin typeface="Arial" panose="020B0604020202020204" pitchFamily="34" charset="0"/>
              </a:rPr>
              <a:t>); </a:t>
            </a:r>
            <a:r>
              <a:rPr lang="en-US" altLang="pt-BR" sz="2400" dirty="0" err="1">
                <a:effectLst/>
                <a:latin typeface="Arial" panose="020B0604020202020204" pitchFamily="34" charset="0"/>
              </a:rPr>
              <a:t>pode</a:t>
            </a:r>
            <a:r>
              <a:rPr lang="en-US" altLang="pt-BR" sz="2400" dirty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tratar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múltiplos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dispositivos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; 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desejável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interface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padronizada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entre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dispositivo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controlador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 </a:t>
            </a:r>
          </a:p>
          <a:p>
            <a:pPr marL="625475" lvl="1" indent="-260350" eaLnBrk="1" hangingPunct="1">
              <a:buFontTx/>
              <a:buNone/>
            </a:pPr>
            <a:endParaRPr lang="en-US" altLang="pt-BR" sz="1800" dirty="0" smtClean="0">
              <a:effectLst/>
              <a:latin typeface="Arial" panose="020B0604020202020204" pitchFamily="34" charset="0"/>
            </a:endParaRPr>
          </a:p>
          <a:p>
            <a:pPr marL="354013" indent="-354013" eaLnBrk="1" hangingPunct="1"/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Tarefas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controlador</a:t>
            </a:r>
            <a:endParaRPr lang="en-US" altLang="pt-BR" sz="2400" dirty="0" smtClean="0">
              <a:effectLst/>
              <a:latin typeface="Arial" panose="020B0604020202020204" pitchFamily="34" charset="0"/>
            </a:endParaRPr>
          </a:p>
          <a:p>
            <a:pPr marL="625475" lvl="1" indent="-260350" eaLnBrk="1" hangingPunct="1"/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converter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fluxo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serial de bits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bloco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bytes </a:t>
            </a:r>
          </a:p>
          <a:p>
            <a:pPr marL="625475" lvl="1" indent="-260350" eaLnBrk="1" hangingPunct="1"/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executar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toda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correção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erro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necessária</a:t>
            </a:r>
            <a:endParaRPr lang="en-US" altLang="pt-BR" sz="2400" dirty="0" smtClean="0">
              <a:effectLst/>
              <a:latin typeface="Arial" panose="020B0604020202020204" pitchFamily="34" charset="0"/>
            </a:endParaRPr>
          </a:p>
          <a:p>
            <a:pPr marL="625475" lvl="1" indent="-260350" eaLnBrk="1" hangingPunct="1"/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tornar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bloco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disponível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para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ser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copiado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para 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memória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</a:p>
          <a:p>
            <a:pPr marL="625475" lvl="1" indent="-260350" eaLnBrk="1" hangingPunct="1">
              <a:buFontTx/>
              <a:buNone/>
            </a:pP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controlador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desenvolve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funções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específicas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-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não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precisam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ser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implementadas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pelo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SO q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inicializa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 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controlador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atribui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ele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trabalho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completo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73" name="CaixaDeTexto 4"/>
          <p:cNvSpPr txBox="1">
            <a:spLocks noChangeArrowheads="1"/>
          </p:cNvSpPr>
          <p:nvPr/>
        </p:nvSpPr>
        <p:spPr bwMode="auto">
          <a:xfrm>
            <a:off x="-14288" y="6548438"/>
            <a:ext cx="7810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204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08DFC2-A5E6-4267-A865-4A0F240185EC}" type="slidenum">
              <a:rPr lang="pt-BR" altLang="pt-BR" sz="1200">
                <a:latin typeface="Tahoma" panose="020B0604030504040204" pitchFamily="34" charset="0"/>
              </a:rPr>
              <a:pPr eaLnBrk="1" hangingPunct="1"/>
              <a:t>50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(5.7) </a:t>
            </a:r>
            <a:r>
              <a:rPr lang="en-US" sz="3600" dirty="0" err="1" smtClean="0">
                <a:latin typeface="Arial" charset="0"/>
              </a:rPr>
              <a:t>Clientes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Magros</a:t>
            </a:r>
            <a:r>
              <a:rPr lang="en-US" sz="3600" dirty="0" smtClean="0">
                <a:latin typeface="Arial" charset="0"/>
              </a:rPr>
              <a:t> (Thin clients)</a:t>
            </a:r>
            <a:endParaRPr lang="en-US" sz="3200" dirty="0" smtClean="0">
              <a:latin typeface="Arial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955" y="1009650"/>
            <a:ext cx="8416414" cy="58483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discussão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continua: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Computação</a:t>
            </a: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centralizada</a:t>
            </a: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</a:t>
            </a: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descentralizada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</a:p>
          <a:p>
            <a:pPr marL="457200" indent="-457200" eaLnBrk="1" hangingPunct="1">
              <a:defRPr/>
            </a:pPr>
            <a:r>
              <a:rPr lang="en-US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Primeiros</a:t>
            </a: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Computadores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muitos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compartilhavam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central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grande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457200" indent="-457200" eaLnBrk="1" hangingPunct="1">
              <a:defRPr/>
            </a:pP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PCs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descentralizada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  <a:p>
            <a:pPr marL="457200" indent="-457200" eaLnBrk="1" hangingPunct="1">
              <a:defRPr/>
            </a:pPr>
            <a:r>
              <a:rPr lang="en-US" sz="2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Hoje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Nuvem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centralização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flexível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Vantagens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desvantagens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modelo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Desvantagens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dos </a:t>
            </a:r>
            <a:r>
              <a:rPr lang="en-US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PCs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instalar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fazer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manutenção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software e hardware,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permite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compartilhamento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recursos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Demanda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hoje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interativa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alto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desempenho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que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administrar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computador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3493" name="CaixaDeTexto 6"/>
          <p:cNvSpPr txBox="1">
            <a:spLocks noChangeArrowheads="1"/>
          </p:cNvSpPr>
          <p:nvPr/>
        </p:nvSpPr>
        <p:spPr bwMode="auto">
          <a:xfrm>
            <a:off x="0" y="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257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26EBF3-7086-472A-9B83-23284F25F2EA}" type="slidenum">
              <a:rPr lang="pt-BR" altLang="pt-BR" sz="1200">
                <a:latin typeface="Tahoma" panose="020B0604030504040204" pitchFamily="34" charset="0"/>
              </a:rPr>
              <a:pPr eaLnBrk="1" hangingPunct="1"/>
              <a:t>51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76225"/>
            <a:ext cx="7773987" cy="901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(5.8) </a:t>
            </a:r>
            <a:r>
              <a:rPr lang="en-US" sz="3600" dirty="0" err="1" smtClean="0">
                <a:latin typeface="Arial" charset="0"/>
              </a:rPr>
              <a:t>Gerenciamento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Energia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5550"/>
            <a:ext cx="8335963" cy="51546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Consumo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energia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questão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importante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hoje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 PCs: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Problema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ambiental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reduzir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consumo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mundial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100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milhões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comps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ligados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simultaneamente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precisam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20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usinas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nucleares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médio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 comps.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portáteis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baterias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duram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muito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  <a:p>
            <a:pPr eaLnBrk="1" hangingPunct="1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abordagens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economizar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energia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desliga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comp.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principalmente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dispositivos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E/S);</a:t>
            </a:r>
          </a:p>
          <a:p>
            <a:pPr eaLnBrk="1" hangingPunct="1"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Aplicação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degrada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qualidade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esticar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tempo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bateria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65541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259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F468A8-05D9-46E4-99C7-1F6113487D8E}" type="slidenum">
              <a:rPr lang="pt-BR" altLang="pt-BR" sz="1200">
                <a:latin typeface="Tahoma" panose="020B0604030504040204" pitchFamily="34" charset="0"/>
              </a:rPr>
              <a:pPr eaLnBrk="1" hangingPunct="1"/>
              <a:t>52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76225"/>
            <a:ext cx="7773987" cy="901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(5.8.1) </a:t>
            </a:r>
            <a:r>
              <a:rPr lang="en-US" sz="3600" dirty="0" err="1" smtClean="0">
                <a:latin typeface="Arial" charset="0"/>
              </a:rPr>
              <a:t>Energia</a:t>
            </a:r>
            <a:r>
              <a:rPr lang="en-US" sz="3600" dirty="0" smtClean="0">
                <a:latin typeface="Arial" charset="0"/>
              </a:rPr>
              <a:t>: </a:t>
            </a:r>
            <a:r>
              <a:rPr lang="en-US" sz="3600" dirty="0" err="1" smtClean="0">
                <a:latin typeface="Arial" charset="0"/>
              </a:rPr>
              <a:t>questões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Hw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3663"/>
            <a:ext cx="8335963" cy="50165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conservar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bateria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projeta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-se CPU,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memória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dispositivos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E/S com 4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estados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Ligado</a:t>
            </a:r>
            <a:endParaRPr lang="en-US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Dormindo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dispositivo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necessário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espaço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tempo;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Hibernando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dispositivo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necessário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longo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espaço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tempo;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Desligado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 SO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gerenciar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transições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correto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Algoritmos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heurísticas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devem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ajudá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-lo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tomar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“boa”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decisão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energia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3-&gt;1 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2-&gt;1)</a:t>
            </a:r>
          </a:p>
        </p:txBody>
      </p:sp>
      <p:sp>
        <p:nvSpPr>
          <p:cNvPr id="66565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259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1AEB5E-D700-4B46-AD63-725899F56C1A}" type="slidenum">
              <a:rPr lang="pt-BR" altLang="pt-BR" sz="1200">
                <a:latin typeface="Tahoma" panose="020B0604030504040204" pitchFamily="34" charset="0"/>
              </a:rPr>
              <a:pPr eaLnBrk="1" hangingPunct="1"/>
              <a:t>53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3" y="6000750"/>
            <a:ext cx="7519987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Vídeo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é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campeão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três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primeiros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lista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alvos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economia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67589" name="Picture 4" descr="5_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763838"/>
            <a:ext cx="74295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CaixaDeTexto 5"/>
          <p:cNvSpPr txBox="1">
            <a:spLocks noChangeArrowheads="1"/>
          </p:cNvSpPr>
          <p:nvPr/>
        </p:nvSpPr>
        <p:spPr bwMode="auto">
          <a:xfrm>
            <a:off x="323850" y="1143000"/>
            <a:ext cx="857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dispositivos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controlados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Quanto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economizar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Quanto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consome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reiniciar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Pesquisa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consumo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energia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várias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um laptop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7591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260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483" y="136525"/>
            <a:ext cx="7773987" cy="901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(5.8.1) </a:t>
            </a:r>
            <a:r>
              <a:rPr lang="en-US" sz="3600" dirty="0" err="1" smtClean="0">
                <a:latin typeface="Arial" charset="0"/>
              </a:rPr>
              <a:t>Energia</a:t>
            </a:r>
            <a:r>
              <a:rPr lang="en-US" sz="3600" dirty="0" smtClean="0">
                <a:latin typeface="Arial" charset="0"/>
              </a:rPr>
              <a:t>: </a:t>
            </a:r>
            <a:r>
              <a:rPr lang="en-US" sz="3600" dirty="0" err="1" smtClean="0">
                <a:latin typeface="Arial" charset="0"/>
              </a:rPr>
              <a:t>questões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Hw</a:t>
            </a:r>
            <a:r>
              <a:rPr lang="en-US" sz="3600" dirty="0" smtClean="0">
                <a:latin typeface="Arial" charset="0"/>
              </a:rPr>
              <a:t> (2)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E08A46-B6B3-4659-A00D-0892DF42D48F}" type="slidenum">
              <a:rPr lang="pt-BR" altLang="pt-BR" sz="1200">
                <a:latin typeface="Tahoma" panose="020B0604030504040204" pitchFamily="34" charset="0"/>
              </a:rPr>
              <a:pPr eaLnBrk="1" hangingPunct="1"/>
              <a:t>54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0"/>
            <a:ext cx="7772400" cy="105451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(5.8.2)  </a:t>
            </a:r>
            <a:r>
              <a:rPr lang="en-US" sz="3600" dirty="0" err="1" smtClean="0">
                <a:latin typeface="Arial" charset="0"/>
              </a:rPr>
              <a:t>Energia</a:t>
            </a:r>
            <a:r>
              <a:rPr lang="en-US" sz="3600" dirty="0" smtClean="0">
                <a:latin typeface="Arial" charset="0"/>
              </a:rPr>
              <a:t>: </a:t>
            </a:r>
            <a:r>
              <a:rPr lang="en-US" sz="3600" dirty="0" err="1" smtClean="0">
                <a:latin typeface="Arial" charset="0"/>
              </a:rPr>
              <a:t>questões</a:t>
            </a:r>
            <a:r>
              <a:rPr lang="en-US" sz="3600" dirty="0" smtClean="0">
                <a:latin typeface="Arial" charset="0"/>
              </a:rPr>
              <a:t> do SO (1)</a:t>
            </a:r>
          </a:p>
        </p:txBody>
      </p:sp>
      <p:sp>
        <p:nvSpPr>
          <p:cNvPr id="68612" name="Rectangle 7"/>
          <p:cNvSpPr>
            <a:spLocks noChangeArrowheads="1"/>
          </p:cNvSpPr>
          <p:nvPr/>
        </p:nvSpPr>
        <p:spPr bwMode="auto">
          <a:xfrm>
            <a:off x="2006600" y="4127500"/>
            <a:ext cx="774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6477000" y="4051300"/>
            <a:ext cx="774700" cy="54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9638" name="Text Box 10"/>
          <p:cNvSpPr txBox="1">
            <a:spLocks noChangeArrowheads="1"/>
          </p:cNvSpPr>
          <p:nvPr/>
        </p:nvSpPr>
        <p:spPr bwMode="auto">
          <a:xfrm>
            <a:off x="280988" y="1211263"/>
            <a:ext cx="8588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pt-B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Monitor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para mantê-lo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nítido,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iluminação deve ser reanimada o que demanda energia.  Sugestão: utilizar zonas que podem ser ligadas ou desligadas independentemente.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Iluminar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apenas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 zonas da janela ativa.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8615" name="Picture 9" descr="5_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06" y="2937669"/>
            <a:ext cx="6472237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3424" y="5466734"/>
            <a:ext cx="7953376" cy="158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2913" indent="-442913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(a) </a:t>
            </a:r>
            <a:r>
              <a:rPr lang="en-US" sz="20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 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cursor </a:t>
            </a:r>
            <a:r>
              <a:rPr lang="en-US" sz="2000" kern="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0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janela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2, </a:t>
            </a:r>
            <a:r>
              <a:rPr lang="en-US" sz="2000" kern="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escurecer</a:t>
            </a:r>
            <a:r>
              <a:rPr lang="en-US" sz="20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outras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zonas. 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Economiza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-se ¾ da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potência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da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tela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 </a:t>
            </a:r>
            <a:r>
              <a:rPr lang="en-US" sz="20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 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cursor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janela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1, </a:t>
            </a:r>
            <a:r>
              <a:rPr lang="en-US" sz="2000" kern="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iluminar</a:t>
            </a:r>
            <a:r>
              <a:rPr lang="en-US" sz="20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 </a:t>
            </a:r>
            <a:r>
              <a:rPr lang="en-US" sz="2000" kern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zonas!</a:t>
            </a:r>
            <a:endParaRPr lang="en-US" sz="2000" kern="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(b) A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janela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poderia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ser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transferida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as 4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zonas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kern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superiores</a:t>
            </a:r>
            <a:r>
              <a:rPr lang="en-US" sz="20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68617" name="CaixaDeTexto 6"/>
          <p:cNvSpPr txBox="1">
            <a:spLocks noChangeArrowheads="1"/>
          </p:cNvSpPr>
          <p:nvPr/>
        </p:nvSpPr>
        <p:spPr bwMode="auto">
          <a:xfrm>
            <a:off x="0" y="647700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260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2C3CDC-09B6-4E7E-AE69-3563DFF180D1}" type="slidenum">
              <a:rPr lang="pt-BR" altLang="pt-BR" sz="1200">
                <a:latin typeface="Tahoma" panose="020B0604030504040204" pitchFamily="34" charset="0"/>
              </a:rPr>
              <a:pPr eaLnBrk="1" hangingPunct="1"/>
              <a:t>55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366713" y="1068388"/>
            <a:ext cx="847248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 relação a </a:t>
            </a:r>
            <a:r>
              <a:rPr lang="pt-BR" sz="2400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Disco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Consome energia para manter-se girando, mesmo que não haja acesso. É possível parar de girar após alguns minutos de atividade.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Poderia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 pensar em monitorar o disco para determinar quando fazê-lo parar. Manter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cache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grande pode ajudar.</a:t>
            </a:r>
          </a:p>
          <a:p>
            <a:pPr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 relação a </a:t>
            </a:r>
            <a:r>
              <a:rPr lang="pt-BR" sz="2400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Memória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Esvaziar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cache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desligar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cache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implica colocar memória em </a:t>
            </a:r>
            <a:r>
              <a:rPr lang="pt-B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dormência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pois recarga seria rápida; esvaziar memória principal (salvando em disco) e desligá-la, implica em </a:t>
            </a:r>
            <a:r>
              <a:rPr lang="pt-B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hibernar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memória.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Obs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Desligar mem. implica em desligar CPU. Pode valer a pena em certos períodos de tempo, pois reiniciá-la seria mais rápido que recarregar SO.</a:t>
            </a:r>
          </a:p>
        </p:txBody>
      </p:sp>
      <p:sp>
        <p:nvSpPr>
          <p:cNvPr id="69637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261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0"/>
            <a:ext cx="7772400" cy="105451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(5.8.2)  </a:t>
            </a:r>
            <a:r>
              <a:rPr lang="en-US" sz="3600" dirty="0" err="1" smtClean="0">
                <a:latin typeface="Arial" charset="0"/>
              </a:rPr>
              <a:t>Energia</a:t>
            </a:r>
            <a:r>
              <a:rPr lang="en-US" sz="3600" dirty="0" smtClean="0">
                <a:latin typeface="Arial" charset="0"/>
              </a:rPr>
              <a:t>: </a:t>
            </a:r>
            <a:r>
              <a:rPr lang="en-US" sz="3600" dirty="0" err="1" smtClean="0">
                <a:latin typeface="Arial" charset="0"/>
              </a:rPr>
              <a:t>questões</a:t>
            </a:r>
            <a:r>
              <a:rPr lang="en-US" sz="3600" dirty="0" smtClean="0">
                <a:latin typeface="Arial" charset="0"/>
              </a:rPr>
              <a:t> do SO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4EF777-D73E-4A24-923B-8D01CE7F19A5}" type="slidenum">
              <a:rPr lang="pt-BR" altLang="pt-BR" sz="1200">
                <a:latin typeface="Tahoma" panose="020B0604030504040204" pitchFamily="34" charset="0"/>
              </a:rPr>
              <a:pPr eaLnBrk="1" hangingPunct="1"/>
              <a:t>56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5171768"/>
            <a:ext cx="8112125" cy="157193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(a)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Execução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velocidade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máxima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relógio</a:t>
            </a:r>
            <a:endParaRPr lang="en-US" sz="2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(b)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Cortando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voltagem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pela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metade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software!)</a:t>
            </a:r>
          </a:p>
          <a:p>
            <a:pPr lvl="1" indent="-381000" eaLnBrk="1" hangingPunct="1">
              <a:buFontTx/>
              <a:buNone/>
              <a:defRPr/>
            </a:pP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corta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a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velocidade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do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relógio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também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pela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metade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, </a:t>
            </a:r>
          </a:p>
          <a:p>
            <a:pPr lvl="1" eaLnBrk="1" hangingPunct="1">
              <a:buFontTx/>
              <a:buNone/>
              <a:defRPr/>
            </a:pP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consumo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de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energia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cai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para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4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vezes</a:t>
            </a:r>
            <a:r>
              <a:rPr lang="en-US" sz="2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menos</a:t>
            </a:r>
            <a:endParaRPr lang="en-US" sz="2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70661" name="Picture 7" descr="5_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8" y="3012768"/>
            <a:ext cx="7429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8"/>
          <p:cNvSpPr txBox="1">
            <a:spLocks noChangeArrowheads="1"/>
          </p:cNvSpPr>
          <p:nvPr/>
        </p:nvSpPr>
        <p:spPr bwMode="auto">
          <a:xfrm>
            <a:off x="444499" y="968375"/>
            <a:ext cx="85913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relação a </a:t>
            </a:r>
            <a:r>
              <a:rPr lang="pt-BR" sz="2400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CPU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Quando ociosa pode ser colocada para dormir.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Há relação entre voltagem da CPU, ciclo de relógio e energia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663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262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0"/>
            <a:ext cx="7772400" cy="105451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(5.8.2)  </a:t>
            </a:r>
            <a:r>
              <a:rPr lang="en-US" sz="3600" dirty="0" err="1" smtClean="0">
                <a:latin typeface="Arial" charset="0"/>
              </a:rPr>
              <a:t>Energia</a:t>
            </a:r>
            <a:r>
              <a:rPr lang="en-US" sz="3600" dirty="0" smtClean="0">
                <a:latin typeface="Arial" charset="0"/>
              </a:rPr>
              <a:t>: </a:t>
            </a:r>
            <a:r>
              <a:rPr lang="en-US" sz="3600" dirty="0" err="1" smtClean="0">
                <a:latin typeface="Arial" charset="0"/>
              </a:rPr>
              <a:t>questões</a:t>
            </a:r>
            <a:r>
              <a:rPr lang="en-US" sz="3600" dirty="0" smtClean="0">
                <a:latin typeface="Arial" charset="0"/>
              </a:rPr>
              <a:t> do SO (3)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C92DAF-407F-4198-97E4-ABF529CDCB23}" type="slidenum">
              <a:rPr lang="pt-BR" altLang="pt-BR" sz="1200">
                <a:latin typeface="Tahoma" panose="020B0604030504040204" pitchFamily="34" charset="0"/>
              </a:rPr>
              <a:pPr eaLnBrk="1" hangingPunct="1"/>
              <a:t>57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1177925"/>
            <a:ext cx="8863012" cy="54086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algumas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circunstâncias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reduzir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velocidade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CPU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economizar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energia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Alternativa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dizer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energia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eaLnBrk="1" hangingPunct="1"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experiências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pobres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para 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usuário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=&gt;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duração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bateria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Experimentos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:</a:t>
            </a:r>
          </a:p>
          <a:p>
            <a:pPr lvl="1" eaLnBrk="1" hangingPunct="1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reprodutor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vídeo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muda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saída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colorida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para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preto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branco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menos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resolução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Chegou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economizar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30% de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energia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lvl="1" eaLnBrk="1" hangingPunct="1"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reconhecedor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voz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reduz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vocabulário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Economia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35%).</a:t>
            </a:r>
          </a:p>
          <a:p>
            <a:pPr lvl="1" eaLnBrk="1" hangingPunct="1"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resolução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imagem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JPG (9%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economia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).</a:t>
            </a:r>
          </a:p>
          <a:p>
            <a:pPr lvl="1" indent="-742950" eaLnBrk="1" hangingPunct="1"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 indent="-742950" eaLnBrk="1" hangingPunct="1">
              <a:buFontTx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heurística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economizar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en.</a:t>
            </a:r>
          </a:p>
        </p:txBody>
      </p:sp>
      <p:sp>
        <p:nvSpPr>
          <p:cNvPr id="71685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263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76" y="0"/>
            <a:ext cx="8573729" cy="105451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(5.8.3)  </a:t>
            </a:r>
            <a:r>
              <a:rPr lang="en-US" sz="3600" dirty="0" err="1" smtClean="0">
                <a:latin typeface="Arial" charset="0"/>
              </a:rPr>
              <a:t>Energia</a:t>
            </a:r>
            <a:r>
              <a:rPr lang="en-US" sz="3600" dirty="0" smtClean="0">
                <a:latin typeface="Arial" charset="0"/>
              </a:rPr>
              <a:t>: </a:t>
            </a:r>
            <a:r>
              <a:rPr lang="en-US" sz="3600" dirty="0" err="1" smtClean="0">
                <a:latin typeface="Arial" charset="0"/>
              </a:rPr>
              <a:t>questões</a:t>
            </a:r>
            <a:r>
              <a:rPr lang="en-US" sz="3600" dirty="0" smtClean="0">
                <a:latin typeface="Arial" charset="0"/>
              </a:rPr>
              <a:t> da </a:t>
            </a:r>
            <a:r>
              <a:rPr lang="en-US" sz="3600" dirty="0" err="1" smtClean="0">
                <a:latin typeface="Arial" charset="0"/>
              </a:rPr>
              <a:t>aplicação</a:t>
            </a:r>
            <a:endParaRPr lang="en-US" sz="36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8766"/>
            <a:ext cx="8229600" cy="2144097"/>
          </a:xfrm>
        </p:spPr>
        <p:txBody>
          <a:bodyPr/>
          <a:lstStyle/>
          <a:p>
            <a:r>
              <a:rPr lang="pt-BR" dirty="0" smtClean="0"/>
              <a:t>EXTRAS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(Opcionais)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1E2-1249-4BC5-9B49-4A94E661A0A9}" type="slidenum">
              <a:rPr lang="pt-BR" altLang="pt-BR" smtClean="0"/>
              <a:pPr/>
              <a:t>58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1656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9E4D80-8DCF-4BF6-ABFA-0A4A35E0082D}" type="slidenum">
              <a:rPr lang="pt-BR" altLang="pt-BR" sz="1200">
                <a:latin typeface="Tahoma" panose="020B0604030504040204" pitchFamily="34" charset="0"/>
              </a:rPr>
              <a:pPr eaLnBrk="1" hangingPunct="1"/>
              <a:t>59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(5.4) </a:t>
            </a:r>
            <a:r>
              <a:rPr lang="en-US" sz="3600" dirty="0" err="1" smtClean="0">
                <a:latin typeface="Arial" charset="0"/>
              </a:rPr>
              <a:t>Algoritmos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Escalonamento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Braço</a:t>
            </a:r>
            <a:r>
              <a:rPr lang="en-US" sz="3600" dirty="0" smtClean="0">
                <a:latin typeface="Arial" charset="0"/>
              </a:rPr>
              <a:t> do Disco (1)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5275" y="1509713"/>
            <a:ext cx="8612188" cy="5348287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O tempo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ler</a:t>
            </a:r>
            <a:r>
              <a:rPr lang="en-US" sz="2400" dirty="0" smtClean="0">
                <a:effectLst/>
                <a:latin typeface="Arial" charset="0"/>
              </a:rPr>
              <a:t>/</a:t>
            </a:r>
            <a:r>
              <a:rPr lang="en-US" sz="2400" dirty="0" err="1" smtClean="0">
                <a:effectLst/>
                <a:latin typeface="Arial" charset="0"/>
              </a:rPr>
              <a:t>escrever</a:t>
            </a:r>
            <a:r>
              <a:rPr lang="en-US" sz="2400" dirty="0" smtClean="0">
                <a:effectLst/>
                <a:latin typeface="Arial" charset="0"/>
              </a:rPr>
              <a:t>  um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do disco é </a:t>
            </a:r>
            <a:r>
              <a:rPr lang="en-US" sz="2400" dirty="0" err="1" smtClean="0">
                <a:effectLst/>
                <a:latin typeface="Arial" charset="0"/>
              </a:rPr>
              <a:t>determinado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por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marL="533400" indent="-533400" eaLnBrk="1" hangingPunct="1">
              <a:buSzPct val="100000"/>
              <a:buFont typeface="Wingdings" panose="05000000000000000000" pitchFamily="2" charset="2"/>
              <a:buAutoNum type="arabicParenBoth"/>
              <a:defRPr/>
            </a:pPr>
            <a:r>
              <a:rPr lang="en-US" sz="2400" dirty="0" smtClean="0">
                <a:effectLst/>
                <a:latin typeface="Arial" charset="0"/>
              </a:rPr>
              <a:t>Tempo de </a:t>
            </a:r>
            <a:r>
              <a:rPr lang="en-US" sz="2400" dirty="0" err="1" smtClean="0">
                <a:effectLst/>
                <a:latin typeface="Arial" charset="0"/>
              </a:rPr>
              <a:t>posicionamento</a:t>
            </a:r>
            <a:r>
              <a:rPr lang="en-US" sz="2400" dirty="0" smtClean="0">
                <a:effectLst/>
                <a:latin typeface="Arial" charset="0"/>
              </a:rPr>
              <a:t> – p/ mover o </a:t>
            </a:r>
            <a:r>
              <a:rPr lang="en-US" sz="2400" dirty="0" err="1" smtClean="0">
                <a:effectLst/>
                <a:latin typeface="Arial" charset="0"/>
              </a:rPr>
              <a:t>braço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cilindro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correto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marL="533400" indent="-533400" eaLnBrk="1" hangingPunct="1">
              <a:buSzPct val="100000"/>
              <a:buFont typeface="Wingdings" panose="05000000000000000000" pitchFamily="2" charset="2"/>
              <a:buAutoNum type="arabicParenBoth"/>
              <a:defRPr/>
            </a:pPr>
            <a:r>
              <a:rPr lang="en-US" sz="2400" dirty="0" err="1" smtClean="0">
                <a:effectLst/>
                <a:latin typeface="Arial" charset="0"/>
              </a:rPr>
              <a:t>Atraso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rotação</a:t>
            </a:r>
            <a:r>
              <a:rPr lang="en-US" sz="2400" dirty="0" smtClean="0">
                <a:effectLst/>
                <a:latin typeface="Arial" charset="0"/>
              </a:rPr>
              <a:t> – p/ </a:t>
            </a:r>
            <a:r>
              <a:rPr lang="en-US" sz="2400" dirty="0" err="1" smtClean="0">
                <a:effectLst/>
                <a:latin typeface="Arial" charset="0"/>
              </a:rPr>
              <a:t>rodar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setor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correto</a:t>
            </a:r>
            <a:r>
              <a:rPr lang="en-US" sz="2400" dirty="0" smtClean="0">
                <a:effectLst/>
                <a:latin typeface="Arial" charset="0"/>
              </a:rPr>
              <a:t> sob o </a:t>
            </a:r>
            <a:r>
              <a:rPr lang="en-US" sz="2400" dirty="0" err="1" smtClean="0">
                <a:effectLst/>
                <a:latin typeface="Arial" charset="0"/>
              </a:rPr>
              <a:t>cabeçote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marL="533400" indent="-533400" eaLnBrk="1" hangingPunct="1">
              <a:buSzPct val="100000"/>
              <a:buFont typeface="Wingdings" panose="05000000000000000000" pitchFamily="2" charset="2"/>
              <a:buAutoNum type="arabicParenBoth"/>
              <a:defRPr/>
            </a:pPr>
            <a:r>
              <a:rPr lang="en-US" sz="2400" dirty="0" smtClean="0">
                <a:effectLst/>
                <a:latin typeface="Arial" charset="0"/>
              </a:rPr>
              <a:t>Tempo de </a:t>
            </a:r>
            <a:r>
              <a:rPr lang="en-US" sz="2400" dirty="0" err="1" smtClean="0">
                <a:effectLst/>
                <a:latin typeface="Arial" charset="0"/>
              </a:rPr>
              <a:t>transferência</a:t>
            </a:r>
            <a:r>
              <a:rPr lang="en-US" sz="2400" dirty="0" smtClean="0">
                <a:effectLst/>
                <a:latin typeface="Arial" charset="0"/>
              </a:rPr>
              <a:t> real do dado.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arenBoth"/>
              <a:defRPr/>
            </a:pPr>
            <a:endParaRPr lang="en-US" sz="1000" dirty="0" smtClean="0">
              <a:effectLst/>
              <a:latin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Para </a:t>
            </a:r>
            <a:r>
              <a:rPr lang="en-US" sz="2400" dirty="0" err="1" smtClean="0">
                <a:effectLst/>
                <a:latin typeface="Arial" charset="0"/>
              </a:rPr>
              <a:t>maioria</a:t>
            </a:r>
            <a:r>
              <a:rPr lang="en-US" sz="2400" dirty="0" smtClean="0">
                <a:effectLst/>
                <a:latin typeface="Arial" charset="0"/>
              </a:rPr>
              <a:t> dos discos o tempo de </a:t>
            </a:r>
            <a:r>
              <a:rPr lang="en-US" sz="2400" dirty="0" err="1" smtClean="0">
                <a:effectLst/>
                <a:latin typeface="Arial" charset="0"/>
              </a:rPr>
              <a:t>posicionamento</a:t>
            </a:r>
            <a:r>
              <a:rPr lang="en-US" sz="2400" dirty="0" smtClean="0">
                <a:effectLst/>
                <a:latin typeface="Arial" charset="0"/>
              </a:rPr>
              <a:t> é </a:t>
            </a:r>
            <a:r>
              <a:rPr lang="en-US" sz="2400" dirty="0" err="1" smtClean="0">
                <a:effectLst/>
                <a:latin typeface="Arial" charset="0"/>
              </a:rPr>
              <a:t>preponderante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sobre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outros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dois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buscar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algoritmos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reduzi</a:t>
            </a:r>
            <a:r>
              <a:rPr lang="en-US" sz="2400" dirty="0" smtClean="0">
                <a:effectLst/>
                <a:latin typeface="Arial" charset="0"/>
              </a:rPr>
              <a:t>-lo</a:t>
            </a:r>
          </a:p>
          <a:p>
            <a:pPr marL="533400" indent="-533400" eaLnBrk="1" hangingPunct="1">
              <a:defRPr/>
            </a:pP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disco </a:t>
            </a:r>
            <a:r>
              <a:rPr lang="en-US" sz="2400" dirty="0" err="1" smtClean="0">
                <a:effectLst/>
                <a:latin typeface="Arial" charset="0"/>
              </a:rPr>
              <a:t>está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trabalhando</a:t>
            </a:r>
            <a:r>
              <a:rPr lang="en-US" sz="2400" dirty="0" smtClean="0">
                <a:effectLst/>
                <a:latin typeface="Arial" charset="0"/>
              </a:rPr>
              <a:t> novas </a:t>
            </a:r>
            <a:r>
              <a:rPr lang="en-US" sz="2400" dirty="0" err="1" smtClean="0">
                <a:effectLst/>
                <a:latin typeface="Arial" charset="0"/>
              </a:rPr>
              <a:t>requisições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chegam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algoritmo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utilizar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atender</a:t>
            </a:r>
            <a:r>
              <a:rPr lang="en-US" sz="2400" dirty="0" smtClean="0">
                <a:effectLst/>
                <a:latin typeface="Arial" charset="0"/>
              </a:rPr>
              <a:t> com </a:t>
            </a:r>
            <a:r>
              <a:rPr lang="en-US" sz="2400" dirty="0" err="1" smtClean="0">
                <a:effectLst/>
                <a:latin typeface="Arial" charset="0"/>
              </a:rPr>
              <a:t>eficiência</a:t>
            </a:r>
            <a:r>
              <a:rPr lang="en-US" sz="2400" dirty="0" smtClean="0">
                <a:effectLst/>
                <a:latin typeface="Arial" charset="0"/>
              </a:rPr>
              <a:t> as </a:t>
            </a:r>
            <a:r>
              <a:rPr lang="en-US" sz="2400" dirty="0" err="1" smtClean="0">
                <a:effectLst/>
                <a:latin typeface="Arial" charset="0"/>
              </a:rPr>
              <a:t>requisições</a:t>
            </a:r>
            <a:r>
              <a:rPr lang="en-US" sz="2400" dirty="0" smtClean="0">
                <a:effectLst/>
                <a:latin typeface="Arial" charset="0"/>
              </a:rPr>
              <a:t>?</a:t>
            </a:r>
          </a:p>
        </p:txBody>
      </p:sp>
      <p:sp>
        <p:nvSpPr>
          <p:cNvPr id="45061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235</a:t>
            </a:r>
          </a:p>
        </p:txBody>
      </p:sp>
    </p:spTree>
    <p:extLst>
      <p:ext uri="{BB962C8B-B14F-4D97-AF65-F5344CB8AC3E}">
        <p14:creationId xmlns:p14="http://schemas.microsoft.com/office/powerpoint/2010/main" val="32519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EA6B45-6DD3-4904-81FC-EFAEE5A5846D}" type="slidenum">
              <a:rPr lang="pt-BR" altLang="pt-BR" sz="1200">
                <a:latin typeface="Tahoma" panose="020B0604030504040204" pitchFamily="34" charset="0"/>
              </a:rPr>
              <a:pPr eaLnBrk="1" hangingPunct="1"/>
              <a:t>6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905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Estrutura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típica</a:t>
            </a:r>
            <a:r>
              <a:rPr lang="en-US" sz="3600" dirty="0" smtClean="0">
                <a:latin typeface="Arial" charset="0"/>
              </a:rPr>
              <a:t> de bus de PC</a:t>
            </a:r>
          </a:p>
        </p:txBody>
      </p:sp>
      <p:pic>
        <p:nvPicPr>
          <p:cNvPr id="7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3" y="1102209"/>
            <a:ext cx="8057843" cy="550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9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83321C-BA9E-4E3C-8952-8A0350A16ED6}" type="slidenum">
              <a:rPr lang="pt-BR" altLang="pt-BR" sz="1200">
                <a:latin typeface="Tahoma" panose="020B0604030504040204" pitchFamily="34" charset="0"/>
              </a:rPr>
              <a:pPr eaLnBrk="1" hangingPunct="1"/>
              <a:t>60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(5.4) </a:t>
            </a:r>
            <a:r>
              <a:rPr lang="en-US" sz="3600" dirty="0" err="1" smtClean="0">
                <a:latin typeface="Arial" charset="0"/>
              </a:rPr>
              <a:t>Algoritmos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Escalonamento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Braço</a:t>
            </a:r>
            <a:r>
              <a:rPr lang="en-US" sz="3600" dirty="0" smtClean="0">
                <a:latin typeface="Arial" charset="0"/>
              </a:rPr>
              <a:t> do Disco (2)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563" y="1504950"/>
            <a:ext cx="8834437" cy="5353050"/>
          </a:xfrm>
        </p:spPr>
        <p:txBody>
          <a:bodyPr/>
          <a:lstStyle/>
          <a:p>
            <a:pPr marL="442913" indent="-442913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Ex: Disco com 40 </a:t>
            </a:r>
            <a:r>
              <a:rPr lang="en-US" sz="2400" dirty="0" err="1" smtClean="0">
                <a:effectLst/>
                <a:latin typeface="Arial" charset="0"/>
              </a:rPr>
              <a:t>cilindros</a:t>
            </a:r>
            <a:r>
              <a:rPr lang="en-US" sz="2400" dirty="0" smtClean="0">
                <a:effectLst/>
                <a:latin typeface="Arial" charset="0"/>
              </a:rPr>
              <a:t> , </a:t>
            </a:r>
            <a:r>
              <a:rPr lang="en-US" sz="2400" dirty="0" err="1" smtClean="0">
                <a:effectLst/>
                <a:latin typeface="Arial" charset="0"/>
              </a:rPr>
              <a:t>chega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solicitação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no </a:t>
            </a:r>
            <a:r>
              <a:rPr lang="en-US" sz="2400" dirty="0" err="1" smtClean="0">
                <a:effectLst/>
                <a:latin typeface="Arial" charset="0"/>
              </a:rPr>
              <a:t>cilindro</a:t>
            </a:r>
            <a:r>
              <a:rPr lang="en-US" sz="2400" dirty="0" smtClean="0">
                <a:effectLst/>
                <a:latin typeface="Arial" charset="0"/>
              </a:rPr>
              <a:t> 11. </a:t>
            </a:r>
            <a:r>
              <a:rPr lang="en-US" sz="2400" dirty="0" err="1" smtClean="0">
                <a:effectLst/>
                <a:latin typeface="Arial" charset="0"/>
              </a:rPr>
              <a:t>Enquanto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atendendo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chegam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solicitações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cilindros</a:t>
            </a:r>
            <a:r>
              <a:rPr lang="en-US" sz="2400" dirty="0" smtClean="0">
                <a:effectLst/>
                <a:latin typeface="Arial" charset="0"/>
              </a:rPr>
              <a:t> 1, 36,16, 34,9 e 12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ficam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pendentes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tal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algoritmo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smtClean="0">
                <a:solidFill>
                  <a:srgbClr val="FFFF99"/>
                </a:solidFill>
                <a:effectLst/>
                <a:latin typeface="Arial" charset="0"/>
              </a:rPr>
              <a:t>FCFS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requisições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ao</a:t>
            </a:r>
            <a:r>
              <a:rPr lang="en-US" sz="2400" dirty="0" smtClean="0">
                <a:effectLst/>
                <a:latin typeface="Arial" charset="0"/>
              </a:rPr>
              <a:t> disco?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marL="354013" indent="-354013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Com FCFS se </a:t>
            </a:r>
            <a:r>
              <a:rPr lang="en-US" sz="2400" dirty="0" err="1" smtClean="0">
                <a:effectLst/>
                <a:latin typeface="Arial" charset="0"/>
              </a:rPr>
              <a:t>deslocaria</a:t>
            </a:r>
            <a:r>
              <a:rPr lang="en-US" sz="2400" dirty="0" smtClean="0">
                <a:effectLst/>
                <a:latin typeface="Arial" charset="0"/>
              </a:rPr>
              <a:t> (11-&gt;1) 10, (1-&gt;36) 35, (36-&gt;16) 20, 18, 25 e 3 num  total de 111 </a:t>
            </a:r>
            <a:r>
              <a:rPr lang="en-US" sz="2400" dirty="0" err="1" smtClean="0">
                <a:effectLst/>
                <a:latin typeface="Arial" charset="0"/>
              </a:rPr>
              <a:t>cilindros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percorridos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533400" indent="-3175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Muito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deslocamento</a:t>
            </a:r>
            <a:r>
              <a:rPr lang="en-US" sz="2400" dirty="0" smtClean="0">
                <a:effectLst/>
                <a:latin typeface="Arial" charset="0"/>
              </a:rPr>
              <a:t> com o FCFS…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tal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tratar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próxima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requisição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como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mais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próxima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posição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atual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cabeçote</a:t>
            </a:r>
            <a:r>
              <a:rPr lang="en-US" sz="2400" dirty="0" smtClean="0">
                <a:effectLst/>
                <a:latin typeface="Arial" charset="0"/>
              </a:rPr>
              <a:t>?</a:t>
            </a:r>
          </a:p>
        </p:txBody>
      </p:sp>
      <p:sp>
        <p:nvSpPr>
          <p:cNvPr id="46085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235</a:t>
            </a:r>
          </a:p>
        </p:txBody>
      </p:sp>
    </p:spTree>
    <p:extLst>
      <p:ext uri="{BB962C8B-B14F-4D97-AF65-F5344CB8AC3E}">
        <p14:creationId xmlns:p14="http://schemas.microsoft.com/office/powerpoint/2010/main" val="17894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A725A0-6C03-4C79-A066-BB058D3717D5}" type="slidenum">
              <a:rPr lang="pt-BR" altLang="pt-BR" sz="1200">
                <a:latin typeface="Tahoma" panose="020B0604030504040204" pitchFamily="34" charset="0"/>
              </a:rPr>
              <a:pPr eaLnBrk="1" hangingPunct="1"/>
              <a:t>61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(5.4) </a:t>
            </a:r>
            <a:r>
              <a:rPr lang="en-US" sz="3600" dirty="0" err="1" smtClean="0">
                <a:latin typeface="Arial" charset="0"/>
              </a:rPr>
              <a:t>Algoritmos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Escalonamento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Braço</a:t>
            </a:r>
            <a:r>
              <a:rPr lang="en-US" sz="3600" dirty="0" smtClean="0">
                <a:latin typeface="Arial" charset="0"/>
              </a:rPr>
              <a:t> do Disco (3)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635125"/>
            <a:ext cx="8896350" cy="5026025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Algoritmo  posicionamento mais curto primeiro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(Shortest  Seek  First - </a:t>
            </a:r>
            <a:r>
              <a:rPr lang="en-US" altLang="pt-BR" sz="240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SSF</a:t>
            </a:r>
            <a:r>
              <a:rPr lang="en-US" altLang="pt-BR" sz="2400" smtClean="0">
                <a:effectLst/>
                <a:latin typeface="Arial" panose="020B0604020202020204" pitchFamily="34" charset="0"/>
              </a:rPr>
              <a:t>)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Para as referências  feitas estando no 11: 1, 36,16, 34,9 e 12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A sequencia seria 12, 9, 16, 1, 34 e 36, totalizando 61 cilindros percorridos.</a:t>
            </a:r>
          </a:p>
        </p:txBody>
      </p:sp>
      <p:pic>
        <p:nvPicPr>
          <p:cNvPr id="47109" name="Picture 6" descr="5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486150"/>
            <a:ext cx="74295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236</a:t>
            </a:r>
          </a:p>
        </p:txBody>
      </p:sp>
    </p:spTree>
    <p:extLst>
      <p:ext uri="{BB962C8B-B14F-4D97-AF65-F5344CB8AC3E}">
        <p14:creationId xmlns:p14="http://schemas.microsoft.com/office/powerpoint/2010/main" val="5876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6796DA-E345-4C07-891C-34EF13B7BD80}" type="slidenum">
              <a:rPr lang="pt-BR" altLang="pt-BR" sz="1200">
                <a:latin typeface="Tahoma" panose="020B0604030504040204" pitchFamily="34" charset="0"/>
              </a:rPr>
              <a:pPr eaLnBrk="1" hangingPunct="1"/>
              <a:t>62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(5.4) </a:t>
            </a:r>
            <a:r>
              <a:rPr lang="en-US" sz="3600" dirty="0" err="1" smtClean="0">
                <a:latin typeface="Arial" charset="0"/>
              </a:rPr>
              <a:t>Algoritmos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Escalonamento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Braço</a:t>
            </a:r>
            <a:r>
              <a:rPr lang="en-US" sz="3600" dirty="0" smtClean="0">
                <a:latin typeface="Arial" charset="0"/>
              </a:rPr>
              <a:t> do Disco (4)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635125"/>
            <a:ext cx="8896350" cy="5026025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solidFill>
                  <a:srgbClr val="66FFFF"/>
                </a:solidFill>
                <a:effectLst/>
                <a:latin typeface="Arial" panose="020B0604020202020204" pitchFamily="34" charset="0"/>
              </a:rPr>
              <a:t>Problema</a:t>
            </a:r>
            <a:r>
              <a:rPr lang="en-US" altLang="pt-BR" sz="2400" smtClean="0">
                <a:effectLst/>
                <a:latin typeface="Arial" panose="020B0604020202020204" pitchFamily="34" charset="0"/>
              </a:rPr>
              <a:t>: Se após a requisição 16, chega uma para 8, será atendida antes da 1. Ao atender a 8 chega uma requisição para 13, será atendida antes da 1…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pt-BR" sz="2400" smtClean="0">
              <a:effectLst/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Com um disco totalmente carregado, o braço tenderá a ficar no meio na maior parte do tempo, sendo injusto com as requisições que estão nos cilindros mais externos.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pt-BR" sz="2400" smtClean="0">
              <a:effectLst/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Este problema  pode acontecer  também com elevadores em prédios… Como eles resolveram?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pt-BR" sz="240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48133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236</a:t>
            </a:r>
          </a:p>
        </p:txBody>
      </p:sp>
    </p:spTree>
    <p:extLst>
      <p:ext uri="{BB962C8B-B14F-4D97-AF65-F5344CB8AC3E}">
        <p14:creationId xmlns:p14="http://schemas.microsoft.com/office/powerpoint/2010/main" val="27825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FFA517-C96F-46BF-84E3-A6688BBE758C}" type="slidenum">
              <a:rPr lang="pt-BR" altLang="pt-BR" sz="1200">
                <a:latin typeface="Tahoma" panose="020B0604030504040204" pitchFamily="34" charset="0"/>
              </a:rPr>
              <a:pPr eaLnBrk="1" hangingPunct="1"/>
              <a:t>63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(5.4) </a:t>
            </a:r>
            <a:r>
              <a:rPr lang="en-US" sz="3600" dirty="0" err="1" smtClean="0">
                <a:latin typeface="Arial" charset="0"/>
              </a:rPr>
              <a:t>Algoritmos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Escalonamento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Braço</a:t>
            </a:r>
            <a:r>
              <a:rPr lang="en-US" sz="3600" dirty="0" smtClean="0">
                <a:latin typeface="Arial" charset="0"/>
              </a:rPr>
              <a:t> do Disco (5)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33525"/>
            <a:ext cx="8896350" cy="5127625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Algoritmo do Elevador</a:t>
            </a:r>
            <a:r>
              <a:rPr lang="en-US" altLang="pt-BR" sz="2400" smtClean="0">
                <a:effectLst/>
                <a:latin typeface="Arial" panose="020B0604020202020204" pitchFamily="34" charset="0"/>
              </a:rPr>
              <a:t>: move-se numa mesma direção até não haver requisições pendentes naquela direção.  Usa bit Direção (Sobe ou Desce).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pt-BR" sz="2400" smtClean="0">
                <a:effectLst/>
                <a:latin typeface="Arial" panose="020B0604020202020204" pitchFamily="34" charset="0"/>
              </a:rPr>
              <a:t>No exemplo a ordem de atendimento é 12,16,34,36,9,1, totalizando 60 cilindros.  Valor máximo para distância total é fixo: duas vezes o número de cilindros.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pt-BR" sz="2400" smtClean="0">
              <a:effectLst/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pt-BR" sz="2400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49157" name="Picture 6" descr="5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046538"/>
            <a:ext cx="68357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236</a:t>
            </a:r>
          </a:p>
        </p:txBody>
      </p:sp>
    </p:spTree>
    <p:extLst>
      <p:ext uri="{BB962C8B-B14F-4D97-AF65-F5344CB8AC3E}">
        <p14:creationId xmlns:p14="http://schemas.microsoft.com/office/powerpoint/2010/main" val="41335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9C1B04-3CD2-4E69-8F65-E43688DDB410}" type="slidenum">
              <a:rPr lang="pt-BR" altLang="pt-BR" sz="1200">
                <a:latin typeface="Tahoma" panose="020B0604030504040204" pitchFamily="34" charset="0"/>
              </a:rPr>
              <a:pPr eaLnBrk="1" hangingPunct="1"/>
              <a:t>7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(5.1) E/S </a:t>
            </a:r>
            <a:r>
              <a:rPr lang="en-US" sz="3600" dirty="0" err="1" smtClean="0">
                <a:latin typeface="Arial" charset="0"/>
              </a:rPr>
              <a:t>mapeada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na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memória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4062413"/>
            <a:ext cx="8939213" cy="2795587"/>
          </a:xfrm>
        </p:spPr>
        <p:txBody>
          <a:bodyPr/>
          <a:lstStyle/>
          <a:p>
            <a:pPr marL="365125" indent="-365125" eaLnBrk="1" hangingPunct="1">
              <a:buFontTx/>
              <a:buAutoNum type="alphaLcParenR"/>
            </a:pP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Portas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E/S: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espaços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memória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e E/S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separados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Necessita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instrução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especial: </a:t>
            </a:r>
            <a:r>
              <a:rPr lang="en-US" altLang="pt-BR" sz="2400" dirty="0" smtClean="0">
                <a:solidFill>
                  <a:srgbClr val="00CC66"/>
                </a:solidFill>
                <a:effectLst/>
                <a:latin typeface="Arial" panose="020B0604020202020204" pitchFamily="34" charset="0"/>
              </a:rPr>
              <a:t>IN REG, PORT 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– CPU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lê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registro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controle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do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dispositivo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(PORT) 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armazena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resultado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em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registrador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da CPU (REG). </a:t>
            </a:r>
          </a:p>
          <a:p>
            <a:pPr marL="365125" indent="-365125" eaLnBrk="1" hangingPunct="1">
              <a:buFontTx/>
              <a:buAutoNum type="alphaLcParenR"/>
            </a:pP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E/S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mapeada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na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memória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(</a:t>
            </a:r>
            <a:r>
              <a:rPr lang="en-US" altLang="pt-BR" sz="2400" dirty="0" smtClean="0">
                <a:solidFill>
                  <a:srgbClr val="00CC66"/>
                </a:solidFill>
                <a:effectLst/>
                <a:latin typeface="Arial" panose="020B0604020202020204" pitchFamily="34" charset="0"/>
              </a:rPr>
              <a:t>MOV REG, END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):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registradores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controle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são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associados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a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endereços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de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memória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 marL="365125" indent="-365125" eaLnBrk="1" hangingPunct="1">
              <a:buFontTx/>
              <a:buAutoNum type="alphaLcParenR"/>
            </a:pP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Híbrido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 Ex: Pentium; ends.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reservados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 para dados e </a:t>
            </a:r>
            <a:r>
              <a:rPr lang="en-US" altLang="pt-BR" sz="2400" dirty="0" err="1" smtClean="0">
                <a:effectLst/>
                <a:latin typeface="Arial" panose="020B0604020202020204" pitchFamily="34" charset="0"/>
              </a:rPr>
              <a:t>portas</a:t>
            </a:r>
            <a:r>
              <a:rPr lang="en-US" altLang="pt-BR" sz="2400" dirty="0" smtClean="0"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197" name="Picture 7" descr="5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078038"/>
            <a:ext cx="5715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495686" y="1156494"/>
            <a:ext cx="8459506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80000"/>
              <a:buFontTx/>
              <a:buNone/>
            </a:pPr>
            <a:r>
              <a:rPr lang="en-US" altLang="pt-BR" sz="2400" dirty="0" smtClean="0"/>
              <a:t>A CPU se </a:t>
            </a:r>
            <a:r>
              <a:rPr lang="en-US" altLang="pt-BR" sz="2400" dirty="0" err="1" smtClean="0"/>
              <a:t>comunica</a:t>
            </a:r>
            <a:r>
              <a:rPr lang="en-US" altLang="pt-BR" sz="2400" dirty="0" smtClean="0"/>
              <a:t> com o </a:t>
            </a:r>
            <a:r>
              <a:rPr lang="en-US" altLang="pt-BR" sz="2400" dirty="0" err="1"/>
              <a:t>controlador</a:t>
            </a:r>
            <a:r>
              <a:rPr lang="en-US" altLang="pt-BR" sz="2400" dirty="0"/>
              <a:t> </a:t>
            </a:r>
            <a:r>
              <a:rPr lang="en-US" altLang="pt-BR" sz="2400" dirty="0" err="1" smtClean="0"/>
              <a:t>através</a:t>
            </a:r>
            <a:r>
              <a:rPr lang="en-US" altLang="pt-BR" sz="2400" dirty="0" smtClean="0"/>
              <a:t> de </a:t>
            </a:r>
            <a:r>
              <a:rPr lang="en-US" altLang="pt-BR" sz="2400" dirty="0" err="1" smtClean="0"/>
              <a:t>registradores</a:t>
            </a:r>
            <a:r>
              <a:rPr lang="en-US" altLang="pt-BR" sz="2400" dirty="0" smtClean="0"/>
              <a:t>. </a:t>
            </a:r>
            <a:r>
              <a:rPr lang="en-US" altLang="pt-BR" sz="2400" dirty="0" err="1" smtClean="0"/>
              <a:t>Há</a:t>
            </a:r>
            <a:r>
              <a:rPr lang="en-US" altLang="pt-BR" sz="2400" dirty="0" smtClean="0"/>
              <a:t> 3 </a:t>
            </a:r>
            <a:r>
              <a:rPr lang="en-US" altLang="pt-BR" sz="2400" dirty="0" err="1" smtClean="0"/>
              <a:t>formas</a:t>
            </a:r>
            <a:r>
              <a:rPr lang="en-US" altLang="pt-BR" sz="2400" dirty="0" smtClean="0"/>
              <a:t> de </a:t>
            </a:r>
            <a:r>
              <a:rPr lang="en-US" altLang="pt-BR" sz="2400" dirty="0" err="1" smtClean="0"/>
              <a:t>acessar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estes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registradores</a:t>
            </a:r>
            <a:r>
              <a:rPr lang="en-US" altLang="pt-BR" sz="2400" dirty="0" smtClean="0"/>
              <a:t>:</a:t>
            </a:r>
            <a:endParaRPr lang="en-US" altLang="pt-BR" sz="2400" dirty="0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666038" y="2090738"/>
            <a:ext cx="10826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1800">
                <a:latin typeface="Tahoma" panose="020B0604030504040204" pitchFamily="34" charset="0"/>
              </a:rPr>
              <a:t>Buffer</a:t>
            </a:r>
          </a:p>
          <a:p>
            <a:pPr eaLnBrk="1" hangingPunct="1">
              <a:buFontTx/>
              <a:buNone/>
            </a:pPr>
            <a:endParaRPr lang="pt-BR" altLang="pt-BR" sz="180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pt-BR" altLang="pt-BR" sz="180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1800">
                <a:latin typeface="Tahoma" panose="020B0604030504040204" pitchFamily="34" charset="0"/>
              </a:rPr>
              <a:t>Reg. controle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H="1">
            <a:off x="6673850" y="2303463"/>
            <a:ext cx="1006475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7134225" y="3644900"/>
            <a:ext cx="549275" cy="61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2" name="CaixaDeTexto 9"/>
          <p:cNvSpPr txBox="1">
            <a:spLocks noChangeArrowheads="1"/>
          </p:cNvSpPr>
          <p:nvPr/>
        </p:nvSpPr>
        <p:spPr bwMode="auto">
          <a:xfrm>
            <a:off x="0" y="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205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E4ABA-7DA7-4C6F-831D-4D44E061B79D}" type="slidenum">
              <a:rPr lang="pt-BR" altLang="pt-BR" sz="1200">
                <a:latin typeface="Tahoma" panose="020B0604030504040204" pitchFamily="34" charset="0"/>
              </a:rPr>
              <a:pPr eaLnBrk="1" hangingPunct="1"/>
              <a:t>8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0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(5.1) E/S mapeada na memória (2)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49382" y="1226127"/>
            <a:ext cx="8562109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5125" indent="-365125">
              <a:spcBef>
                <a:spcPct val="20000"/>
              </a:spcBef>
              <a:buClr>
                <a:schemeClr val="hlink"/>
              </a:buClr>
              <a:buSzPct val="80000"/>
              <a:buFontTx/>
              <a:buNone/>
              <a:defRPr/>
            </a:pPr>
            <a:r>
              <a:rPr lang="en-US" sz="2400" dirty="0" err="1">
                <a:latin typeface="Arial" charset="0"/>
              </a:rPr>
              <a:t>Vantagens</a:t>
            </a:r>
            <a:r>
              <a:rPr lang="en-US" sz="2400" dirty="0">
                <a:latin typeface="Arial" charset="0"/>
              </a:rPr>
              <a:t> de E/S </a:t>
            </a:r>
            <a:r>
              <a:rPr lang="en-US" sz="2400" dirty="0" err="1">
                <a:latin typeface="Arial" charset="0"/>
              </a:rPr>
              <a:t>mapeada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memória</a:t>
            </a:r>
            <a:r>
              <a:rPr lang="en-US" sz="2400" dirty="0">
                <a:latin typeface="Arial" charset="0"/>
              </a:rPr>
              <a:t>:</a:t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precisa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instruções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especiais</a:t>
            </a:r>
            <a:r>
              <a:rPr lang="en-US" sz="2400" dirty="0">
                <a:latin typeface="Arial" charset="0"/>
              </a:rPr>
              <a:t> (IN </a:t>
            </a:r>
            <a:r>
              <a:rPr lang="en-US" sz="2400" dirty="0" err="1">
                <a:latin typeface="Arial" charset="0"/>
              </a:rPr>
              <a:t>ou</a:t>
            </a:r>
            <a:r>
              <a:rPr lang="en-US" sz="2400" dirty="0">
                <a:latin typeface="Arial" charset="0"/>
              </a:rPr>
              <a:t> OUT) – </a:t>
            </a:r>
            <a:r>
              <a:rPr lang="en-US" sz="2400" dirty="0" err="1">
                <a:latin typeface="Arial" charset="0"/>
              </a:rPr>
              <a:t>pode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programar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C,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assembly;</a:t>
            </a:r>
            <a:br>
              <a:rPr lang="en-US" sz="2400" dirty="0">
                <a:latin typeface="Arial" charset="0"/>
              </a:rPr>
            </a:br>
            <a:endParaRPr lang="en-US" sz="12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latin typeface="Arial" charset="0"/>
              </a:rPr>
              <a:t>Fácil</a:t>
            </a:r>
            <a:r>
              <a:rPr lang="en-US" sz="2400" dirty="0">
                <a:latin typeface="Arial" charset="0"/>
              </a:rPr>
              <a:t> para </a:t>
            </a:r>
            <a:r>
              <a:rPr lang="en-US" sz="2400" dirty="0" err="1">
                <a:latin typeface="Arial" charset="0"/>
              </a:rPr>
              <a:t>impedir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acesso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usuário</a:t>
            </a:r>
            <a:r>
              <a:rPr lang="en-US" sz="2400" dirty="0">
                <a:latin typeface="Arial" charset="0"/>
              </a:rPr>
              <a:t> a E/S: </a:t>
            </a:r>
            <a:r>
              <a:rPr lang="en-US" sz="2400" dirty="0" err="1" smtClean="0">
                <a:latin typeface="Arial" charset="0"/>
              </a:rPr>
              <a:t>não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mapear</a:t>
            </a:r>
            <a:r>
              <a:rPr lang="en-US" sz="2400" dirty="0" smtClean="0">
                <a:latin typeface="Arial" charset="0"/>
              </a:rPr>
              <a:t> para </a:t>
            </a:r>
            <a:r>
              <a:rPr lang="en-US" sz="2400" dirty="0" err="1" smtClean="0">
                <a:latin typeface="Arial" charset="0"/>
              </a:rPr>
              <a:t>usuários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páginas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referentes</a:t>
            </a:r>
            <a:r>
              <a:rPr lang="en-US" sz="2400" dirty="0" smtClean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registradores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controle</a:t>
            </a:r>
            <a:r>
              <a:rPr lang="en-US" sz="2400" dirty="0" smtClean="0">
                <a:latin typeface="Arial" charset="0"/>
              </a:rPr>
              <a:t>. </a:t>
            </a:r>
            <a:r>
              <a:rPr lang="en-US" sz="2400" dirty="0" err="1" smtClean="0">
                <a:latin typeface="Arial" charset="0"/>
              </a:rPr>
              <a:t>Ou</a:t>
            </a:r>
            <a:r>
              <a:rPr lang="en-US" sz="2400" dirty="0" smtClean="0">
                <a:latin typeface="Arial" charset="0"/>
              </a:rPr>
              <a:t> conceder </a:t>
            </a:r>
            <a:r>
              <a:rPr lang="en-US" sz="2400" dirty="0">
                <a:latin typeface="Arial" charset="0"/>
              </a:rPr>
              <a:t>a </a:t>
            </a:r>
            <a:r>
              <a:rPr lang="en-US" sz="2400" dirty="0" err="1">
                <a:latin typeface="Arial" charset="0"/>
              </a:rPr>
              <a:t>usuários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específicos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controle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sobre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dispositivos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específicos</a:t>
            </a:r>
            <a:r>
              <a:rPr lang="en-US" sz="2400" dirty="0">
                <a:latin typeface="Arial" charset="0"/>
              </a:rPr>
              <a:t>.</a:t>
            </a:r>
            <a:br>
              <a:rPr lang="en-US" sz="2400" dirty="0">
                <a:latin typeface="Arial" charset="0"/>
              </a:rPr>
            </a:br>
            <a:endParaRPr lang="en-US" sz="12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latin typeface="Arial" charset="0"/>
              </a:rPr>
              <a:t>Sem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mapeamento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memória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necessárias</a:t>
            </a:r>
            <a:r>
              <a:rPr lang="en-US" sz="2400" dirty="0">
                <a:latin typeface="Arial" charset="0"/>
              </a:rPr>
              <a:t> 2 </a:t>
            </a:r>
            <a:r>
              <a:rPr lang="en-US" sz="2400" dirty="0" err="1">
                <a:latin typeface="Arial" charset="0"/>
              </a:rPr>
              <a:t>instruções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 err="1">
                <a:latin typeface="Arial" charset="0"/>
              </a:rPr>
              <a:t>uma</a:t>
            </a:r>
            <a:r>
              <a:rPr lang="en-US" sz="2400" dirty="0">
                <a:latin typeface="Arial" charset="0"/>
              </a:rPr>
              <a:t> para </a:t>
            </a:r>
            <a:r>
              <a:rPr lang="en-US" sz="2400" dirty="0" err="1">
                <a:latin typeface="Arial" charset="0"/>
              </a:rPr>
              <a:t>ler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reg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controle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outra</a:t>
            </a:r>
            <a:r>
              <a:rPr lang="en-US" sz="2400" dirty="0">
                <a:latin typeface="Arial" charset="0"/>
              </a:rPr>
              <a:t> para </a:t>
            </a:r>
            <a:r>
              <a:rPr lang="en-US" sz="2400" dirty="0" err="1">
                <a:latin typeface="Arial" charset="0"/>
              </a:rPr>
              <a:t>uso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dirty="0" err="1">
                <a:latin typeface="Arial" charset="0"/>
              </a:rPr>
              <a:t>comparação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movimentação,etc</a:t>
            </a:r>
            <a:r>
              <a:rPr lang="en-US" sz="2400" dirty="0" smtClean="0">
                <a:latin typeface="Arial" charset="0"/>
              </a:rPr>
              <a:t>); 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00000"/>
              <a:buFont typeface="+mj-lt"/>
              <a:buAutoNum type="arabicPeriod"/>
              <a:defRPr/>
            </a:pPr>
            <a:endParaRPr lang="en-US" sz="1600" dirty="0" smtClean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00000"/>
              <a:buNone/>
              <a:defRPr/>
            </a:pPr>
            <a:r>
              <a:rPr lang="en-US" sz="2400" dirty="0">
                <a:latin typeface="Arial" charset="0"/>
              </a:rPr>
              <a:t>	</a:t>
            </a:r>
            <a:r>
              <a:rPr lang="en-US" sz="2400" i="1" dirty="0" smtClean="0">
                <a:latin typeface="Arial" charset="0"/>
              </a:rPr>
              <a:t>É </a:t>
            </a:r>
            <a:r>
              <a:rPr lang="en-US" sz="2400" i="1" dirty="0" err="1" smtClean="0">
                <a:latin typeface="Arial" charset="0"/>
              </a:rPr>
              <a:t>bom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i="1" dirty="0" err="1" smtClean="0">
                <a:latin typeface="Arial" charset="0"/>
              </a:rPr>
              <a:t>usar</a:t>
            </a:r>
            <a:r>
              <a:rPr lang="en-US" sz="2400" i="1" dirty="0" smtClean="0">
                <a:latin typeface="Arial" charset="0"/>
              </a:rPr>
              <a:t> a </a:t>
            </a:r>
            <a:r>
              <a:rPr lang="en-US" sz="2400" i="1" dirty="0" err="1" smtClean="0">
                <a:latin typeface="Arial" charset="0"/>
              </a:rPr>
              <a:t>memória</a:t>
            </a:r>
            <a:r>
              <a:rPr lang="en-US" sz="2400" i="1" dirty="0" smtClean="0">
                <a:latin typeface="Arial" charset="0"/>
              </a:rPr>
              <a:t> cache para </a:t>
            </a:r>
            <a:r>
              <a:rPr lang="en-US" sz="2400" i="1" dirty="0" err="1" smtClean="0">
                <a:latin typeface="Arial" charset="0"/>
              </a:rPr>
              <a:t>este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i="1" dirty="0" err="1" smtClean="0">
                <a:latin typeface="Arial" charset="0"/>
              </a:rPr>
              <a:t>mapeamento</a:t>
            </a:r>
            <a:r>
              <a:rPr lang="en-US" sz="2400" i="1" dirty="0" smtClean="0">
                <a:latin typeface="Arial" charset="0"/>
              </a:rPr>
              <a:t>?</a:t>
            </a:r>
            <a:endParaRPr lang="en-US" sz="2400" i="1" dirty="0">
              <a:latin typeface="Arial" charset="0"/>
            </a:endParaRPr>
          </a:p>
        </p:txBody>
      </p:sp>
      <p:sp>
        <p:nvSpPr>
          <p:cNvPr id="9221" name="CaixaDeTexto 4"/>
          <p:cNvSpPr txBox="1">
            <a:spLocks noChangeArrowheads="1"/>
          </p:cNvSpPr>
          <p:nvPr/>
        </p:nvSpPr>
        <p:spPr bwMode="auto">
          <a:xfrm>
            <a:off x="0" y="0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206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7D95B6-B4DD-478E-BC98-1A087D7A71AA}" type="slidenum">
              <a:rPr lang="pt-BR" altLang="pt-BR" sz="1200">
                <a:latin typeface="Tahoma" panose="020B0604030504040204" pitchFamily="34" charset="0"/>
              </a:rPr>
              <a:pPr eaLnBrk="1" hangingPunct="1"/>
              <a:t>9</a:t>
            </a:fld>
            <a:endParaRPr lang="pt-BR" altLang="pt-BR" sz="1200">
              <a:latin typeface="Tahoma" panose="020B0604030504040204" pitchFamily="34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857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(5.1) E/S </a:t>
            </a:r>
            <a:r>
              <a:rPr lang="en-US" sz="3600" dirty="0" err="1" smtClean="0">
                <a:latin typeface="Arial" charset="0"/>
              </a:rPr>
              <a:t>mapeada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na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memória</a:t>
            </a:r>
            <a:r>
              <a:rPr lang="en-US" sz="3600" dirty="0" smtClean="0">
                <a:latin typeface="Arial" charset="0"/>
              </a:rPr>
              <a:t> (3)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84175" y="1574800"/>
            <a:ext cx="8435975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5125" indent="-365125">
              <a:spcBef>
                <a:spcPct val="20000"/>
              </a:spcBef>
              <a:buClr>
                <a:schemeClr val="hlink"/>
              </a:buClr>
              <a:buSzPct val="80000"/>
              <a:buFontTx/>
              <a:buNone/>
              <a:defRPr/>
            </a:pPr>
            <a:r>
              <a:rPr lang="en-US" sz="2400" dirty="0" err="1">
                <a:latin typeface="Arial" charset="0"/>
              </a:rPr>
              <a:t>Desvantagens</a:t>
            </a:r>
            <a:r>
              <a:rPr lang="en-US" sz="2400" dirty="0">
                <a:latin typeface="Arial" charset="0"/>
              </a:rPr>
              <a:t>:</a:t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err="1">
                <a:latin typeface="Arial" charset="0"/>
              </a:rPr>
              <a:t>Uso</a:t>
            </a:r>
            <a:r>
              <a:rPr lang="en-US" sz="2400" dirty="0">
                <a:latin typeface="Arial" charset="0"/>
              </a:rPr>
              <a:t> de cache  </a:t>
            </a:r>
            <a:r>
              <a:rPr lang="en-US" sz="2400" dirty="0" err="1">
                <a:latin typeface="Arial" charset="0"/>
              </a:rPr>
              <a:t>pode</a:t>
            </a:r>
            <a:r>
              <a:rPr lang="en-US" sz="2400" dirty="0">
                <a:latin typeface="Arial" charset="0"/>
              </a:rPr>
              <a:t> ser </a:t>
            </a:r>
            <a:r>
              <a:rPr lang="en-US" sz="2400" dirty="0" err="1">
                <a:latin typeface="Arial" charset="0"/>
              </a:rPr>
              <a:t>desastroso</a:t>
            </a:r>
            <a:r>
              <a:rPr lang="en-US" sz="2400" dirty="0">
                <a:latin typeface="Arial" charset="0"/>
              </a:rPr>
              <a:t>:  a </a:t>
            </a:r>
            <a:r>
              <a:rPr lang="en-US" sz="2400" dirty="0" err="1">
                <a:latin typeface="Arial" charset="0"/>
              </a:rPr>
              <a:t>primeira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referencia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coloca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na</a:t>
            </a:r>
            <a:r>
              <a:rPr lang="en-US" sz="2400" dirty="0">
                <a:latin typeface="Arial" charset="0"/>
              </a:rPr>
              <a:t> cache, as </a:t>
            </a:r>
            <a:r>
              <a:rPr lang="en-US" sz="2400" dirty="0" err="1">
                <a:latin typeface="Arial" charset="0"/>
              </a:rPr>
              <a:t>próximas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leituras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repetem</a:t>
            </a:r>
            <a:r>
              <a:rPr lang="en-US" sz="2400" dirty="0">
                <a:latin typeface="Arial" charset="0"/>
              </a:rPr>
              <a:t> o valor </a:t>
            </a:r>
            <a:r>
              <a:rPr lang="en-US" sz="2400" dirty="0" err="1">
                <a:latin typeface="Arial" charset="0"/>
              </a:rPr>
              <a:t>obtido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ou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seja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repetem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leitura</a:t>
            </a:r>
            <a:r>
              <a:rPr lang="en-US" sz="2400" dirty="0">
                <a:latin typeface="Arial" charset="0"/>
              </a:rPr>
              <a:t> do cache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dispositivo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fornecendo</a:t>
            </a:r>
            <a:r>
              <a:rPr lang="en-US" sz="2400" dirty="0">
                <a:latin typeface="Arial" charset="0"/>
              </a:rPr>
              <a:t> dado </a:t>
            </a:r>
            <a:r>
              <a:rPr lang="en-US" sz="2400" dirty="0" err="1">
                <a:latin typeface="Arial" charset="0"/>
              </a:rPr>
              <a:t>antigo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Neste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caso</a:t>
            </a:r>
            <a:r>
              <a:rPr lang="en-US" sz="2400" dirty="0">
                <a:latin typeface="Arial" charset="0"/>
              </a:rPr>
              <a:t> é </a:t>
            </a:r>
            <a:r>
              <a:rPr lang="en-US" sz="2400" dirty="0" err="1">
                <a:latin typeface="Arial" charset="0"/>
              </a:rPr>
              <a:t>necessário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uso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seletivo</a:t>
            </a:r>
            <a:r>
              <a:rPr lang="en-US" sz="2400" dirty="0">
                <a:latin typeface="Arial" charset="0"/>
              </a:rPr>
              <a:t> do cache: para </a:t>
            </a:r>
            <a:r>
              <a:rPr lang="en-US" sz="2400" dirty="0" smtClean="0">
                <a:latin typeface="Arial" charset="0"/>
              </a:rPr>
              <a:t>E/S </a:t>
            </a:r>
            <a:r>
              <a:rPr lang="en-US" sz="2400" dirty="0" err="1" smtClean="0">
                <a:latin typeface="Arial" charset="0"/>
              </a:rPr>
              <a:t>desabilitar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o </a:t>
            </a:r>
            <a:r>
              <a:rPr lang="en-US" sz="2400" dirty="0" err="1">
                <a:latin typeface="Arial" charset="0"/>
              </a:rPr>
              <a:t>uso</a:t>
            </a:r>
            <a:r>
              <a:rPr lang="en-US" sz="2400" dirty="0">
                <a:latin typeface="Arial" charset="0"/>
              </a:rPr>
              <a:t> de cache </a:t>
            </a:r>
            <a:r>
              <a:rPr lang="en-US" sz="2400" dirty="0" smtClean="0">
                <a:latin typeface="Arial" charset="0"/>
              </a:rPr>
              <a:t>( </a:t>
            </a:r>
            <a:r>
              <a:rPr lang="en-US" sz="2400" dirty="0" err="1">
                <a:latin typeface="Arial" charset="0"/>
              </a:rPr>
              <a:t>complexo</a:t>
            </a:r>
            <a:r>
              <a:rPr lang="en-US" sz="2400" dirty="0">
                <a:latin typeface="Arial" charset="0"/>
              </a:rPr>
              <a:t> para SO e/</a:t>
            </a:r>
            <a:r>
              <a:rPr lang="en-US" sz="2400" dirty="0" err="1">
                <a:latin typeface="Arial" charset="0"/>
              </a:rPr>
              <a:t>ou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Hw</a:t>
            </a:r>
            <a:r>
              <a:rPr lang="en-US" sz="2400" dirty="0" smtClean="0">
                <a:latin typeface="Arial" charset="0"/>
              </a:rPr>
              <a:t>);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00000"/>
              <a:buFont typeface="+mj-lt"/>
              <a:buAutoNum type="arabicPeriod"/>
              <a:defRPr/>
            </a:pPr>
            <a:endParaRPr lang="en-US" sz="24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err="1" smtClean="0">
                <a:latin typeface="Arial" charset="0"/>
              </a:rPr>
              <a:t>Qual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referência</a:t>
            </a:r>
            <a:r>
              <a:rPr lang="en-US" sz="2400" dirty="0" smtClean="0">
                <a:latin typeface="Arial" charset="0"/>
              </a:rPr>
              <a:t> é da </a:t>
            </a:r>
            <a:r>
              <a:rPr lang="en-US" sz="2400" dirty="0" err="1" smtClean="0">
                <a:latin typeface="Arial" charset="0"/>
              </a:rPr>
              <a:t>memória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qual</a:t>
            </a:r>
            <a:r>
              <a:rPr lang="en-US" sz="2400" dirty="0" smtClean="0">
                <a:latin typeface="Arial" charset="0"/>
              </a:rPr>
              <a:t> é o </a:t>
            </a:r>
            <a:r>
              <a:rPr lang="en-US" sz="2400" dirty="0" err="1" smtClean="0">
                <a:latin typeface="Arial" charset="0"/>
              </a:rPr>
              <a:t>dispositivo</a:t>
            </a:r>
            <a:r>
              <a:rPr lang="en-US" sz="2400" dirty="0" smtClean="0">
                <a:latin typeface="Arial" charset="0"/>
              </a:rPr>
              <a:t>? </a:t>
            </a:r>
            <a:r>
              <a:rPr lang="en-US" sz="2400" dirty="0" err="1" smtClean="0">
                <a:latin typeface="Arial" charset="0"/>
              </a:rPr>
              <a:t>Qualquer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referência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</a:t>
            </a:r>
            <a:r>
              <a:rPr lang="en-US" sz="2400" dirty="0" err="1">
                <a:latin typeface="Arial" charset="0"/>
              </a:rPr>
              <a:t>memória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deveria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analisada</a:t>
            </a:r>
            <a:r>
              <a:rPr lang="en-US" sz="2400" dirty="0" smtClean="0">
                <a:latin typeface="Arial" charset="0"/>
              </a:rPr>
              <a:t> pela </a:t>
            </a:r>
            <a:r>
              <a:rPr lang="en-US" sz="2400" dirty="0" err="1" smtClean="0">
                <a:latin typeface="Arial" charset="0"/>
              </a:rPr>
              <a:t>memória</a:t>
            </a:r>
            <a:r>
              <a:rPr lang="en-US" sz="2400" dirty="0" smtClean="0">
                <a:latin typeface="Arial" charset="0"/>
              </a:rPr>
              <a:t> e </a:t>
            </a:r>
            <a:r>
              <a:rPr lang="en-US" sz="2400" dirty="0" err="1" smtClean="0">
                <a:latin typeface="Arial" charset="0"/>
              </a:rPr>
              <a:t>pelo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dispositivo</a:t>
            </a:r>
            <a:r>
              <a:rPr lang="en-US" sz="2400" dirty="0" smtClean="0">
                <a:latin typeface="Arial" charset="0"/>
              </a:rPr>
              <a:t> para </a:t>
            </a:r>
            <a:r>
              <a:rPr lang="en-US" sz="2400" dirty="0" err="1">
                <a:latin typeface="Arial" charset="0"/>
              </a:rPr>
              <a:t>detectar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deve</a:t>
            </a:r>
            <a:r>
              <a:rPr lang="en-US" sz="2400" dirty="0" smtClean="0">
                <a:latin typeface="Arial" charset="0"/>
              </a:rPr>
              <a:t> responder.</a:t>
            </a:r>
            <a:endParaRPr lang="en-US" sz="2400" dirty="0">
              <a:latin typeface="Arial" charset="0"/>
            </a:endParaRPr>
          </a:p>
        </p:txBody>
      </p:sp>
      <p:sp>
        <p:nvSpPr>
          <p:cNvPr id="10245" name="CaixaDeTexto 5"/>
          <p:cNvSpPr txBox="1">
            <a:spLocks noChangeArrowheads="1"/>
          </p:cNvSpPr>
          <p:nvPr/>
        </p:nvSpPr>
        <p:spPr bwMode="auto">
          <a:xfrm>
            <a:off x="0" y="65817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1200"/>
              <a:t>PG 206</a:t>
            </a:r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nda">
  <a:themeElements>
    <a:clrScheme name="Fend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Fen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end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nd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nd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9646</TotalTime>
  <Words>4632</Words>
  <Application>Microsoft Office PowerPoint</Application>
  <PresentationFormat>Apresentação na tela (4:3)</PresentationFormat>
  <Paragraphs>556</Paragraphs>
  <Slides>63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9" baseType="lpstr">
      <vt:lpstr>Arial</vt:lpstr>
      <vt:lpstr>Symbol</vt:lpstr>
      <vt:lpstr>Tahoma</vt:lpstr>
      <vt:lpstr>Times New Roman</vt:lpstr>
      <vt:lpstr>Wingdings</vt:lpstr>
      <vt:lpstr>Fenda</vt:lpstr>
      <vt:lpstr>Entrada/Saída</vt:lpstr>
      <vt:lpstr>Entrada/Saída Capítulo 5</vt:lpstr>
      <vt:lpstr>(5.1) Princípios do Hardware de E/S</vt:lpstr>
      <vt:lpstr>(5.1) Princípios do Hardware de E/S</vt:lpstr>
      <vt:lpstr>(5.1) Controladores de Dispositivos</vt:lpstr>
      <vt:lpstr>Estrutura típica de bus de PC</vt:lpstr>
      <vt:lpstr>(5.1) E/S mapeada na memória (1)</vt:lpstr>
      <vt:lpstr>(5.1) E/S mapeada na memória (2)</vt:lpstr>
      <vt:lpstr>(5.1) E/S mapeada na memória (3)</vt:lpstr>
      <vt:lpstr>(5.1) E/S mapeada na memória (4)</vt:lpstr>
      <vt:lpstr>(5.1) A solução do Sistema Pentium</vt:lpstr>
      <vt:lpstr>(5.1) Acesso Direto à Memória (DMA)</vt:lpstr>
      <vt:lpstr>(5.1) Interrupções</vt:lpstr>
      <vt:lpstr>Interrupções precisas e imprecisas</vt:lpstr>
      <vt:lpstr>(5.2) Princípios do Software de E/S (1)</vt:lpstr>
      <vt:lpstr>(5.2) Princípios do Software de E/S (2)</vt:lpstr>
      <vt:lpstr>(5.2.2) E/S Programada </vt:lpstr>
      <vt:lpstr>(5.2.3) E/S Orientada à Interrupção</vt:lpstr>
      <vt:lpstr>(5.2.4) E/S Usando DMA</vt:lpstr>
      <vt:lpstr>(5.3) Camadas do Software de E/S</vt:lpstr>
      <vt:lpstr>(5.3.1) Tratadores de Interrupção (1)</vt:lpstr>
      <vt:lpstr>(5.3.1) Tratadores de Interrupção (2)</vt:lpstr>
      <vt:lpstr>(5.3.1) Tratadores de Interrupção (3)</vt:lpstr>
      <vt:lpstr>(5.3.2) Drivers dos Dispositivos (1)</vt:lpstr>
      <vt:lpstr>(5.3.2) Drivers dos Dispositivos (2)</vt:lpstr>
      <vt:lpstr>(5.3.2) Drivers dos Dispositivos (3)</vt:lpstr>
      <vt:lpstr>(5.3.3) Software de E/S do SO Independente de Dispositivo (1)</vt:lpstr>
      <vt:lpstr>(5.3.3) Software de E/S do SO Independente de Dispositivo (2) </vt:lpstr>
      <vt:lpstr>(5.3.3) Software de E/S do SO Independente de Dispositivo (3)</vt:lpstr>
      <vt:lpstr>(5.3.4) Software de E/S no Espaço do Usuário</vt:lpstr>
      <vt:lpstr>(5.4) Hardware do Disco (1)</vt:lpstr>
      <vt:lpstr>(5.4) Hardware do Disco (2)</vt:lpstr>
      <vt:lpstr>(5.4) Hardware do Disco (3) - RAID</vt:lpstr>
      <vt:lpstr>(5.4) Hardware do Disco (4)</vt:lpstr>
      <vt:lpstr>(5.4) Hardware do Disco (6)</vt:lpstr>
      <vt:lpstr>(5.4) Hardware do Disco (8)</vt:lpstr>
      <vt:lpstr>(5.4) Formatação do Disco Rígido(1)</vt:lpstr>
      <vt:lpstr>(5.5)  Relógios </vt:lpstr>
      <vt:lpstr>(5.5.1) Hardware do Relógio (1)</vt:lpstr>
      <vt:lpstr>(5.5.2) Software do Relógio (1)</vt:lpstr>
      <vt:lpstr>(5.5.2) Software do Relógio (2)</vt:lpstr>
      <vt:lpstr>(5.5.3) Temporizadores por Software (1)</vt:lpstr>
      <vt:lpstr>Apresentação do PowerPoint</vt:lpstr>
      <vt:lpstr>(5.6) Interfaces com usuário: teclado, mouse e monitor - Software de Entrada (1)</vt:lpstr>
      <vt:lpstr>(5.6.1) Software de Entrada (2)</vt:lpstr>
      <vt:lpstr>(5.6.2) Software de Saída (1)</vt:lpstr>
      <vt:lpstr>(5.6) X Windows (1)</vt:lpstr>
      <vt:lpstr>(5.6) X Windows (2)</vt:lpstr>
      <vt:lpstr>(5.6) Interfaces Gráficas (1)  GUI – Graphical User Interface</vt:lpstr>
      <vt:lpstr>(5.7) Clientes Magros (Thin clients)</vt:lpstr>
      <vt:lpstr>(5.8) Gerenciamento de Energia (1)</vt:lpstr>
      <vt:lpstr>(5.8.1) Energia: questões de Hw (1)</vt:lpstr>
      <vt:lpstr>(5.8.1) Energia: questões de Hw (2)</vt:lpstr>
      <vt:lpstr>(5.8.2)  Energia: questões do SO (1)</vt:lpstr>
      <vt:lpstr>(5.8.2)  Energia: questões do SO (2)</vt:lpstr>
      <vt:lpstr>(5.8.2)  Energia: questões do SO (3)</vt:lpstr>
      <vt:lpstr>(5.8.3)  Energia: questões da aplicação</vt:lpstr>
      <vt:lpstr>EXTRAS  (Opcionais)</vt:lpstr>
      <vt:lpstr>(5.4) Algoritmos de Escalonamento do Braço do Disco (1)</vt:lpstr>
      <vt:lpstr>(5.4) Algoritmos de Escalonamento do Braço do Disco (2)</vt:lpstr>
      <vt:lpstr>(5.4) Algoritmos de Escalonamento do Braço do Disco (3)</vt:lpstr>
      <vt:lpstr>(5.4) Algoritmos de Escalonamento do Braço do Disco (4)</vt:lpstr>
      <vt:lpstr>(5.4) Algoritmos de Escalonamento do Braço do Disco (5)</vt:lpstr>
    </vt:vector>
  </TitlesOfParts>
  <Company>East Texas Data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Input/Output</dc:title>
  <dc:creator>Steve  Armstrong</dc:creator>
  <cp:lastModifiedBy>Cecilia</cp:lastModifiedBy>
  <cp:revision>375</cp:revision>
  <dcterms:created xsi:type="dcterms:W3CDTF">2000-11-30T00:42:29Z</dcterms:created>
  <dcterms:modified xsi:type="dcterms:W3CDTF">2018-05-21T18:48:05Z</dcterms:modified>
</cp:coreProperties>
</file>