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63" r:id="rId2"/>
  </p:sldMasterIdLst>
  <p:notesMasterIdLst>
    <p:notesMasterId r:id="rId63"/>
  </p:notesMasterIdLst>
  <p:sldIdLst>
    <p:sldId id="257" r:id="rId3"/>
    <p:sldId id="302" r:id="rId4"/>
    <p:sldId id="258" r:id="rId5"/>
    <p:sldId id="256" r:id="rId6"/>
    <p:sldId id="303" r:id="rId7"/>
    <p:sldId id="260" r:id="rId8"/>
    <p:sldId id="304" r:id="rId9"/>
    <p:sldId id="263" r:id="rId10"/>
    <p:sldId id="261" r:id="rId11"/>
    <p:sldId id="264" r:id="rId12"/>
    <p:sldId id="322" r:id="rId13"/>
    <p:sldId id="267" r:id="rId14"/>
    <p:sldId id="269" r:id="rId15"/>
    <p:sldId id="270" r:id="rId16"/>
    <p:sldId id="271" r:id="rId17"/>
    <p:sldId id="272" r:id="rId18"/>
    <p:sldId id="308" r:id="rId19"/>
    <p:sldId id="273" r:id="rId20"/>
    <p:sldId id="323" r:id="rId21"/>
    <p:sldId id="274" r:id="rId22"/>
    <p:sldId id="309" r:id="rId23"/>
    <p:sldId id="275" r:id="rId24"/>
    <p:sldId id="324" r:id="rId25"/>
    <p:sldId id="276" r:id="rId26"/>
    <p:sldId id="277" r:id="rId27"/>
    <p:sldId id="278" r:id="rId28"/>
    <p:sldId id="279" r:id="rId29"/>
    <p:sldId id="310" r:id="rId30"/>
    <p:sldId id="325" r:id="rId31"/>
    <p:sldId id="334" r:id="rId32"/>
    <p:sldId id="336" r:id="rId33"/>
    <p:sldId id="281" r:id="rId34"/>
    <p:sldId id="311" r:id="rId35"/>
    <p:sldId id="337" r:id="rId36"/>
    <p:sldId id="335" r:id="rId37"/>
    <p:sldId id="312" r:id="rId38"/>
    <p:sldId id="282" r:id="rId39"/>
    <p:sldId id="313" r:id="rId40"/>
    <p:sldId id="314" r:id="rId41"/>
    <p:sldId id="283" r:id="rId42"/>
    <p:sldId id="338" r:id="rId43"/>
    <p:sldId id="284" r:id="rId44"/>
    <p:sldId id="315" r:id="rId45"/>
    <p:sldId id="287" r:id="rId46"/>
    <p:sldId id="317" r:id="rId47"/>
    <p:sldId id="288" r:id="rId48"/>
    <p:sldId id="318" r:id="rId49"/>
    <p:sldId id="327" r:id="rId50"/>
    <p:sldId id="329" r:id="rId51"/>
    <p:sldId id="289" r:id="rId52"/>
    <p:sldId id="328" r:id="rId53"/>
    <p:sldId id="295" r:id="rId54"/>
    <p:sldId id="296" r:id="rId55"/>
    <p:sldId id="297" r:id="rId56"/>
    <p:sldId id="321" r:id="rId57"/>
    <p:sldId id="298" r:id="rId58"/>
    <p:sldId id="299" r:id="rId59"/>
    <p:sldId id="330" r:id="rId60"/>
    <p:sldId id="300" r:id="rId61"/>
    <p:sldId id="301" r:id="rId6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CCFF99"/>
    <a:srgbClr val="840B02"/>
    <a:srgbClr val="0DB329"/>
    <a:srgbClr val="9C0D02"/>
    <a:srgbClr val="FDBE6B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1" autoAdjust="0"/>
  </p:normalViewPr>
  <p:slideViewPr>
    <p:cSldViewPr snapToGrid="0">
      <p:cViewPr varScale="1">
        <p:scale>
          <a:sx n="99" d="100"/>
          <a:sy n="99" d="100"/>
        </p:scale>
        <p:origin x="240" y="84"/>
      </p:cViewPr>
      <p:guideLst>
        <p:guide orient="horz" pos="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pPr>
              <a:defRPr/>
            </a:pPr>
            <a:fld id="{71EE90A5-F134-4791-A250-3D89AB8107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39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6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6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4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1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8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6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93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5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47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4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5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8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5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4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85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EE90A5-F134-4791-A250-3D89AB8107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563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F35A-7D96-4448-82F2-10B12D56FE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78D6-85E8-468B-A953-95A33C63F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8330-A6B9-4551-90FC-8BF8A5E6B7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C051-8C8F-493F-967B-D902EE95F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12F35A-7D96-4448-82F2-10B12D56FE8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0C7F65-E770-45D2-ADA9-F29AC4E51ED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9DCBC3-8559-4DDD-8DF4-820CB7E0F2A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DC3013-9D0D-41A8-B22E-5BAC2063F48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C3737-17DF-40E2-B29E-FF4C7356DC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C1C6F4-E996-4A7D-BA63-2FF6487C286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1401AF-EC12-46D2-A261-59102E8487C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7F65-E770-45D2-ADA9-F29AC4E51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26C92-08F4-41B1-BA3E-64ABDF8775A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A5076776-DC4C-459F-8D90-6EF466A7894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3D78D6-85E8-468B-A953-95A33C63FA0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788330-A6B9-4551-90FC-8BF8A5E6B7A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C051-8C8F-493F-967B-D902EE95F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CBC3-8559-4DDD-8DF4-820CB7E0F2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3013-9D0D-41A8-B22E-5BAC2063F4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3737-17DF-40E2-B29E-FF4C7356DC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C6F4-E996-4A7D-BA63-2FF6487C28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01AF-EC12-46D2-A261-59102E8487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6C92-08F4-41B1-BA3E-64ABDF8775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6776-DC4C-459F-8D90-6EF466A78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553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553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553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5963AB-7CB1-4554-8681-698FB5F0C2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05963AB-7CB1-4554-8681-698FB5F0C25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348F5-EA56-4E60-9A9C-6A3B60F9AC02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7538" y="11541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latin typeface="Arial" charset="0"/>
              </a:rPr>
              <a:t>Sistemas</a:t>
            </a:r>
            <a:r>
              <a:rPr lang="en-US" sz="4400" dirty="0" smtClean="0">
                <a:latin typeface="Arial" charset="0"/>
              </a:rPr>
              <a:t> de </a:t>
            </a:r>
            <a:r>
              <a:rPr lang="en-US" sz="4400" dirty="0" err="1" smtClean="0">
                <a:latin typeface="Arial" charset="0"/>
              </a:rPr>
              <a:t>Arquivos</a:t>
            </a:r>
            <a:endParaRPr lang="en-US" sz="4400" dirty="0" smtClean="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" y="321183"/>
            <a:ext cx="6400800" cy="787400"/>
          </a:xfrm>
        </p:spPr>
        <p:txBody>
          <a:bodyPr vert="horz" anchor="t">
            <a:noAutofit/>
          </a:bodyPr>
          <a:lstStyle/>
          <a:p>
            <a:pPr marR="9144">
              <a:spcBef>
                <a:spcPct val="0"/>
              </a:spcBef>
              <a:defRPr/>
            </a:pPr>
            <a:r>
              <a:rPr lang="en-US" sz="4400" b="1" cap="all" dirty="0" err="1" smtClean="0"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Arial" charset="0"/>
                <a:ea typeface="+mj-ea"/>
                <a:cs typeface="+mj-cs"/>
              </a:rPr>
              <a:t>Capítulo 4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98475" y="2609850"/>
            <a:ext cx="80645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97E4FF"/>
                </a:solidFill>
                <a:latin typeface="Arial" charset="0"/>
              </a:rPr>
              <a:t>Objetivo</a:t>
            </a:r>
            <a:endParaRPr lang="en-US" sz="3600" b="1" dirty="0">
              <a:solidFill>
                <a:srgbClr val="97E4FF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rgbClr val="97E4FF"/>
              </a:solidFill>
              <a:latin typeface="Arial" charset="0"/>
            </a:endParaRPr>
          </a:p>
          <a:p>
            <a:pPr marL="179388" algn="l">
              <a:lnSpc>
                <a:spcPct val="150000"/>
              </a:lnSpc>
              <a:defRPr/>
            </a:pPr>
            <a:r>
              <a:rPr lang="en-US" sz="2800" i="1" dirty="0" err="1">
                <a:latin typeface="Arial" charset="0"/>
              </a:rPr>
              <a:t>Compreender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como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são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gerenciados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pelo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Sistema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Operacional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os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arquivos</a:t>
            </a:r>
            <a:r>
              <a:rPr lang="en-US" sz="2800" i="1" dirty="0">
                <a:latin typeface="Arial" charset="0"/>
              </a:rPr>
              <a:t>: o </a:t>
            </a:r>
            <a:r>
              <a:rPr lang="en-US" sz="2800" i="1" dirty="0" err="1">
                <a:latin typeface="Arial" charset="0"/>
              </a:rPr>
              <a:t>modo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como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são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estruturados</a:t>
            </a:r>
            <a:r>
              <a:rPr lang="en-US" sz="2800" i="1" dirty="0">
                <a:latin typeface="Arial" charset="0"/>
              </a:rPr>
              <a:t>, </a:t>
            </a:r>
            <a:r>
              <a:rPr lang="en-US" sz="2800" i="1" dirty="0" err="1">
                <a:latin typeface="Arial" charset="0"/>
              </a:rPr>
              <a:t>nomeados</a:t>
            </a:r>
            <a:r>
              <a:rPr lang="en-US" sz="2800" i="1" dirty="0">
                <a:latin typeface="Arial" charset="0"/>
              </a:rPr>
              <a:t>, </a:t>
            </a:r>
            <a:r>
              <a:rPr lang="en-US" sz="2800" i="1" dirty="0" err="1">
                <a:latin typeface="Arial" charset="0"/>
              </a:rPr>
              <a:t>acessados</a:t>
            </a:r>
            <a:r>
              <a:rPr lang="en-US" sz="2800" i="1" dirty="0">
                <a:latin typeface="Arial" charset="0"/>
              </a:rPr>
              <a:t>, </a:t>
            </a:r>
            <a:r>
              <a:rPr lang="en-US" sz="2800" i="1" dirty="0" err="1">
                <a:latin typeface="Arial" charset="0"/>
              </a:rPr>
              <a:t>utilizados</a:t>
            </a:r>
            <a:r>
              <a:rPr lang="en-US" sz="2800" i="1" dirty="0">
                <a:latin typeface="Arial" charset="0"/>
              </a:rPr>
              <a:t>, </a:t>
            </a:r>
            <a:r>
              <a:rPr lang="en-US" sz="2800" i="1" dirty="0" err="1">
                <a:latin typeface="Arial" charset="0"/>
              </a:rPr>
              <a:t>implementados</a:t>
            </a:r>
            <a:r>
              <a:rPr lang="en-US" sz="2800" i="1" dirty="0">
                <a:latin typeface="Arial" charset="0"/>
              </a:rPr>
              <a:t> e </a:t>
            </a:r>
            <a:r>
              <a:rPr lang="en-US" sz="2800" i="1" dirty="0" err="1">
                <a:latin typeface="Arial" charset="0"/>
              </a:rPr>
              <a:t>protegidos</a:t>
            </a:r>
            <a:r>
              <a:rPr lang="en-US" sz="2800" i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>
                <a:latin typeface="Arial" charset="0"/>
              </a:rPr>
              <a:t>Exemplo</a:t>
            </a:r>
            <a:r>
              <a:rPr lang="en-US" sz="3400" dirty="0" smtClean="0">
                <a:latin typeface="Arial" charset="0"/>
              </a:rPr>
              <a:t> de um </a:t>
            </a:r>
            <a:r>
              <a:rPr lang="en-US" sz="3400" dirty="0" err="1" smtClean="0">
                <a:latin typeface="Arial" charset="0"/>
              </a:rPr>
              <a:t>Programa</a:t>
            </a:r>
            <a:r>
              <a:rPr lang="en-US" sz="3400" dirty="0" smtClean="0">
                <a:latin typeface="Arial" charset="0"/>
              </a:rPr>
              <a:t> com </a:t>
            </a:r>
            <a:br>
              <a:rPr lang="en-US" sz="3400" dirty="0" smtClean="0">
                <a:latin typeface="Arial" charset="0"/>
              </a:rPr>
            </a:br>
            <a:r>
              <a:rPr lang="en-US" sz="3400" dirty="0" err="1" smtClean="0">
                <a:latin typeface="Arial" charset="0"/>
              </a:rPr>
              <a:t>Chamadas</a:t>
            </a:r>
            <a:r>
              <a:rPr lang="en-US" sz="3400" dirty="0" smtClean="0">
                <a:latin typeface="Arial" charset="0"/>
              </a:rPr>
              <a:t> de </a:t>
            </a:r>
            <a:r>
              <a:rPr lang="en-US" sz="3400" dirty="0" err="1" smtClean="0">
                <a:latin typeface="Arial" charset="0"/>
              </a:rPr>
              <a:t>Sistema</a:t>
            </a:r>
            <a:r>
              <a:rPr lang="en-US" sz="3400" dirty="0" smtClean="0">
                <a:latin typeface="Arial" charset="0"/>
              </a:rPr>
              <a:t> </a:t>
            </a:r>
            <a:r>
              <a:rPr lang="en-US" sz="3400" dirty="0" err="1" smtClean="0">
                <a:latin typeface="Arial" charset="0"/>
              </a:rPr>
              <a:t>para</a:t>
            </a:r>
            <a:r>
              <a:rPr lang="en-US" sz="3400" dirty="0" smtClean="0">
                <a:latin typeface="Arial" charset="0"/>
              </a:rPr>
              <a:t> </a:t>
            </a:r>
            <a:r>
              <a:rPr lang="en-US" sz="3400" dirty="0" err="1" smtClean="0">
                <a:latin typeface="Arial" charset="0"/>
              </a:rPr>
              <a:t>Arquivos</a:t>
            </a:r>
            <a:endParaRPr lang="en-US" sz="3400" dirty="0" smtClean="0">
              <a:latin typeface="Arial" charset="0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4F763-AA9A-4322-A35B-38808B0F7E87}" type="slidenum">
              <a:rPr lang="pt-BR"/>
              <a:pPr>
                <a:defRPr/>
              </a:pPr>
              <a:t>10</a:t>
            </a:fld>
            <a:endParaRPr lang="pt-BR"/>
          </a:p>
        </p:txBody>
      </p:sp>
      <p:pic>
        <p:nvPicPr>
          <p:cNvPr id="29700" name="Picture 9" descr="6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738" y="1052513"/>
            <a:ext cx="499427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193675" y="1600200"/>
            <a:ext cx="35210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/>
              <a:t>Programa ativado pela linha de comando:</a:t>
            </a: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97E4FF"/>
                </a:solidFill>
              </a:rPr>
              <a:t>$</a:t>
            </a:r>
            <a:r>
              <a:rPr lang="pt-BR" sz="2400" dirty="0" err="1">
                <a:solidFill>
                  <a:srgbClr val="97E4FF"/>
                </a:solidFill>
              </a:rPr>
              <a:t>copyfile</a:t>
            </a:r>
            <a:r>
              <a:rPr lang="pt-BR" sz="2400" dirty="0">
                <a:solidFill>
                  <a:srgbClr val="97E4FF"/>
                </a:solidFill>
              </a:rPr>
              <a:t>   abc      </a:t>
            </a:r>
            <a:r>
              <a:rPr lang="pt-BR" sz="2400" dirty="0" err="1">
                <a:solidFill>
                  <a:srgbClr val="97E4FF"/>
                </a:solidFill>
              </a:rPr>
              <a:t>xyz</a:t>
            </a:r>
            <a:endParaRPr lang="pt-BR" sz="2400" dirty="0">
              <a:solidFill>
                <a:srgbClr val="97E4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pt-BR" sz="2400" dirty="0" err="1"/>
              <a:t>argv</a:t>
            </a:r>
            <a:r>
              <a:rPr lang="pt-BR" sz="2400" dirty="0"/>
              <a:t>[0]   </a:t>
            </a:r>
            <a:r>
              <a:rPr lang="pt-BR" sz="2400" dirty="0" err="1"/>
              <a:t>argv</a:t>
            </a:r>
            <a:r>
              <a:rPr lang="pt-BR" sz="2400" dirty="0"/>
              <a:t>[1]  </a:t>
            </a:r>
            <a:r>
              <a:rPr lang="pt-BR" sz="2400" dirty="0" err="1"/>
              <a:t>argv</a:t>
            </a:r>
            <a:r>
              <a:rPr lang="pt-BR" sz="2400" dirty="0"/>
              <a:t>[2]</a:t>
            </a:r>
          </a:p>
          <a:p>
            <a:pPr algn="l">
              <a:spcBef>
                <a:spcPct val="50000"/>
              </a:spcBef>
            </a:pPr>
            <a:endParaRPr lang="pt-BR" sz="2400" dirty="0"/>
          </a:p>
          <a:p>
            <a:pPr algn="l">
              <a:spcBef>
                <a:spcPct val="50000"/>
              </a:spcBef>
            </a:pPr>
            <a:endParaRPr lang="pt-BR" sz="2400" dirty="0"/>
          </a:p>
          <a:p>
            <a:pPr algn="l">
              <a:spcBef>
                <a:spcPct val="50000"/>
              </a:spcBef>
            </a:pPr>
            <a:endParaRPr lang="pt-BR" sz="2400" dirty="0"/>
          </a:p>
          <a:p>
            <a:pPr algn="l">
              <a:spcBef>
                <a:spcPct val="50000"/>
              </a:spcBef>
            </a:pPr>
            <a:r>
              <a:rPr lang="pt-BR" sz="2400" dirty="0" err="1"/>
              <a:t>Obs</a:t>
            </a:r>
            <a:r>
              <a:rPr lang="pt-BR" sz="2400" dirty="0"/>
              <a:t>: </a:t>
            </a:r>
            <a:r>
              <a:rPr lang="pt-BR" sz="2400" dirty="0" err="1"/>
              <a:t>exit</a:t>
            </a:r>
            <a:r>
              <a:rPr lang="pt-BR" sz="2400" dirty="0"/>
              <a:t>(num) – retorna num ao processo pai </a:t>
            </a:r>
            <a:r>
              <a:rPr lang="pt-BR" sz="2400" dirty="0" smtClean="0"/>
              <a:t>do processo </a:t>
            </a:r>
            <a:r>
              <a:rPr lang="pt-BR" sz="2400" dirty="0"/>
              <a:t>que chamou.</a:t>
            </a:r>
          </a:p>
        </p:txBody>
      </p:sp>
      <p:sp>
        <p:nvSpPr>
          <p:cNvPr id="29702" name="CaixaDeTexto 5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84150"/>
            <a:ext cx="8534400" cy="1257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Diretórios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endParaRPr lang="en-US" smtClean="0">
              <a:latin typeface="Arial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84313"/>
            <a:ext cx="8534400" cy="452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Existem para controlar os arquivos e em muitos sistemas eles também são um arquivo.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Veremos a organização, propriedade e operações:</a:t>
            </a:r>
          </a:p>
          <a:p>
            <a:pPr marL="1260475" lvl="1" indent="-457200" eaLnBrk="1" hangingPunct="1"/>
            <a:r>
              <a:rPr lang="en-US" sz="2400" smtClean="0">
                <a:effectLst/>
                <a:latin typeface="Arial" charset="0"/>
              </a:rPr>
              <a:t>Diretório de um único nível</a:t>
            </a:r>
          </a:p>
          <a:p>
            <a:pPr marL="1260475" lvl="1" indent="-457200" eaLnBrk="1" hangingPunct="1"/>
            <a:r>
              <a:rPr lang="en-US" sz="2400" smtClean="0">
                <a:effectLst/>
                <a:latin typeface="Arial" charset="0"/>
              </a:rPr>
              <a:t>Diretórios Hierárquicos</a:t>
            </a:r>
          </a:p>
          <a:p>
            <a:pPr marL="1260475" lvl="1" indent="-457200" eaLnBrk="1" hangingPunct="1"/>
            <a:r>
              <a:rPr lang="en-US" sz="2400" smtClean="0">
                <a:effectLst/>
                <a:latin typeface="Arial" charset="0"/>
              </a:rPr>
              <a:t>Nomes de Caminhos</a:t>
            </a:r>
          </a:p>
          <a:p>
            <a:pPr marL="1260475" lvl="1" indent="-457200" eaLnBrk="1" hangingPunct="1"/>
            <a:r>
              <a:rPr lang="en-US" sz="2400" smtClean="0">
                <a:effectLst/>
                <a:latin typeface="Arial" charset="0"/>
              </a:rPr>
              <a:t>Operações com diretórios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40288-43BD-4D28-80A1-4387F01DEED0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30725" name="CaixaDeTexto 4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84150"/>
            <a:ext cx="8534400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Sistemas de Diretório em Nível Único</a:t>
            </a:r>
            <a:endParaRPr lang="en-US" smtClean="0">
              <a:latin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503613"/>
            <a:ext cx="8685213" cy="3278187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Um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sistema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diretório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nível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único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(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tornar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projeto</a:t>
            </a:r>
            <a:r>
              <a:rPr lang="en-US" sz="2400" dirty="0" smtClean="0">
                <a:effectLst/>
                <a:latin typeface="Arial" charset="0"/>
              </a:rPr>
              <a:t> de software simples 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100" dirty="0" smtClean="0">
              <a:effectLst/>
              <a:latin typeface="Arial" charset="0"/>
            </a:endParaRPr>
          </a:p>
          <a:p>
            <a:pPr marL="457200" lvl="1" indent="-346075" eaLnBrk="1" hangingPunct="1">
              <a:defRPr/>
            </a:pPr>
            <a:r>
              <a:rPr lang="en-US" sz="2400" dirty="0" err="1" smtClean="0">
                <a:effectLst/>
                <a:latin typeface="Arial" charset="0"/>
              </a:rPr>
              <a:t>contém</a:t>
            </a:r>
            <a:r>
              <a:rPr lang="en-US" sz="2400" dirty="0" smtClean="0">
                <a:effectLst/>
                <a:latin typeface="Arial" charset="0"/>
              </a:rPr>
              <a:t> 4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com 3 </a:t>
            </a:r>
            <a:r>
              <a:rPr lang="en-US" sz="2400" dirty="0" err="1" smtClean="0">
                <a:effectLst/>
                <a:latin typeface="Arial" charset="0"/>
              </a:rPr>
              <a:t>proprietários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diferentes</a:t>
            </a:r>
            <a:r>
              <a:rPr lang="en-US" sz="2400" dirty="0" smtClean="0">
                <a:effectLst/>
                <a:latin typeface="Arial" charset="0"/>
              </a:rPr>
              <a:t>:</a:t>
            </a:r>
            <a:br>
              <a:rPr lang="en-US" sz="2400" dirty="0" smtClean="0">
                <a:effectLst/>
                <a:latin typeface="Arial" charset="0"/>
              </a:rPr>
            </a:br>
            <a:r>
              <a:rPr lang="en-US" sz="2400" dirty="0" smtClean="0">
                <a:effectLst/>
                <a:latin typeface="Arial" charset="0"/>
              </a:rPr>
              <a:t> A, B, e C  (</a:t>
            </a:r>
            <a:r>
              <a:rPr lang="en-US" sz="2400" dirty="0" err="1" smtClean="0">
                <a:effectLst/>
                <a:latin typeface="Arial" charset="0"/>
              </a:rPr>
              <a:t>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mostrados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proprietários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nomes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).</a:t>
            </a:r>
          </a:p>
          <a:p>
            <a:pPr marL="457200" lvl="1" indent="0" algn="ctr"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Desvantagem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sistemas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multiusuários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nomes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iguais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457200" lvl="1" indent="0"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cenário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útil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DBC2D-6596-4891-82AC-E986AF736ED1}" type="slidenum">
              <a:rPr lang="pt-BR"/>
              <a:pPr>
                <a:defRPr/>
              </a:pPr>
              <a:t>12</a:t>
            </a:fld>
            <a:endParaRPr lang="pt-BR"/>
          </a:p>
        </p:txBody>
      </p:sp>
      <p:pic>
        <p:nvPicPr>
          <p:cNvPr id="31749" name="Picture 6" descr="6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75" y="1354138"/>
            <a:ext cx="45275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CaixaDeTexto 5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905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Sistemas de Diretórios Hierárquicos</a:t>
            </a:r>
          </a:p>
        </p:txBody>
      </p:sp>
      <p:sp>
        <p:nvSpPr>
          <p:cNvPr id="32772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306387" y="5855124"/>
            <a:ext cx="8532813" cy="92667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effectLst/>
                <a:latin typeface="Arial" charset="0"/>
              </a:rPr>
              <a:t>Um </a:t>
            </a:r>
            <a:r>
              <a:rPr lang="en-US" sz="2200" dirty="0" err="1" smtClean="0">
                <a:effectLst/>
                <a:latin typeface="Arial" charset="0"/>
              </a:rPr>
              <a:t>mesmo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usuário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pode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agrupar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seus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arquivos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segundo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uma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lógica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própria</a:t>
            </a:r>
            <a:r>
              <a:rPr lang="en-US" sz="2200" dirty="0" smtClean="0">
                <a:effectLst/>
                <a:latin typeface="Arial" charset="0"/>
              </a:rPr>
              <a:t>, </a:t>
            </a:r>
            <a:r>
              <a:rPr lang="en-US" sz="2200" dirty="0" err="1" smtClean="0">
                <a:effectLst/>
                <a:latin typeface="Arial" charset="0"/>
              </a:rPr>
              <a:t>criar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número</a:t>
            </a:r>
            <a:r>
              <a:rPr lang="en-US" sz="2200" dirty="0" smtClean="0">
                <a:effectLst/>
                <a:latin typeface="Arial" charset="0"/>
              </a:rPr>
              <a:t> </a:t>
            </a:r>
            <a:r>
              <a:rPr lang="en-US" sz="2200" dirty="0" err="1" smtClean="0">
                <a:effectLst/>
                <a:latin typeface="Arial" charset="0"/>
              </a:rPr>
              <a:t>arbitrário</a:t>
            </a:r>
            <a:r>
              <a:rPr lang="en-US" sz="2200" dirty="0" smtClean="0">
                <a:effectLst/>
                <a:latin typeface="Arial" charset="0"/>
              </a:rPr>
              <a:t> de </a:t>
            </a:r>
            <a:r>
              <a:rPr lang="en-US" sz="2200" dirty="0" err="1" smtClean="0">
                <a:effectLst/>
                <a:latin typeface="Arial" charset="0"/>
              </a:rPr>
              <a:t>subdiretórios</a:t>
            </a:r>
            <a:endParaRPr lang="en-US" sz="2200" dirty="0" smtClean="0">
              <a:effectLst/>
              <a:latin typeface="Arial" charset="0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1C6F-70D6-46D8-B80A-B9C2D9E09C47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32774" name="CaixaDeTexto 5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167</a:t>
            </a:r>
          </a:p>
        </p:txBody>
      </p:sp>
      <p:pic>
        <p:nvPicPr>
          <p:cNvPr id="32773" name="Picture 9" descr="6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4822"/>
            <a:ext cx="5840374" cy="271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94544" y="5210147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7E4FF"/>
                </a:solidFill>
                <a:latin typeface="Arial" charset="0"/>
              </a:rPr>
              <a:t>Um </a:t>
            </a:r>
            <a:r>
              <a:rPr lang="en-US" dirty="0" err="1">
                <a:solidFill>
                  <a:srgbClr val="97E4FF"/>
                </a:solidFill>
                <a:latin typeface="Arial" charset="0"/>
              </a:rPr>
              <a:t>sistema</a:t>
            </a:r>
            <a:r>
              <a:rPr lang="en-US" dirty="0">
                <a:solidFill>
                  <a:srgbClr val="97E4FF"/>
                </a:solidFill>
                <a:latin typeface="Arial" charset="0"/>
              </a:rPr>
              <a:t> de </a:t>
            </a:r>
            <a:r>
              <a:rPr lang="en-US" dirty="0" err="1">
                <a:solidFill>
                  <a:srgbClr val="97E4FF"/>
                </a:solidFill>
                <a:latin typeface="Arial" charset="0"/>
              </a:rPr>
              <a:t>diretório</a:t>
            </a:r>
            <a:r>
              <a:rPr lang="en-US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97E4FF"/>
                </a:solidFill>
                <a:latin typeface="Arial" charset="0"/>
              </a:rPr>
              <a:t>hierárquico</a:t>
            </a:r>
            <a:r>
              <a:rPr lang="en-US" dirty="0">
                <a:solidFill>
                  <a:srgbClr val="97E4FF"/>
                </a:solidFill>
                <a:latin typeface="Arial" charset="0"/>
              </a:rPr>
              <a:t>: </a:t>
            </a:r>
          </a:p>
        </p:txBody>
      </p:sp>
      <p:pic>
        <p:nvPicPr>
          <p:cNvPr id="7" name="Picture 4" descr="6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809" y="1073280"/>
            <a:ext cx="3312612" cy="33540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804624" y="4470796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rgbClr val="97E4FF"/>
                </a:solidFill>
                <a:latin typeface="Arial" charset="0"/>
              </a:defRPr>
            </a:lvl1pPr>
          </a:lstStyle>
          <a:p>
            <a:r>
              <a:rPr lang="en-US" dirty="0"/>
              <a:t>Uma </a:t>
            </a:r>
            <a:r>
              <a:rPr lang="en-US" dirty="0" err="1"/>
              <a:t>árvore</a:t>
            </a:r>
            <a:r>
              <a:rPr lang="en-US" dirty="0"/>
              <a:t> de </a:t>
            </a:r>
            <a:r>
              <a:rPr lang="en-US" dirty="0" err="1"/>
              <a:t>diretórios</a:t>
            </a:r>
            <a:r>
              <a:rPr lang="en-US" dirty="0"/>
              <a:t> UNIX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25" y="0"/>
            <a:ext cx="6430963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Nomes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Caminhos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5092" y="917258"/>
            <a:ext cx="8593138" cy="57273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Para </a:t>
            </a:r>
            <a:r>
              <a:rPr lang="en-US" sz="2400" dirty="0" err="1" smtClean="0">
                <a:effectLst/>
                <a:latin typeface="Arial" charset="0"/>
              </a:rPr>
              <a:t>especificar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Nome de </a:t>
            </a:r>
            <a:r>
              <a:rPr lang="en-US" sz="2400" dirty="0" err="1" smtClean="0">
                <a:effectLst/>
                <a:latin typeface="Arial" charset="0"/>
              </a:rPr>
              <a:t>caminho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absoluto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iniciam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raíz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únicos</a:t>
            </a:r>
            <a:r>
              <a:rPr lang="en-US" sz="2400" dirty="0" smtClean="0">
                <a:effectLst/>
                <a:latin typeface="Arial" charset="0"/>
              </a:rPr>
              <a:t>; Ex: 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usr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ast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caixapostal</a:t>
            </a:r>
            <a:endParaRPr lang="en-US" sz="2400" i="1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Nome de </a:t>
            </a:r>
            <a:r>
              <a:rPr lang="en-US" sz="2400" dirty="0" err="1" smtClean="0">
                <a:effectLst/>
                <a:latin typeface="Arial" charset="0"/>
              </a:rPr>
              <a:t>caminho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relativo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junto</a:t>
            </a:r>
            <a:r>
              <a:rPr lang="en-US" sz="2400" dirty="0" smtClean="0">
                <a:effectLst/>
                <a:latin typeface="Arial" charset="0"/>
              </a:rPr>
              <a:t> com o </a:t>
            </a:r>
            <a:r>
              <a:rPr lang="en-US" sz="2400" dirty="0" err="1" smtClean="0">
                <a:effectLst/>
                <a:latin typeface="Arial" charset="0"/>
              </a:rPr>
              <a:t>conceito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trabalho</a:t>
            </a:r>
            <a:r>
              <a:rPr lang="en-US" sz="2400" dirty="0" smtClean="0">
                <a:effectLst/>
                <a:latin typeface="Arial" charset="0"/>
              </a:rPr>
              <a:t>. Se o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trabalho</a:t>
            </a:r>
            <a:r>
              <a:rPr lang="en-US" sz="2400" dirty="0" smtClean="0">
                <a:effectLst/>
                <a:latin typeface="Arial" charset="0"/>
              </a:rPr>
              <a:t> for 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usr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ast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especificar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apenas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caixapostal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igual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especificar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caminho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absoluto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usr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ast</a:t>
            </a:r>
            <a:r>
              <a:rPr lang="en-US" sz="2400" i="1" dirty="0" smtClean="0">
                <a:solidFill>
                  <a:schemeClr val="tx2"/>
                </a:solidFill>
                <a:effectLst/>
                <a:latin typeface="Arial" charset="0"/>
              </a:rPr>
              <a:t>/</a:t>
            </a:r>
            <a:r>
              <a:rPr lang="en-US" sz="2400" i="1" dirty="0" err="1" smtClean="0">
                <a:solidFill>
                  <a:schemeClr val="tx2"/>
                </a:solidFill>
                <a:effectLst/>
                <a:latin typeface="Arial" charset="0"/>
              </a:rPr>
              <a:t>caixapostal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referência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´.´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significa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atual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referência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´..´ </a:t>
            </a:r>
            <a:r>
              <a:rPr lang="en-US" sz="2400" dirty="0" err="1" smtClean="0">
                <a:effectLst/>
                <a:latin typeface="Arial" charset="0"/>
              </a:rPr>
              <a:t>significa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pai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marL="747713" indent="-747713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Obs</a:t>
            </a:r>
            <a:r>
              <a:rPr lang="en-US" sz="2400" dirty="0" smtClean="0">
                <a:effectLst/>
                <a:latin typeface="Arial" charset="0"/>
              </a:rPr>
              <a:t>: No Windows o </a:t>
            </a:r>
            <a:r>
              <a:rPr lang="en-US" sz="2400" dirty="0" err="1" smtClean="0">
                <a:effectLst/>
                <a:latin typeface="Arial" charset="0"/>
              </a:rPr>
              <a:t>separador</a:t>
            </a:r>
            <a:r>
              <a:rPr lang="en-US" sz="2400" dirty="0" smtClean="0">
                <a:effectLst/>
                <a:latin typeface="Arial" charset="0"/>
              </a:rPr>
              <a:t> é \. Para </a:t>
            </a:r>
            <a:r>
              <a:rPr lang="en-US" sz="2400" dirty="0" err="1" smtClean="0">
                <a:effectLst/>
                <a:latin typeface="Arial" charset="0"/>
              </a:rPr>
              <a:t>verificar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caminhos</a:t>
            </a:r>
            <a:r>
              <a:rPr lang="en-US" sz="2400" dirty="0" smtClean="0">
                <a:effectLst/>
                <a:latin typeface="Arial" charset="0"/>
              </a:rPr>
              <a:t> default </a:t>
            </a:r>
            <a:r>
              <a:rPr lang="en-US" sz="2400" dirty="0" err="1" smtClean="0">
                <a:effectLst/>
                <a:latin typeface="Arial" charset="0"/>
              </a:rPr>
              <a:t>onde</a:t>
            </a:r>
            <a:r>
              <a:rPr lang="en-US" sz="2400" dirty="0" smtClean="0">
                <a:effectLst/>
                <a:latin typeface="Arial" charset="0"/>
              </a:rPr>
              <a:t> Windows </a:t>
            </a:r>
            <a:r>
              <a:rPr lang="en-US" sz="2400" dirty="0" err="1" smtClean="0">
                <a:effectLst/>
                <a:latin typeface="Arial" charset="0"/>
              </a:rPr>
              <a:t>busca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: echo %PATH% </a:t>
            </a:r>
          </a:p>
          <a:p>
            <a:pPr indent="34925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t-BR" sz="2400" dirty="0" smtClean="0">
                <a:effectLst/>
                <a:latin typeface="Arial" charset="0"/>
              </a:rPr>
              <a:t>No </a:t>
            </a:r>
            <a:r>
              <a:rPr lang="pt-BR" sz="2400" dirty="0" err="1" smtClean="0">
                <a:effectLst/>
                <a:latin typeface="Arial" charset="0"/>
              </a:rPr>
              <a:t>shell</a:t>
            </a:r>
            <a:r>
              <a:rPr lang="pt-BR" sz="2400" dirty="0" smtClean="0">
                <a:effectLst/>
                <a:latin typeface="Arial" charset="0"/>
              </a:rPr>
              <a:t> </a:t>
            </a:r>
            <a:r>
              <a:rPr lang="pt-BR" sz="2400" dirty="0" err="1" smtClean="0">
                <a:effectLst/>
                <a:latin typeface="Arial" charset="0"/>
              </a:rPr>
              <a:t>bash</a:t>
            </a:r>
            <a:r>
              <a:rPr lang="pt-BR" sz="2400" dirty="0" smtClean="0">
                <a:effectLst/>
                <a:latin typeface="Arial" charset="0"/>
              </a:rPr>
              <a:t> do Linux é </a:t>
            </a:r>
            <a:r>
              <a:rPr lang="pt-BR" sz="2400" dirty="0" err="1" smtClean="0">
                <a:effectLst/>
                <a:latin typeface="Arial" charset="0"/>
              </a:rPr>
              <a:t>echo</a:t>
            </a:r>
            <a:r>
              <a:rPr lang="pt-BR" sz="2400" dirty="0" smtClean="0">
                <a:effectLst/>
                <a:latin typeface="Arial" charset="0"/>
              </a:rPr>
              <a:t> $PATH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E06BA-AED9-4D2C-8105-FBC7D3B5CF7D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3797" name="CaixaDeTexto 4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Operações com Diretórios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76400"/>
            <a:ext cx="7875588" cy="4648200"/>
          </a:xfrm>
        </p:spPr>
        <p:txBody>
          <a:bodyPr/>
          <a:lstStyle/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Create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Delete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Opendir</a:t>
            </a:r>
            <a:r>
              <a:rPr lang="en-US" sz="2400" smtClean="0">
                <a:effectLst/>
                <a:latin typeface="Arial" charset="0"/>
              </a:rPr>
              <a:t> – abre dir antes de ler arqs. que ele contém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Closedir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Readdir </a:t>
            </a:r>
            <a:r>
              <a:rPr lang="en-US" sz="2400" smtClean="0">
                <a:effectLst/>
                <a:latin typeface="Arial" charset="0"/>
              </a:rPr>
              <a:t>– retorna próxima entrada</a:t>
            </a:r>
          </a:p>
          <a:p>
            <a:pPr marL="609600" indent="-609600" eaLnBrk="1" hangingPunct="1">
              <a:buSzPct val="100000"/>
              <a:buFontTx/>
              <a:buNone/>
            </a:pPr>
            <a:endParaRPr lang="en-US" sz="2400" smtClean="0"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0875" y="3935413"/>
            <a:ext cx="7883525" cy="2908300"/>
          </a:xfrm>
        </p:spPr>
        <p:txBody>
          <a:bodyPr/>
          <a:lstStyle/>
          <a:p>
            <a:pPr marL="623888" indent="-623888" eaLnBrk="1" hangingPunct="1">
              <a:buSzPct val="100000"/>
              <a:buFontTx/>
              <a:buAutoNum type="arabicPeriod" startAt="6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Rename</a:t>
            </a:r>
          </a:p>
          <a:p>
            <a:pPr marL="623888" indent="-623888" eaLnBrk="1" hangingPunct="1">
              <a:buSzPct val="100000"/>
              <a:buFontTx/>
              <a:buAutoNum type="arabicPeriod" startAt="6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Link</a:t>
            </a:r>
            <a:r>
              <a:rPr lang="en-US" sz="2400" smtClean="0">
                <a:effectLst/>
                <a:latin typeface="Arial" charset="0"/>
              </a:rPr>
              <a:t> – ligação permite um arq aparecer em mais de um diretório (para compartilhamento). Ex: </a:t>
            </a:r>
            <a:br>
              <a:rPr lang="en-US" sz="2400" smtClean="0">
                <a:effectLst/>
                <a:latin typeface="Arial" charset="0"/>
              </a:rPr>
            </a:br>
            <a:r>
              <a:rPr lang="pt-BR" sz="2400" i="1" smtClean="0">
                <a:solidFill>
                  <a:srgbClr val="FDBE6B"/>
                </a:solidFill>
                <a:effectLst/>
              </a:rPr>
              <a:t>ln /usr/jim/oldfile newlink</a:t>
            </a:r>
            <a:r>
              <a:rPr lang="pt-BR" sz="2400" smtClean="0">
                <a:effectLst/>
              </a:rPr>
              <a:t> </a:t>
            </a:r>
            <a:r>
              <a:rPr lang="en-US" sz="2400" smtClean="0">
                <a:effectLst/>
                <a:latin typeface="Arial" charset="0"/>
              </a:rPr>
              <a:t/>
            </a:r>
            <a:br>
              <a:rPr lang="en-US" sz="2400" smtClean="0">
                <a:effectLst/>
                <a:latin typeface="Arial" charset="0"/>
              </a:rPr>
            </a:br>
            <a:r>
              <a:rPr lang="en-US" sz="2400" smtClean="0">
                <a:effectLst/>
                <a:latin typeface="Arial" charset="0"/>
              </a:rPr>
              <a:t>ln: cria ligação entre oldfile e newlink (Hard Link).</a:t>
            </a:r>
          </a:p>
          <a:p>
            <a:pPr marL="623888" indent="-623888" eaLnBrk="1" hangingPunct="1">
              <a:buSzPct val="100000"/>
              <a:buFontTx/>
              <a:buAutoNum type="arabicPeriod" startAt="6"/>
            </a:pPr>
            <a:r>
              <a:rPr lang="en-US" sz="2400" smtClean="0">
                <a:solidFill>
                  <a:schemeClr val="tx2"/>
                </a:solidFill>
                <a:effectLst/>
                <a:latin typeface="Arial" charset="0"/>
              </a:rPr>
              <a:t>Unlink</a:t>
            </a:r>
            <a:endParaRPr lang="en-US" sz="2400" smtClean="0">
              <a:effectLst/>
              <a:latin typeface="Arial" charset="0"/>
            </a:endParaRP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177-7FD8-4609-8AD4-5228507D035C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455613" y="1173163"/>
            <a:ext cx="606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 smtClean="0">
                <a:latin typeface="Arial" charset="0"/>
              </a:rPr>
              <a:t>Chamadas de Sistema Unix</a:t>
            </a:r>
            <a:r>
              <a:rPr lang="pt-BR" sz="2400" dirty="0">
                <a:latin typeface="Arial" charset="0"/>
              </a:rPr>
              <a:t>:</a:t>
            </a:r>
          </a:p>
        </p:txBody>
      </p:sp>
      <p:sp>
        <p:nvSpPr>
          <p:cNvPr id="35847" name="CaixaDeTexto 6"/>
          <p:cNvSpPr txBox="1">
            <a:spLocks noChangeArrowheads="1"/>
          </p:cNvSpPr>
          <p:nvPr/>
        </p:nvSpPr>
        <p:spPr bwMode="auto">
          <a:xfrm>
            <a:off x="0" y="6580188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5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3544888"/>
            <a:ext cx="9144000" cy="33131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Um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possível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layout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sistema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endParaRPr lang="en-US" sz="2400" dirty="0" smtClean="0">
              <a:solidFill>
                <a:srgbClr val="97E4FF"/>
              </a:solidFill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Inicialização</a:t>
            </a:r>
            <a:r>
              <a:rPr lang="en-US" sz="2400" dirty="0" smtClean="0">
                <a:effectLst/>
                <a:latin typeface="Arial" charset="0"/>
              </a:rPr>
              <a:t>: a </a:t>
            </a:r>
            <a:r>
              <a:rPr lang="en-US" sz="2400" dirty="0" smtClean="0">
                <a:solidFill>
                  <a:srgbClr val="92D050"/>
                </a:solidFill>
                <a:effectLst/>
                <a:latin typeface="Arial" charset="0"/>
              </a:rPr>
              <a:t>BIOS</a:t>
            </a:r>
            <a:r>
              <a:rPr lang="en-US" sz="2400" dirty="0" smtClean="0">
                <a:effectLst/>
                <a:latin typeface="Arial" charset="0"/>
              </a:rPr>
              <a:t> -&gt; </a:t>
            </a:r>
            <a:r>
              <a:rPr lang="en-US" sz="2400" dirty="0" err="1" smtClean="0">
                <a:effectLst/>
                <a:latin typeface="Arial" charset="0"/>
              </a:rPr>
              <a:t>lê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executa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effectLst/>
                <a:latin typeface="Arial" charset="0"/>
              </a:rPr>
              <a:t>MBR</a:t>
            </a:r>
            <a:r>
              <a:rPr lang="en-US" sz="2400" dirty="0" smtClean="0">
                <a:effectLst/>
                <a:latin typeface="Arial" charset="0"/>
              </a:rPr>
              <a:t> (Master Boot Record) </a:t>
            </a:r>
            <a:br>
              <a:rPr lang="en-US" sz="2400" dirty="0" smtClean="0">
                <a:effectLst/>
                <a:latin typeface="Arial" charset="0"/>
              </a:rPr>
            </a:br>
            <a:r>
              <a:rPr lang="en-US" sz="2400" dirty="0" smtClean="0">
                <a:effectLst/>
                <a:latin typeface="Arial" charset="0"/>
              </a:rPr>
              <a:t>-&gt; </a:t>
            </a:r>
            <a:r>
              <a:rPr lang="en-US" sz="2400" dirty="0" err="1" smtClean="0">
                <a:effectLst/>
                <a:latin typeface="Arial" charset="0"/>
              </a:rPr>
              <a:t>Localiza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Partição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Ativa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lê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primeiro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92D050"/>
                </a:solidFill>
                <a:effectLst/>
                <a:latin typeface="Arial" charset="0"/>
              </a:rPr>
              <a:t>Bloco</a:t>
            </a:r>
            <a:r>
              <a:rPr lang="en-US" sz="2400" dirty="0" smtClean="0">
                <a:solidFill>
                  <a:srgbClr val="92D050"/>
                </a:solidFill>
                <a:effectLst/>
                <a:latin typeface="Arial" charset="0"/>
              </a:rPr>
              <a:t> de boot </a:t>
            </a:r>
            <a:r>
              <a:rPr lang="en-US" sz="2400" dirty="0" smtClean="0">
                <a:effectLst/>
                <a:latin typeface="Arial" charset="0"/>
              </a:rPr>
              <a:t>-&gt; </a:t>
            </a:r>
            <a:r>
              <a:rPr lang="en-US" sz="2400" dirty="0" err="1" smtClean="0">
                <a:effectLst/>
                <a:latin typeface="Arial" charset="0"/>
              </a:rPr>
              <a:t>instruções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carregar</a:t>
            </a:r>
            <a:r>
              <a:rPr lang="en-US" sz="2400" dirty="0" smtClean="0">
                <a:effectLst/>
                <a:latin typeface="Arial" charset="0"/>
              </a:rPr>
              <a:t> SO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partição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263525" indent="-263525"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SuperBloco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Informações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partição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tipo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núm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sist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</a:t>
            </a:r>
            <a:r>
              <a:rPr lang="en-US" sz="2400" dirty="0" smtClean="0">
                <a:effectLst/>
                <a:latin typeface="Arial" charset="0"/>
              </a:rPr>
              <a:t> e info </a:t>
            </a:r>
            <a:r>
              <a:rPr lang="en-US" sz="2400" dirty="0" err="1" smtClean="0">
                <a:effectLst/>
                <a:latin typeface="Arial" charset="0"/>
              </a:rPr>
              <a:t>administrativa</a:t>
            </a: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Gerenciamento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do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Espaço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Livre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Mapa</a:t>
            </a:r>
            <a:r>
              <a:rPr lang="en-US" sz="2400" dirty="0" smtClean="0">
                <a:effectLst/>
                <a:latin typeface="Arial" charset="0"/>
              </a:rPr>
              <a:t> de bits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ponteiros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9EAAA-28C8-4A19-A70B-6DFCC6B993F0}" type="slidenum">
              <a:rPr lang="pt-BR"/>
              <a:pPr>
                <a:defRPr/>
              </a:pPr>
              <a:t>16</a:t>
            </a:fld>
            <a:endParaRPr lang="pt-BR"/>
          </a:p>
        </p:txBody>
      </p:sp>
      <p:pic>
        <p:nvPicPr>
          <p:cNvPr id="36869" name="Picture 8" descr="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7475" y="1330325"/>
            <a:ext cx="6286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aixaDeTexto 5"/>
          <p:cNvSpPr txBox="1">
            <a:spLocks noChangeArrowheads="1"/>
          </p:cNvSpPr>
          <p:nvPr/>
        </p:nvSpPr>
        <p:spPr bwMode="auto">
          <a:xfrm>
            <a:off x="8312150" y="0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/>
              <a:t>PG 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25425"/>
            <a:ext cx="8805862" cy="11953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Esquema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3668713"/>
            <a:ext cx="7939087" cy="281146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Um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possível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layout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sistema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endParaRPr lang="en-US" sz="2400" dirty="0" smtClean="0">
              <a:solidFill>
                <a:srgbClr val="97E4FF"/>
              </a:solidFill>
              <a:effectLst/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>
              <a:buNone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-nodes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Arranjo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estrutura</a:t>
            </a:r>
            <a:r>
              <a:rPr lang="en-US" sz="2400" dirty="0" smtClean="0">
                <a:effectLst/>
                <a:latin typeface="Arial" charset="0"/>
              </a:rPr>
              <a:t> de dados, </a:t>
            </a:r>
            <a:r>
              <a:rPr lang="en-US" sz="2400" dirty="0" err="1" smtClean="0">
                <a:latin typeface="Arial" charset="0"/>
              </a:rPr>
              <a:t>empregado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UNIXs, </a:t>
            </a:r>
            <a:r>
              <a:rPr lang="en-US" sz="2400" dirty="0"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, com </a:t>
            </a:r>
            <a:r>
              <a:rPr lang="en-US" sz="2400" dirty="0" err="1" smtClean="0">
                <a:effectLst/>
                <a:latin typeface="Arial" charset="0"/>
              </a:rPr>
              <a:t>atributos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apontadores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compõem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Diretório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Raíz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topo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árvore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Arquivos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Diretórios</a:t>
            </a:r>
            <a:r>
              <a:rPr lang="en-US" sz="2400" dirty="0" smtClean="0">
                <a:effectLst/>
                <a:latin typeface="Arial" charset="0"/>
              </a:rPr>
              <a:t>: o </a:t>
            </a:r>
            <a:r>
              <a:rPr lang="en-US" sz="2400" dirty="0" err="1" smtClean="0">
                <a:effectLst/>
                <a:latin typeface="Arial" charset="0"/>
              </a:rPr>
              <a:t>restante</a:t>
            </a:r>
            <a:r>
              <a:rPr lang="en-US" sz="2400" dirty="0" smtClean="0">
                <a:effectLst/>
                <a:latin typeface="Arial" charset="0"/>
              </a:rPr>
              <a:t> do disco.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9C6F-61FB-455C-B171-5DE13DF6FDFC}" type="slidenum">
              <a:rPr lang="pt-BR"/>
              <a:pPr>
                <a:defRPr/>
              </a:pPr>
              <a:t>17</a:t>
            </a:fld>
            <a:endParaRPr lang="pt-BR"/>
          </a:p>
        </p:txBody>
      </p:sp>
      <p:pic>
        <p:nvPicPr>
          <p:cNvPr id="37893" name="Picture 4" descr="6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4463" y="1489075"/>
            <a:ext cx="6286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0" y="0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063" y="4359275"/>
            <a:ext cx="8229600" cy="2332038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buFontTx/>
              <a:buNone/>
            </a:pPr>
            <a:r>
              <a:rPr lang="en-US" sz="2400" smtClean="0">
                <a:effectLst/>
                <a:latin typeface="Arial" charset="0"/>
              </a:rPr>
              <a:t> </a:t>
            </a:r>
            <a:r>
              <a:rPr lang="en-US" sz="2400" smtClean="0">
                <a:solidFill>
                  <a:srgbClr val="97E4FF"/>
                </a:solidFill>
                <a:effectLst/>
                <a:latin typeface="Arial" charset="0"/>
              </a:rPr>
              <a:t>Alocação contígua do espaço em disco para 7 arquivos.</a:t>
            </a:r>
          </a:p>
          <a:p>
            <a:pPr marL="381000" indent="-381000" eaLnBrk="1" hangingPunct="1">
              <a:buFontTx/>
              <a:buNone/>
            </a:pPr>
            <a:endParaRPr lang="en-US" sz="1200" smtClean="0">
              <a:effectLst/>
              <a:latin typeface="Arial" charset="0"/>
            </a:endParaRPr>
          </a:p>
          <a:p>
            <a:pPr marL="381000" indent="-381000" eaLnBrk="1" hangingPunct="1">
              <a:buFontTx/>
              <a:buNone/>
            </a:pPr>
            <a:r>
              <a:rPr lang="en-US" sz="2400" smtClean="0">
                <a:effectLst/>
                <a:latin typeface="Arial" charset="0"/>
              </a:rPr>
              <a:t>Vantagem: simples de implementar – saber bloco inicial e quantos blocos ocupa - rápido acesso ao arquivo pois os blocos que o compõem estão em sequência.</a:t>
            </a:r>
          </a:p>
          <a:p>
            <a:pPr marL="381000" indent="-381000" algn="ctr" eaLnBrk="1" hangingPunct="1">
              <a:buFontTx/>
              <a:buNone/>
            </a:pPr>
            <a:r>
              <a:rPr lang="en-US" sz="2400" i="1" smtClean="0">
                <a:effectLst/>
                <a:latin typeface="Arial" charset="0"/>
              </a:rPr>
              <a:t>Algum problema?</a:t>
            </a: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506413" y="2155825"/>
          <a:ext cx="7740650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m de bitmap" r:id="rId4" imgW="4206605" imgH="1150476" progId="PBrush">
                  <p:embed/>
                </p:oleObj>
              </mc:Choice>
              <mc:Fallback>
                <p:oleObj name="Imagem de bitmap" r:id="rId4" imgW="4206605" imgH="1150476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155825"/>
                        <a:ext cx="7740650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A768E-889C-4A9D-AA50-8903E240F511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50838" y="1039813"/>
            <a:ext cx="83042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lang="pt-BR" sz="2400">
                <a:solidFill>
                  <a:schemeClr val="tx2"/>
                </a:solidFill>
                <a:latin typeface="Arial" charset="0"/>
              </a:rPr>
              <a:t>Quais blocos de disco estão rel</a:t>
            </a:r>
            <a:r>
              <a:rPr lang="pt-BR" sz="24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pt-BR" sz="2400">
                <a:solidFill>
                  <a:schemeClr val="tx2"/>
                </a:solidFill>
                <a:latin typeface="Arial" charset="0"/>
              </a:rPr>
              <a:t>cionados a quais arquivos?</a:t>
            </a:r>
          </a:p>
          <a:p>
            <a:pPr algn="l">
              <a:spcBef>
                <a:spcPct val="10000"/>
              </a:spcBef>
            </a:pPr>
            <a:endParaRPr lang="pt-BR" sz="1000">
              <a:latin typeface="Arial" charset="0"/>
            </a:endParaRPr>
          </a:p>
          <a:p>
            <a:pPr algn="l">
              <a:spcBef>
                <a:spcPct val="10000"/>
              </a:spcBef>
            </a:pPr>
            <a:r>
              <a:rPr lang="pt-BR" sz="2400">
                <a:latin typeface="Arial" charset="0"/>
              </a:rPr>
              <a:t>Esquema mais simples: alocação contígua – Exemplo:</a:t>
            </a:r>
          </a:p>
        </p:txBody>
      </p:sp>
      <p:sp>
        <p:nvSpPr>
          <p:cNvPr id="1031" name="CaixaDeTexto 6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5978525"/>
            <a:ext cx="8535988" cy="803275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Estado do disco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depois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dos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arquivos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i="1" dirty="0" smtClean="0">
                <a:solidFill>
                  <a:srgbClr val="97E4FF"/>
                </a:solidFill>
                <a:effectLst/>
                <a:latin typeface="Arial" charset="0"/>
              </a:rPr>
              <a:t>D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e F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terem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sido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removidos</a:t>
            </a:r>
            <a:endParaRPr lang="en-US" sz="2400" dirty="0" smtClean="0">
              <a:solidFill>
                <a:srgbClr val="97E4FF"/>
              </a:solidFill>
              <a:effectLst/>
              <a:latin typeface="Arial" charset="0"/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1881244"/>
              </p:ext>
            </p:extLst>
          </p:nvPr>
        </p:nvGraphicFramePr>
        <p:xfrm>
          <a:off x="611188" y="3752850"/>
          <a:ext cx="80899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Imagem de bitmap" r:id="rId4" imgW="4237087" imgH="1051651" progId="PBrush">
                  <p:embed/>
                </p:oleObj>
              </mc:Choice>
              <mc:Fallback>
                <p:oleObj name="Imagem de bitmap" r:id="rId4" imgW="4237087" imgH="1051651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52850"/>
                        <a:ext cx="80899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4CC8A-0F70-45AA-9480-9412FDE2BCD0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33388" y="1030288"/>
            <a:ext cx="83042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l"/>
            <a:r>
              <a:rPr lang="en-US" sz="2400" dirty="0" err="1">
                <a:solidFill>
                  <a:srgbClr val="FF5050"/>
                </a:solidFill>
                <a:latin typeface="Arial" charset="0"/>
              </a:rPr>
              <a:t>Problema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400" dirty="0">
                <a:latin typeface="Arial" charset="0"/>
              </a:rPr>
              <a:t>com o tempo </a:t>
            </a:r>
            <a:r>
              <a:rPr lang="en-US" sz="2400" dirty="0" err="1">
                <a:latin typeface="Arial" charset="0"/>
              </a:rPr>
              <a:t>acontece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fragmentação</a:t>
            </a:r>
            <a:r>
              <a:rPr lang="en-US" sz="2400" dirty="0">
                <a:latin typeface="Arial" charset="0"/>
              </a:rPr>
              <a:t> do disco – </a:t>
            </a:r>
            <a:r>
              <a:rPr lang="en-US" sz="2400" dirty="0" err="1">
                <a:latin typeface="Arial" charset="0"/>
              </a:rPr>
              <a:t>mesmo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havendo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espaço</a:t>
            </a:r>
            <a:r>
              <a:rPr lang="en-US" sz="2400" dirty="0">
                <a:latin typeface="Arial" charset="0"/>
              </a:rPr>
              <a:t> um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caber </a:t>
            </a:r>
            <a:r>
              <a:rPr lang="en-US" sz="2400" dirty="0" err="1">
                <a:latin typeface="Arial" charset="0"/>
              </a:rPr>
              <a:t>sequencialmente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numa</a:t>
            </a:r>
            <a:r>
              <a:rPr lang="en-US" sz="2400" dirty="0">
                <a:latin typeface="Arial" charset="0"/>
              </a:rPr>
              <a:t> lacuna. E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que </a:t>
            </a:r>
            <a:r>
              <a:rPr lang="en-US" sz="2400" dirty="0" err="1">
                <a:latin typeface="Arial" charset="0"/>
              </a:rPr>
              <a:t>crescem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depois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criados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quanto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reservar</a:t>
            </a:r>
            <a:r>
              <a:rPr lang="en-US" sz="2400" dirty="0" smtClean="0">
                <a:latin typeface="Arial" charset="0"/>
              </a:rPr>
              <a:t>?</a:t>
            </a:r>
          </a:p>
          <a:p>
            <a:pPr marL="381000" indent="-381000" algn="l"/>
            <a:r>
              <a:rPr lang="en-US" sz="2400" dirty="0" smtClean="0">
                <a:latin typeface="Arial" charset="0"/>
              </a:rPr>
              <a:t> </a:t>
            </a:r>
          </a:p>
          <a:p>
            <a:pPr marL="381000" indent="-381000"/>
            <a:r>
              <a:rPr lang="en-US" sz="2400" dirty="0" err="1" smtClean="0">
                <a:latin typeface="Arial" charset="0"/>
              </a:rPr>
              <a:t>Consegue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imaginar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algum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cenário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que </a:t>
            </a:r>
            <a:r>
              <a:rPr lang="en-US" sz="2400" dirty="0" err="1" smtClean="0">
                <a:latin typeface="Arial" charset="0"/>
              </a:rPr>
              <a:t>esta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alocação</a:t>
            </a:r>
            <a:r>
              <a:rPr lang="en-US" sz="2400" dirty="0" smtClean="0">
                <a:latin typeface="Arial" charset="0"/>
              </a:rPr>
              <a:t> é </a:t>
            </a:r>
            <a:r>
              <a:rPr lang="en-US" sz="2400" dirty="0" err="1" smtClean="0">
                <a:latin typeface="Arial" charset="0"/>
              </a:rPr>
              <a:t>útil</a:t>
            </a:r>
            <a:r>
              <a:rPr lang="en-US" sz="2400" dirty="0" smtClean="0">
                <a:latin typeface="Arial" charset="0"/>
              </a:rPr>
              <a:t>? </a:t>
            </a:r>
            <a:endParaRPr lang="en-US" sz="2400" dirty="0">
              <a:latin typeface="Arial" charset="0"/>
            </a:endParaRPr>
          </a:p>
        </p:txBody>
      </p:sp>
      <p:sp>
        <p:nvSpPr>
          <p:cNvPr id="2055" name="CaixaDeTexto 6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C4FFD-8369-4ECE-B2D4-09F125172889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033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latin typeface="Arial" charset="0"/>
              </a:rPr>
              <a:t>Sistemas</a:t>
            </a:r>
            <a:r>
              <a:rPr lang="en-US" sz="4400" dirty="0" smtClean="0">
                <a:latin typeface="Arial" charset="0"/>
              </a:rPr>
              <a:t> de </a:t>
            </a:r>
            <a:r>
              <a:rPr lang="en-US" sz="4400" dirty="0" err="1" smtClean="0">
                <a:latin typeface="Arial" charset="0"/>
              </a:rPr>
              <a:t>Arquivos</a:t>
            </a:r>
            <a:endParaRPr lang="en-US" sz="4400" dirty="0" smtClean="0">
              <a:latin typeface="Arial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47663" y="2425700"/>
            <a:ext cx="83391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 err="1">
                <a:solidFill>
                  <a:srgbClr val="97E4FF"/>
                </a:solidFill>
                <a:latin typeface="Arial" charset="0"/>
              </a:rPr>
              <a:t>Índice</a:t>
            </a:r>
            <a:endParaRPr lang="en-US" sz="3600" b="1" dirty="0">
              <a:solidFill>
                <a:srgbClr val="97E4FF"/>
              </a:solidFill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rgbClr val="97E4FF"/>
              </a:solidFill>
              <a:latin typeface="Arial" charset="0"/>
            </a:endParaRPr>
          </a:p>
          <a:p>
            <a:pPr indent="179388" algn="l">
              <a:lnSpc>
                <a:spcPct val="150000"/>
              </a:lnSpc>
              <a:defRPr/>
            </a:pPr>
            <a:r>
              <a:rPr lang="en-US" sz="2400" dirty="0">
                <a:latin typeface="Arial" charset="0"/>
              </a:rPr>
              <a:t>4.1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dirty="0" err="1">
                <a:latin typeface="Arial" charset="0"/>
              </a:rPr>
              <a:t>como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usados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propriedades</a:t>
            </a:r>
            <a:r>
              <a:rPr lang="en-US" sz="2400" dirty="0">
                <a:latin typeface="Arial" charset="0"/>
              </a:rPr>
              <a:t> </a:t>
            </a:r>
          </a:p>
          <a:p>
            <a:pPr indent="179388" algn="l">
              <a:lnSpc>
                <a:spcPct val="150000"/>
              </a:lnSpc>
              <a:defRPr/>
            </a:pPr>
            <a:r>
              <a:rPr lang="en-US" sz="2400" dirty="0">
                <a:latin typeface="Arial" charset="0"/>
              </a:rPr>
              <a:t>4.2 </a:t>
            </a:r>
            <a:r>
              <a:rPr lang="en-US" sz="2400" dirty="0" err="1">
                <a:latin typeface="Arial" charset="0"/>
              </a:rPr>
              <a:t>Diretórios</a:t>
            </a:r>
            <a:r>
              <a:rPr lang="en-US" sz="2400" dirty="0">
                <a:latin typeface="Arial" charset="0"/>
              </a:rPr>
              <a:t> – </a:t>
            </a:r>
            <a:r>
              <a:rPr lang="en-US" sz="2400" dirty="0" err="1">
                <a:latin typeface="Arial" charset="0"/>
              </a:rPr>
              <a:t>como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usados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propriedades</a:t>
            </a:r>
            <a:endParaRPr lang="en-US" sz="2400" dirty="0">
              <a:latin typeface="Arial" charset="0"/>
            </a:endParaRPr>
          </a:p>
          <a:p>
            <a:pPr indent="179388" algn="l">
              <a:lnSpc>
                <a:spcPct val="150000"/>
              </a:lnSpc>
              <a:defRPr/>
            </a:pPr>
            <a:r>
              <a:rPr lang="en-US" sz="2400" dirty="0">
                <a:latin typeface="Arial" charset="0"/>
              </a:rPr>
              <a:t>4.3 </a:t>
            </a:r>
            <a:r>
              <a:rPr lang="en-US" sz="2400" dirty="0" err="1">
                <a:latin typeface="Arial" charset="0"/>
              </a:rPr>
              <a:t>Implementação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sistema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         </a:t>
            </a:r>
          </a:p>
          <a:p>
            <a:pPr indent="179388" algn="l">
              <a:lnSpc>
                <a:spcPct val="150000"/>
              </a:lnSpc>
              <a:defRPr/>
            </a:pPr>
            <a:r>
              <a:rPr lang="en-US" sz="2400" dirty="0">
                <a:latin typeface="Arial" charset="0"/>
              </a:rPr>
              <a:t>4.4 </a:t>
            </a:r>
            <a:r>
              <a:rPr lang="en-US" sz="2400" dirty="0" err="1">
                <a:latin typeface="Arial" charset="0"/>
              </a:rPr>
              <a:t>Gerenciamento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otimização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sistemas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arquivo</a:t>
            </a:r>
            <a:endParaRPr lang="en-US" sz="2400" dirty="0">
              <a:latin typeface="Arial" charset="0"/>
            </a:endParaRPr>
          </a:p>
          <a:p>
            <a:pPr indent="179388" algn="l">
              <a:lnSpc>
                <a:spcPct val="150000"/>
              </a:lnSpc>
              <a:defRPr/>
            </a:pPr>
            <a:r>
              <a:rPr lang="en-US" sz="2400" dirty="0">
                <a:latin typeface="Arial" charset="0"/>
              </a:rPr>
              <a:t>4.5 </a:t>
            </a:r>
            <a:r>
              <a:rPr lang="en-US" sz="2400" dirty="0" err="1">
                <a:latin typeface="Arial" charset="0"/>
              </a:rPr>
              <a:t>Exemplos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sistemas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                </a:t>
            </a:r>
          </a:p>
          <a:p>
            <a:pPr>
              <a:lnSpc>
                <a:spcPct val="150000"/>
              </a:lnSpc>
              <a:defRPr/>
            </a:pPr>
            <a:endParaRPr lang="en-US" sz="3200" dirty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3420" y="321183"/>
            <a:ext cx="6400800" cy="787400"/>
          </a:xfrm>
          <a:prstGeom prst="rect">
            <a:avLst/>
          </a:prstGeom>
        </p:spPr>
        <p:txBody>
          <a:bodyPr vert="horz" lIns="100584" tIns="45720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charset="0"/>
                <a:ea typeface="+mj-ea"/>
                <a:cs typeface="+mj-cs"/>
              </a:rPr>
              <a:t>Capítulo 4</a:t>
            </a:r>
            <a:endParaRPr kumimoji="0" lang="en-US" sz="4400" b="1" i="0" u="none" strike="noStrike" kern="1200" cap="all" spc="0" normalizeH="0" baseline="0" noProof="0" dirty="0" err="1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15925" y="5089218"/>
            <a:ext cx="8473432" cy="15667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Segundo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Método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: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Armazenamento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um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como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uma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lista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encadeada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blocos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disco </a:t>
            </a:r>
            <a:b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</a:b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Obs</a:t>
            </a:r>
            <a:r>
              <a:rPr lang="en-US" sz="2400" dirty="0">
                <a:latin typeface="Arial" charset="0"/>
              </a:rPr>
              <a:t>: O </a:t>
            </a:r>
            <a:r>
              <a:rPr lang="en-US" sz="2400" dirty="0" err="1" smtClean="0">
                <a:effectLst/>
                <a:latin typeface="Arial" charset="0"/>
              </a:rPr>
              <a:t>ponteiro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também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ocupa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0" indent="0"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i="1" dirty="0" err="1" smtClean="0">
                <a:effectLst/>
                <a:latin typeface="Arial" charset="0"/>
              </a:rPr>
              <a:t>Algum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problema</a:t>
            </a:r>
            <a:r>
              <a:rPr lang="en-US" sz="2400" i="1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2A3A5-E304-4546-A32A-DF54B89D5455}" type="slidenum">
              <a:rPr lang="pt-BR"/>
              <a:pPr>
                <a:defRPr/>
              </a:pPr>
              <a:t>20</a:t>
            </a:fld>
            <a:endParaRPr lang="pt-BR"/>
          </a:p>
        </p:txBody>
      </p:sp>
      <p:pic>
        <p:nvPicPr>
          <p:cNvPr id="38917" name="Picture 6" descr="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925" y="872543"/>
            <a:ext cx="56324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CaixaDeTexto 5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905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Implementação de Arquivos (4)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5863"/>
            <a:ext cx="7772400" cy="4999037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rgbClr val="92D050"/>
                </a:solidFill>
                <a:effectLst/>
                <a:latin typeface="Arial" charset="0"/>
              </a:rPr>
              <a:t>Vantagem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fragmentação</a:t>
            </a:r>
            <a:r>
              <a:rPr lang="en-US" sz="2400" dirty="0" smtClean="0">
                <a:effectLst/>
                <a:latin typeface="Arial" charset="0"/>
              </a:rPr>
              <a:t>; as lacunas </a:t>
            </a:r>
            <a:r>
              <a:rPr lang="en-US" sz="2400" dirty="0" err="1" smtClean="0">
                <a:effectLst/>
                <a:latin typeface="Arial" charset="0"/>
              </a:rPr>
              <a:t>podem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aproveitadas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apenas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apontador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primeiro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kern="1200" dirty="0" err="1" smtClean="0">
                <a:solidFill>
                  <a:srgbClr val="FF5050"/>
                </a:solidFill>
                <a:effectLst/>
                <a:latin typeface="Arial" charset="0"/>
              </a:rPr>
              <a:t>Desvantagem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n, é </a:t>
            </a:r>
            <a:r>
              <a:rPr lang="en-US" sz="2400" dirty="0" err="1" smtClean="0">
                <a:effectLst/>
                <a:latin typeface="Arial" charset="0"/>
              </a:rPr>
              <a:t>preciso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n-1 </a:t>
            </a:r>
            <a:r>
              <a:rPr lang="en-US" sz="2400" dirty="0" err="1" smtClean="0">
                <a:effectLst/>
                <a:latin typeface="Arial" charset="0"/>
              </a:rPr>
              <a:t>anteriores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ruim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acesso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aleatório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chemeClr val="tx2"/>
                </a:solidFill>
                <a:effectLst/>
                <a:latin typeface="Arial" charset="0"/>
              </a:rPr>
              <a:t>Idéia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Colocar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ponteiros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bloco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 disco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tabela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memória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 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69C8C-36AF-40D5-BE2B-051635D3A22D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39941" name="CaixaDeTexto 4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Implementação de Arquivos (5)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490913" y="5522913"/>
            <a:ext cx="5367337" cy="1082675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Alocação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por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lista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encadeada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usando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uma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tabela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alocação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arquivos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na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97E4FF"/>
                </a:solidFill>
                <a:latin typeface="Arial" charset="0"/>
              </a:rPr>
              <a:t>memória</a:t>
            </a:r>
            <a:r>
              <a:rPr lang="en-US" sz="2400" dirty="0">
                <a:solidFill>
                  <a:srgbClr val="97E4FF"/>
                </a:solidFill>
                <a:latin typeface="Arial" charset="0"/>
              </a:rPr>
              <a:t> principal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2D9F-0FA8-489E-8739-92278EA04500}" type="slidenum">
              <a:rPr lang="pt-BR"/>
              <a:pPr>
                <a:defRPr/>
              </a:pPr>
              <a:t>22</a:t>
            </a:fld>
            <a:endParaRPr lang="pt-BR"/>
          </a:p>
        </p:txBody>
      </p:sp>
      <p:pic>
        <p:nvPicPr>
          <p:cNvPr id="40965" name="Picture 8" descr="6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499" y="1031875"/>
            <a:ext cx="4583113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9388" y="928688"/>
            <a:ext cx="40451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FAT – File </a:t>
            </a:r>
            <a:r>
              <a:rPr lang="en-US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Allocation Table</a:t>
            </a:r>
            <a:endParaRPr lang="en-US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en-US" sz="2400" dirty="0" err="1">
                <a:latin typeface="Arial" charset="0"/>
              </a:rPr>
              <a:t>Usado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primeiras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versões</a:t>
            </a:r>
            <a:r>
              <a:rPr lang="en-US" sz="2400" dirty="0">
                <a:latin typeface="Arial" charset="0"/>
              </a:rPr>
              <a:t> do Windows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até</a:t>
            </a:r>
            <a:r>
              <a:rPr lang="en-US" sz="2400" dirty="0">
                <a:latin typeface="Arial" charset="0"/>
              </a:rPr>
              <a:t> XP)</a:t>
            </a:r>
          </a:p>
          <a:p>
            <a:pPr algn="l">
              <a:defRPr/>
            </a:pPr>
            <a:endParaRPr lang="en-US" sz="2400" dirty="0">
              <a:latin typeface="Arial" charset="0"/>
            </a:endParaRPr>
          </a:p>
          <a:p>
            <a:pPr algn="l">
              <a:defRPr/>
            </a:pP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usa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4,7,2,10,12 e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B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6,3,11,14.</a:t>
            </a:r>
          </a:p>
          <a:p>
            <a:pPr algn="l">
              <a:defRPr/>
            </a:pPr>
            <a:endParaRPr lang="en-US" sz="2400" dirty="0">
              <a:latin typeface="Arial" charset="0"/>
            </a:endParaRPr>
          </a:p>
          <a:p>
            <a:pPr algn="l">
              <a:defRPr/>
            </a:pPr>
            <a:r>
              <a:rPr lang="en-US" sz="2400" dirty="0" err="1">
                <a:latin typeface="Arial" charset="0"/>
              </a:rPr>
              <a:t>Ainda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err="1">
                <a:latin typeface="Arial" charset="0"/>
              </a:rPr>
              <a:t>necessário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seguir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sequencia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porém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algn="l">
              <a:defRPr/>
            </a:pPr>
            <a:endParaRPr lang="en-US" sz="2400" dirty="0">
              <a:solidFill>
                <a:srgbClr val="97E4FF"/>
              </a:solidFill>
              <a:latin typeface="Arial" charset="0"/>
            </a:endParaRPr>
          </a:p>
          <a:p>
            <a:pPr algn="l">
              <a:defRPr/>
            </a:pPr>
            <a:r>
              <a:rPr lang="en-US" sz="2400" i="1" dirty="0" err="1">
                <a:latin typeface="Arial" charset="0"/>
              </a:rPr>
              <a:t>Algum</a:t>
            </a:r>
            <a:r>
              <a:rPr lang="en-US" sz="2400" i="1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problema</a:t>
            </a:r>
            <a:r>
              <a:rPr lang="en-US" sz="2400" i="1" dirty="0">
                <a:latin typeface="Arial" charset="0"/>
              </a:rPr>
              <a:t>?</a:t>
            </a:r>
            <a:endParaRPr lang="pt-BR" sz="2400" i="1" dirty="0">
              <a:latin typeface="Arial" charset="0"/>
            </a:endParaRPr>
          </a:p>
        </p:txBody>
      </p:sp>
      <p:sp>
        <p:nvSpPr>
          <p:cNvPr id="40967" name="CaixaDeTexto 6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Implementação de Arquivos (6)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D3EF-50A5-401C-AF36-1F4150D8F25D}" type="slidenum">
              <a:rPr lang="pt-BR"/>
              <a:pPr>
                <a:defRPr/>
              </a:pPr>
              <a:t>23</a:t>
            </a:fld>
            <a:endParaRPr lang="pt-BR"/>
          </a:p>
        </p:txBody>
      </p:sp>
      <p:pic>
        <p:nvPicPr>
          <p:cNvPr id="41988" name="Picture 4" descr="6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9075" y="1236663"/>
            <a:ext cx="4583113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98475" y="1141413"/>
            <a:ext cx="33528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FF5050"/>
                </a:solidFill>
                <a:latin typeface="Arial" charset="0"/>
              </a:rPr>
              <a:t>Problema da FAT: </a:t>
            </a:r>
            <a:r>
              <a:rPr lang="en-US" sz="2400">
                <a:latin typeface="Arial" charset="0"/>
              </a:rPr>
              <a:t>tabela proporcional ao tamanho do disco, em memória o tempo todo</a:t>
            </a:r>
          </a:p>
          <a:p>
            <a:pPr algn="l"/>
            <a:endParaRPr lang="en-US" sz="2400">
              <a:latin typeface="Arial" charset="0"/>
            </a:endParaRPr>
          </a:p>
          <a:p>
            <a:pPr algn="l"/>
            <a:r>
              <a:rPr lang="en-US" sz="2400">
                <a:latin typeface="Arial" charset="0"/>
              </a:rPr>
              <a:t>Se disco de 200GB, com blocos de 1KB,</a:t>
            </a:r>
          </a:p>
          <a:p>
            <a:pPr algn="l"/>
            <a:r>
              <a:rPr lang="en-US" sz="2400">
                <a:latin typeface="Arial" charset="0"/>
              </a:rPr>
              <a:t>200 milhões de entradas. </a:t>
            </a:r>
          </a:p>
          <a:p>
            <a:pPr algn="l"/>
            <a:r>
              <a:rPr lang="en-US" sz="2400">
                <a:latin typeface="Arial" charset="0"/>
              </a:rPr>
              <a:t>Cada entrada ocupando 3 bytes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=&gt; tabela necessita 600MB </a:t>
            </a:r>
            <a:endParaRPr lang="pt-BR" sz="2400">
              <a:latin typeface="Arial" charset="0"/>
            </a:endParaRPr>
          </a:p>
        </p:txBody>
      </p:sp>
      <p:sp>
        <p:nvSpPr>
          <p:cNvPr id="41990" name="CaixaDeTexto 5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(7)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065338" y="6288088"/>
            <a:ext cx="5486400" cy="5699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97E4FF"/>
                </a:solidFill>
                <a:effectLst/>
                <a:latin typeface="Arial" charset="0"/>
              </a:rPr>
              <a:t>Um exemplo de i-node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2EB51-5663-4184-9070-0BAD7D05378E}" type="slidenum">
              <a:rPr lang="pt-BR"/>
              <a:pPr>
                <a:defRPr/>
              </a:pPr>
              <a:t>24</a:t>
            </a:fld>
            <a:endParaRPr lang="pt-BR"/>
          </a:p>
        </p:txBody>
      </p:sp>
      <p:pic>
        <p:nvPicPr>
          <p:cNvPr id="43013" name="Picture 7" descr="6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525" y="2555875"/>
            <a:ext cx="37655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255588" y="1179513"/>
            <a:ext cx="86883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 err="1">
                <a:latin typeface="Arial" charset="0"/>
              </a:rPr>
              <a:t>Alternativa</a:t>
            </a:r>
            <a:r>
              <a:rPr lang="en-US" sz="2400" dirty="0">
                <a:latin typeface="Arial" charset="0"/>
              </a:rPr>
              <a:t> =&gt; </a:t>
            </a:r>
            <a:r>
              <a:rPr lang="en-US" sz="2400" dirty="0" err="1" smtClean="0">
                <a:solidFill>
                  <a:srgbClr val="CCFF99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srgbClr val="CCFF99"/>
                </a:solidFill>
                <a:latin typeface="Arial" charset="0"/>
              </a:rPr>
              <a:t>-node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uma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estrutura</a:t>
            </a:r>
            <a:r>
              <a:rPr lang="en-US" sz="2400" dirty="0">
                <a:latin typeface="Arial" charset="0"/>
              </a:rPr>
              <a:t> de dados </a:t>
            </a:r>
            <a:r>
              <a:rPr lang="en-US" sz="2400" dirty="0" err="1" smtClean="0">
                <a:latin typeface="Arial" charset="0"/>
              </a:rPr>
              <a:t>associada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a </a:t>
            </a:r>
            <a:r>
              <a:rPr lang="en-US" sz="2400" dirty="0" err="1">
                <a:latin typeface="Arial" charset="0"/>
              </a:rPr>
              <a:t>cada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relacionando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atributos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endereços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Só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quando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está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aberto</a:t>
            </a:r>
            <a:r>
              <a:rPr lang="en-US" sz="2400" dirty="0">
                <a:latin typeface="Arial" charset="0"/>
              </a:rPr>
              <a:t>. 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Se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-node </a:t>
            </a:r>
            <a:r>
              <a:rPr lang="en-US" sz="2400" dirty="0" err="1">
                <a:latin typeface="Arial" charset="0"/>
              </a:rPr>
              <a:t>ocupa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n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bytes, e é </a:t>
            </a:r>
            <a:r>
              <a:rPr lang="en-US" sz="2400" dirty="0" err="1">
                <a:latin typeface="Arial" charset="0"/>
              </a:rPr>
              <a:t>possível</a:t>
            </a:r>
            <a:endParaRPr lang="en-US" sz="2400" dirty="0">
              <a:latin typeface="Arial" charset="0"/>
            </a:endParaRP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 err="1">
                <a:latin typeface="Arial" charset="0"/>
              </a:rPr>
              <a:t>abrir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simultaneamente</a:t>
            </a:r>
            <a:endParaRPr lang="en-US" sz="2400" dirty="0">
              <a:latin typeface="Arial" charset="0"/>
            </a:endParaRP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i="1" dirty="0">
                <a:latin typeface="Arial" charset="0"/>
              </a:rPr>
              <a:t>k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, o </a:t>
            </a:r>
            <a:r>
              <a:rPr lang="en-US" sz="2400" dirty="0" err="1">
                <a:latin typeface="Arial" charset="0"/>
              </a:rPr>
              <a:t>gasto</a:t>
            </a:r>
            <a:r>
              <a:rPr lang="en-US" sz="2400" dirty="0">
                <a:latin typeface="Arial" charset="0"/>
              </a:rPr>
              <a:t> 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>
                <a:latin typeface="Arial" charset="0"/>
              </a:rPr>
              <a:t>memória</a:t>
            </a:r>
            <a:r>
              <a:rPr lang="en-US" sz="2400" dirty="0">
                <a:latin typeface="Arial" charset="0"/>
              </a:rPr>
              <a:t> 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dirty="0" err="1">
                <a:latin typeface="Arial" charset="0"/>
              </a:rPr>
              <a:t>será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err="1">
                <a:latin typeface="Arial" charset="0"/>
              </a:rPr>
              <a:t>nk</a:t>
            </a:r>
            <a:r>
              <a:rPr lang="en-US" sz="2400" dirty="0">
                <a:latin typeface="Arial" charset="0"/>
              </a:rPr>
              <a:t>. (</a:t>
            </a:r>
            <a:r>
              <a:rPr lang="en-US" sz="2400" dirty="0" err="1">
                <a:latin typeface="Arial" charset="0"/>
              </a:rPr>
              <a:t>muito</a:t>
            </a:r>
            <a:r>
              <a:rPr lang="en-US" sz="2400" dirty="0">
                <a:latin typeface="Arial" charset="0"/>
              </a:rPr>
              <a:t> 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dirty="0" err="1">
                <a:latin typeface="Arial" charset="0"/>
              </a:rPr>
              <a:t>menor</a:t>
            </a:r>
            <a:r>
              <a:rPr lang="en-US" sz="2400" dirty="0">
                <a:latin typeface="Arial" charset="0"/>
              </a:rPr>
              <a:t> que a FAT)</a:t>
            </a:r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V="1">
            <a:off x="7099300" y="5334000"/>
            <a:ext cx="409575" cy="15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481888" y="4799013"/>
            <a:ext cx="16621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 arquivos muito grandes.</a:t>
            </a:r>
          </a:p>
        </p:txBody>
      </p:sp>
      <p:sp>
        <p:nvSpPr>
          <p:cNvPr id="43017" name="CaixaDeTexto 9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Diretórios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215900" y="4017963"/>
            <a:ext cx="8928100" cy="27257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(a) </a:t>
            </a: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simples (Windows) - </a:t>
            </a:r>
            <a:r>
              <a:rPr lang="en-US" sz="2400" dirty="0" err="1" smtClean="0">
                <a:effectLst/>
                <a:latin typeface="Arial" charset="0"/>
              </a:rPr>
              <a:t>entradas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fixo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contendo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atributos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indicação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onde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estão</a:t>
            </a:r>
            <a:r>
              <a:rPr lang="en-US" sz="2400" dirty="0" smtClean="0">
                <a:effectLst/>
                <a:latin typeface="Arial" charset="0"/>
              </a:rPr>
              <a:t> no disco.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(b)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qual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entrada</a:t>
            </a:r>
            <a:r>
              <a:rPr lang="en-US" sz="2400" dirty="0" smtClean="0">
                <a:effectLst/>
                <a:latin typeface="Arial" charset="0"/>
              </a:rPr>
              <a:t> se </a:t>
            </a:r>
            <a:r>
              <a:rPr lang="en-US" sz="2400" dirty="0" err="1" smtClean="0">
                <a:effectLst/>
                <a:latin typeface="Arial" charset="0"/>
              </a:rPr>
              <a:t>refere</a:t>
            </a:r>
            <a:r>
              <a:rPr lang="en-US" sz="2400" dirty="0" smtClean="0">
                <a:effectLst/>
                <a:latin typeface="Arial" charset="0"/>
              </a:rPr>
              <a:t> a um </a:t>
            </a:r>
            <a:r>
              <a:rPr lang="en-US" sz="2400" dirty="0" err="1" smtClean="0">
                <a:effectLst/>
                <a:latin typeface="Arial" charset="0"/>
              </a:rPr>
              <a:t>i</a:t>
            </a:r>
            <a:r>
              <a:rPr lang="en-US" sz="2400" dirty="0" smtClean="0">
                <a:effectLst/>
                <a:latin typeface="Arial" charset="0"/>
              </a:rPr>
              <a:t>-node (Unix)</a:t>
            </a:r>
          </a:p>
          <a:p>
            <a:pPr eaLnBrk="1" hangingPunct="1">
              <a:buFont typeface="Wingdings" pitchFamily="2" charset="2"/>
              <a:buNone/>
            </a:pPr>
            <a:endParaRPr lang="en-US" sz="11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Qual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deve</a:t>
            </a:r>
            <a:r>
              <a:rPr lang="en-US" sz="2400" dirty="0" smtClean="0">
                <a:effectLst/>
                <a:latin typeface="Arial" charset="0"/>
              </a:rPr>
              <a:t> ser o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reservado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? 255 chars? </a:t>
            </a:r>
            <a:r>
              <a:rPr lang="en-US" sz="2400" dirty="0" err="1" smtClean="0">
                <a:effectLst/>
                <a:latin typeface="Arial" charset="0"/>
              </a:rPr>
              <a:t>fixo</a:t>
            </a:r>
            <a:r>
              <a:rPr lang="en-US" sz="2400" dirty="0" smtClean="0">
                <a:effectLst/>
                <a:latin typeface="Arial" charset="0"/>
              </a:rPr>
              <a:t>? A </a:t>
            </a:r>
            <a:r>
              <a:rPr lang="en-US" sz="2400" dirty="0" err="1" smtClean="0">
                <a:effectLst/>
                <a:latin typeface="Arial" charset="0"/>
              </a:rPr>
              <a:t>maioria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nomes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arqs</a:t>
            </a:r>
            <a:r>
              <a:rPr lang="en-US" sz="2400" dirty="0" smtClean="0">
                <a:effectLst/>
                <a:latin typeface="Arial" charset="0"/>
              </a:rPr>
              <a:t> tem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menor</a:t>
            </a:r>
            <a:r>
              <a:rPr lang="en-US" sz="2400" dirty="0" smtClean="0">
                <a:effectLst/>
                <a:latin typeface="Arial" charset="0"/>
              </a:rPr>
              <a:t>...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EFFB1-5C89-4768-93EB-EE2F0D9A649C}" type="slidenum">
              <a:rPr lang="pt-BR"/>
              <a:pPr>
                <a:defRPr/>
              </a:pPr>
              <a:t>25</a:t>
            </a:fld>
            <a:endParaRPr lang="pt-BR"/>
          </a:p>
        </p:txBody>
      </p:sp>
      <p:pic>
        <p:nvPicPr>
          <p:cNvPr id="44037" name="Picture 9" descr="6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719263"/>
            <a:ext cx="6553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476250" y="1146175"/>
            <a:ext cx="8259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Diretório deve mapear nome dos arquivos e onde achá-los:</a:t>
            </a:r>
          </a:p>
        </p:txBody>
      </p:sp>
      <p:sp>
        <p:nvSpPr>
          <p:cNvPr id="44039" name="CaixaDeTexto 6"/>
          <p:cNvSpPr txBox="1">
            <a:spLocks noChangeArrowheads="1"/>
          </p:cNvSpPr>
          <p:nvPr/>
        </p:nvSpPr>
        <p:spPr bwMode="auto">
          <a:xfrm>
            <a:off x="0" y="6594475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Implementação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Diretórios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5105400"/>
            <a:ext cx="8658225" cy="175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latin typeface="Arial" charset="0"/>
              </a:rPr>
              <a:t>Duas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formas</a:t>
            </a:r>
            <a:r>
              <a:rPr lang="en-US" sz="2000" dirty="0" smtClean="0">
                <a:latin typeface="Arial" charset="0"/>
              </a:rPr>
              <a:t> de </a:t>
            </a:r>
            <a:r>
              <a:rPr lang="en-US" sz="2000" dirty="0" err="1" smtClean="0">
                <a:latin typeface="Arial" charset="0"/>
              </a:rPr>
              <a:t>tratar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nomes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longos</a:t>
            </a:r>
            <a:r>
              <a:rPr lang="en-US" sz="2000" dirty="0" smtClean="0">
                <a:latin typeface="Arial" charset="0"/>
              </a:rPr>
              <a:t> de </a:t>
            </a:r>
            <a:r>
              <a:rPr lang="en-US" sz="2000" dirty="0" err="1" smtClean="0">
                <a:latin typeface="Arial" charset="0"/>
              </a:rPr>
              <a:t>arquivos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em</a:t>
            </a:r>
            <a:r>
              <a:rPr lang="en-US" sz="2000" dirty="0" smtClean="0">
                <a:latin typeface="Arial" charset="0"/>
              </a:rPr>
              <a:t> um </a:t>
            </a:r>
            <a:r>
              <a:rPr lang="en-US" sz="2000" dirty="0" err="1" smtClean="0">
                <a:latin typeface="Arial" charset="0"/>
              </a:rPr>
              <a:t>diretório</a:t>
            </a:r>
            <a:endParaRPr lang="en-US" sz="2000" dirty="0" smtClean="0">
              <a:latin typeface="Arial" charset="0"/>
            </a:endParaRPr>
          </a:p>
          <a:p>
            <a:pPr marL="365125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(a) </a:t>
            </a:r>
            <a:r>
              <a:rPr lang="en-US" sz="2000" dirty="0" err="1" smtClean="0">
                <a:latin typeface="Arial" charset="0"/>
              </a:rPr>
              <a:t>Em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linha</a:t>
            </a:r>
            <a:r>
              <a:rPr lang="en-US" sz="2000" dirty="0" smtClean="0">
                <a:latin typeface="Arial" charset="0"/>
              </a:rPr>
              <a:t>. </a:t>
            </a:r>
            <a:r>
              <a:rPr lang="en-US" sz="2000" dirty="0" err="1" smtClean="0">
                <a:latin typeface="Arial" charset="0"/>
              </a:rPr>
              <a:t>Quando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deleta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arquivo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cria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fragmentação</a:t>
            </a:r>
            <a:endParaRPr lang="en-US" sz="2000" dirty="0" smtClean="0">
              <a:latin typeface="Arial" charset="0"/>
            </a:endParaRPr>
          </a:p>
          <a:p>
            <a:pPr marL="365125" lvl="1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" charset="0"/>
              </a:rPr>
              <a:t>(b) </a:t>
            </a:r>
            <a:r>
              <a:rPr lang="en-US" sz="2000" dirty="0" err="1" smtClean="0">
                <a:latin typeface="Arial" charset="0"/>
              </a:rPr>
              <a:t>Em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uma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área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temporária</a:t>
            </a:r>
            <a:r>
              <a:rPr lang="en-US" sz="2000" dirty="0" smtClean="0">
                <a:latin typeface="Arial" charset="0"/>
              </a:rPr>
              <a:t> de </a:t>
            </a:r>
            <a:r>
              <a:rPr lang="en-US" sz="2000" dirty="0" err="1" smtClean="0">
                <a:latin typeface="Arial" charset="0"/>
              </a:rPr>
              <a:t>alocação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dinâmica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i="1" dirty="0" smtClean="0">
                <a:latin typeface="Arial" charset="0"/>
              </a:rPr>
              <a:t>(heap). </a:t>
            </a:r>
            <a:r>
              <a:rPr lang="en-US" sz="2000" dirty="0" smtClean="0">
                <a:latin typeface="Arial" charset="0"/>
              </a:rPr>
              <a:t>Resolve </a:t>
            </a:r>
            <a:r>
              <a:rPr lang="en-US" sz="2000" dirty="0" err="1" smtClean="0">
                <a:latin typeface="Arial" charset="0"/>
              </a:rPr>
              <a:t>fragmentação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gerenciar</a:t>
            </a:r>
            <a:r>
              <a:rPr lang="en-US" sz="2000" dirty="0" smtClean="0">
                <a:latin typeface="Arial" charset="0"/>
              </a:rPr>
              <a:t> a heap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err="1" smtClean="0">
                <a:latin typeface="Arial" charset="0"/>
              </a:rPr>
              <a:t>Em</a:t>
            </a:r>
            <a:r>
              <a:rPr lang="en-US" sz="2000" dirty="0" smtClean="0">
                <a:latin typeface="Arial" charset="0"/>
              </a:rPr>
              <a:t> ambos </a:t>
            </a:r>
            <a:r>
              <a:rPr lang="en-US" sz="2000" dirty="0" err="1" smtClean="0">
                <a:latin typeface="Arial" charset="0"/>
              </a:rPr>
              <a:t>os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casos</a:t>
            </a:r>
            <a:r>
              <a:rPr lang="en-US" sz="2000" dirty="0" smtClean="0">
                <a:latin typeface="Arial" charset="0"/>
              </a:rPr>
              <a:t> a </a:t>
            </a:r>
            <a:r>
              <a:rPr lang="en-US" sz="2000" dirty="0" err="1" smtClean="0">
                <a:latin typeface="Arial" charset="0"/>
              </a:rPr>
              <a:t>busca</a:t>
            </a:r>
            <a:r>
              <a:rPr lang="en-US" sz="2000" dirty="0" smtClean="0">
                <a:latin typeface="Arial" charset="0"/>
              </a:rPr>
              <a:t> é linear. </a:t>
            </a:r>
            <a:r>
              <a:rPr lang="en-US" sz="2000" dirty="0" err="1" smtClean="0">
                <a:latin typeface="Arial" charset="0"/>
              </a:rPr>
              <a:t>Usar</a:t>
            </a:r>
            <a:r>
              <a:rPr lang="en-US" sz="2000" dirty="0" smtClean="0">
                <a:latin typeface="Arial" charset="0"/>
              </a:rPr>
              <a:t> hash </a:t>
            </a:r>
            <a:r>
              <a:rPr lang="en-US" sz="2000" dirty="0" err="1" smtClean="0">
                <a:latin typeface="Arial" charset="0"/>
              </a:rPr>
              <a:t>para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agilizar</a:t>
            </a:r>
            <a:r>
              <a:rPr lang="en-US" sz="2000" dirty="0" smtClean="0">
                <a:latin typeface="Arial" charset="0"/>
              </a:rPr>
              <a:t> a </a:t>
            </a:r>
            <a:r>
              <a:rPr lang="en-US" sz="2000" dirty="0" err="1" smtClean="0">
                <a:latin typeface="Arial" charset="0"/>
              </a:rPr>
              <a:t>busca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38035-7F4B-414A-8474-DB7E83B964A4}" type="slidenum">
              <a:rPr lang="pt-BR"/>
              <a:pPr>
                <a:defRPr/>
              </a:pPr>
              <a:t>26</a:t>
            </a:fld>
            <a:endParaRPr lang="pt-BR"/>
          </a:p>
        </p:txBody>
      </p:sp>
      <p:pic>
        <p:nvPicPr>
          <p:cNvPr id="45061" name="Picture 6" descr="6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8" y="896938"/>
            <a:ext cx="69342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CaixaDeTexto 5"/>
          <p:cNvSpPr txBox="1">
            <a:spLocks noChangeArrowheads="1"/>
          </p:cNvSpPr>
          <p:nvPr/>
        </p:nvSpPr>
        <p:spPr bwMode="auto">
          <a:xfrm>
            <a:off x="0" y="0"/>
            <a:ext cx="831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2488" y="0"/>
            <a:ext cx="777240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Compartilhados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5046663"/>
            <a:ext cx="8407400" cy="6858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Sistema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contendo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um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(do User C)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compartilhado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(com User B)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Com </a:t>
            </a:r>
            <a:r>
              <a:rPr lang="en-US" sz="2400" dirty="0" err="1" smtClean="0">
                <a:effectLst/>
                <a:latin typeface="Arial" charset="0"/>
              </a:rPr>
              <a:t>esta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ligação</a:t>
            </a:r>
            <a:r>
              <a:rPr lang="en-US" sz="2400" dirty="0" smtClean="0">
                <a:effectLst/>
                <a:latin typeface="Arial" charset="0"/>
              </a:rPr>
              <a:t>, 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árvore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mas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grafo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acíclico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orientado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2118D-C4A7-47E0-8273-690E3215D77B}" type="slidenum">
              <a:rPr lang="pt-BR"/>
              <a:pPr>
                <a:defRPr/>
              </a:pPr>
              <a:t>27</a:t>
            </a:fld>
            <a:endParaRPr lang="pt-BR"/>
          </a:p>
        </p:txBody>
      </p:sp>
      <p:pic>
        <p:nvPicPr>
          <p:cNvPr id="46085" name="Picture 7" descr="6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369" y="919734"/>
            <a:ext cx="4321175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CaixaDeTexto 5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Compartilhados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2213"/>
            <a:ext cx="8915400" cy="163195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chemeClr val="hlink"/>
                </a:solidFill>
                <a:effectLst/>
                <a:latin typeface="Arial" charset="0"/>
              </a:rPr>
              <a:t>Hard Link:</a:t>
            </a:r>
            <a:r>
              <a:rPr lang="en-US" sz="2400" smtClean="0">
                <a:effectLst/>
                <a:latin typeface="Arial" charset="0"/>
              </a:rPr>
              <a:t> Nomes diferentes para o mesmo arquivo (Aponta para mesmo i-node que registra todas as mudanças). Ao remover um link o arquivo permanece enquanto houver um nome</a:t>
            </a:r>
            <a:br>
              <a:rPr lang="en-US" sz="2400" smtClean="0">
                <a:effectLst/>
                <a:latin typeface="Arial" charset="0"/>
              </a:rPr>
            </a:br>
            <a:r>
              <a:rPr lang="en-US" sz="2400" smtClean="0">
                <a:effectLst/>
                <a:latin typeface="Arial" charset="0"/>
              </a:rPr>
              <a:t>para ele.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solidFill>
                <a:srgbClr val="FDBE6B"/>
              </a:solidFill>
              <a:effectLst/>
              <a:latin typeface="Arial" charset="0"/>
            </a:endParaRPr>
          </a:p>
        </p:txBody>
      </p:sp>
      <p:pic>
        <p:nvPicPr>
          <p:cNvPr id="47109" name="Picture 5" descr="6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5475" y="2555875"/>
            <a:ext cx="5075238" cy="2589213"/>
          </a:xfrm>
          <a:noFill/>
        </p:spPr>
      </p:pic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AB6C6-ED4C-4FEF-8D75-928050426EBC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1357313" y="5259388"/>
            <a:ext cx="778668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(a) </a:t>
            </a:r>
            <a:r>
              <a:rPr lang="en-US" sz="2400">
                <a:latin typeface="Arial" charset="0"/>
              </a:rPr>
              <a:t>Situação antes da ligação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(b) </a:t>
            </a:r>
            <a:r>
              <a:rPr lang="en-US" sz="2400">
                <a:latin typeface="Arial" charset="0"/>
              </a:rPr>
              <a:t>Depois de a ligação ser criada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(c) </a:t>
            </a:r>
            <a:r>
              <a:rPr lang="en-US" sz="2400">
                <a:latin typeface="Arial" charset="0"/>
              </a:rPr>
              <a:t>Depois de o proprietário original remover o arquivo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C ainda paga a conta... Problema do hard link</a:t>
            </a:r>
          </a:p>
        </p:txBody>
      </p:sp>
      <p:sp>
        <p:nvSpPr>
          <p:cNvPr id="47111" name="CaixaDeTexto 6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Compartilhados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273675"/>
            <a:ext cx="8229600" cy="1330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Links simbólicos permitem criar ligações para diretórios ou para arquivos em computadores remotos (NFS), o que não e possível com os hard links.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12950" y="2646363"/>
          <a:ext cx="650716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m de bitmap" r:id="rId3" imgW="5318095" imgH="1966130" progId="PBrush">
                  <p:embed/>
                </p:oleObj>
              </mc:Choice>
              <mc:Fallback>
                <p:oleObj name="Imagem de bitmap" r:id="rId3" imgW="5318095" imgH="196613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2646363"/>
                        <a:ext cx="650716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E3FFB-5B6F-4968-856D-6983BBBB137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4963" y="1206500"/>
            <a:ext cx="8610600" cy="204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hlink"/>
                </a:solidFill>
                <a:latin typeface="Arial" charset="0"/>
              </a:rPr>
              <a:t>Soft Link:</a:t>
            </a:r>
            <a:r>
              <a:rPr lang="en-US" sz="2400">
                <a:latin typeface="Arial" charset="0"/>
              </a:rPr>
              <a:t>  </a:t>
            </a:r>
            <a:r>
              <a:rPr lang="pt-BR" sz="2400">
                <a:solidFill>
                  <a:srgbClr val="FDBE6B"/>
                </a:solidFill>
                <a:latin typeface="Arial" charset="0"/>
              </a:rPr>
              <a:t>ln -s source_file myfile</a:t>
            </a:r>
            <a:r>
              <a:rPr lang="pt-BR" sz="2400">
                <a:latin typeface="Arial" charset="0"/>
              </a:rPr>
              <a:t>  </a:t>
            </a:r>
          </a:p>
          <a:p>
            <a:pPr algn="l"/>
            <a:r>
              <a:rPr lang="pt-BR" sz="2400">
                <a:latin typeface="Arial" charset="0"/>
              </a:rPr>
              <a:t>Tipo especial de arquivo que contém o nome do caminho para o outro arquivo original. </a:t>
            </a:r>
            <a:r>
              <a:rPr lang="en-US" sz="2400">
                <a:latin typeface="Arial" charset="0"/>
              </a:rPr>
              <a:t>Ao remover o original o link fica inutilizável.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8011" y="125185"/>
            <a:ext cx="8725989" cy="78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Armazenamento</a:t>
            </a:r>
            <a:r>
              <a:rPr lang="en-US" sz="3600" dirty="0" smtClean="0">
                <a:latin typeface="Arial" charset="0"/>
              </a:rPr>
              <a:t> da </a:t>
            </a:r>
            <a:r>
              <a:rPr lang="en-US" sz="3600" dirty="0" err="1" smtClean="0">
                <a:latin typeface="Arial" charset="0"/>
              </a:rPr>
              <a:t>Informação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 Longo </a:t>
            </a:r>
            <a:r>
              <a:rPr lang="en-US" sz="3600" dirty="0" err="1" smtClean="0">
                <a:latin typeface="Arial" charset="0"/>
              </a:rPr>
              <a:t>Prazo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idx="1"/>
          </p:nvPr>
        </p:nvSpPr>
        <p:spPr>
          <a:xfrm>
            <a:off x="323850" y="1531937"/>
            <a:ext cx="8515350" cy="5287963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dirty="0" err="1" smtClean="0">
                <a:effectLst/>
                <a:latin typeface="Arial" charset="0"/>
              </a:rPr>
              <a:t>Deve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possível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armazenar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quantidade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muito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grande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que a </a:t>
            </a:r>
            <a:r>
              <a:rPr lang="en-US" sz="2400" dirty="0" err="1" smtClean="0">
                <a:effectLst/>
                <a:latin typeface="Arial" charset="0"/>
              </a:rPr>
              <a:t>capacidade</a:t>
            </a:r>
            <a:r>
              <a:rPr lang="en-US" sz="2400" dirty="0" smtClean="0">
                <a:effectLst/>
                <a:latin typeface="Arial" charset="0"/>
              </a:rPr>
              <a:t> da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);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deve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sobreviver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término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processo</a:t>
            </a:r>
            <a:r>
              <a:rPr lang="en-US" sz="2400" dirty="0" smtClean="0">
                <a:effectLst/>
                <a:latin typeface="Arial" charset="0"/>
              </a:rPr>
              <a:t> que a </a:t>
            </a:r>
            <a:r>
              <a:rPr lang="en-US" sz="2400" dirty="0" err="1" smtClean="0">
                <a:effectLst/>
                <a:latin typeface="Arial" charset="0"/>
              </a:rPr>
              <a:t>usa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marL="609600" indent="-609600" eaLnBrk="1" hangingPunct="1">
              <a:buSzPct val="100000"/>
              <a:buFontTx/>
              <a:buAutoNum type="arabicPeriod"/>
            </a:pP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buSzPct val="100000"/>
              <a:buFontTx/>
              <a:buAutoNum type="arabicPeriod"/>
            </a:pPr>
            <a:r>
              <a:rPr lang="en-US" sz="2400" dirty="0" err="1" smtClean="0">
                <a:effectLst/>
                <a:latin typeface="Arial" charset="0"/>
              </a:rPr>
              <a:t>Múltiplos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processos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devem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capazes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acessar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concorrentemente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independe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processo</a:t>
            </a:r>
            <a:r>
              <a:rPr lang="en-US" sz="2400" dirty="0" smtClean="0">
                <a:effectLst/>
                <a:latin typeface="Arial" charset="0"/>
              </a:rPr>
              <a:t>);</a:t>
            </a:r>
          </a:p>
          <a:p>
            <a:pPr marL="609600" indent="-609600" eaLnBrk="1" hangingPunct="1">
              <a:buFontTx/>
              <a:buNone/>
            </a:pPr>
            <a:endParaRPr lang="en-US" sz="1000" dirty="0" smtClean="0">
              <a:effectLst/>
              <a:latin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2800" dirty="0" err="1" smtClean="0">
                <a:effectLst/>
                <a:latin typeface="Arial" charset="0"/>
              </a:rPr>
              <a:t>Resultado</a:t>
            </a:r>
            <a:r>
              <a:rPr lang="en-US" sz="2800" dirty="0" smtClean="0">
                <a:effectLst/>
                <a:latin typeface="Arial" charset="0"/>
              </a:rPr>
              <a:t> =&gt; </a:t>
            </a:r>
            <a:r>
              <a:rPr lang="en-US" sz="28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endParaRPr lang="en-US" sz="2800" dirty="0" smtClean="0">
              <a:solidFill>
                <a:srgbClr val="97E4FF"/>
              </a:solidFill>
              <a:effectLst/>
              <a:latin typeface="Arial" charset="0"/>
            </a:endParaRPr>
          </a:p>
          <a:p>
            <a:pPr marL="609600" indent="-609600" algn="ctr" eaLnBrk="1" hangingPunct="1">
              <a:buFontTx/>
              <a:buNone/>
            </a:pPr>
            <a:endParaRPr lang="en-US" sz="1000" dirty="0" smtClean="0">
              <a:effectLst/>
              <a:latin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2400" dirty="0" err="1" smtClean="0">
                <a:effectLst/>
                <a:latin typeface="Arial" charset="0"/>
              </a:rPr>
              <a:t>Analisemos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início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ponto</a:t>
            </a:r>
            <a:r>
              <a:rPr lang="en-US" sz="2400" dirty="0" smtClean="0">
                <a:effectLst/>
                <a:latin typeface="Arial" charset="0"/>
              </a:rPr>
              <a:t> de vista do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C90E1-6AF3-4563-BF52-F5577D989AB1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20485" name="CaixaDeTexto 4"/>
          <p:cNvSpPr txBox="1">
            <a:spLocks noChangeArrowheads="1"/>
          </p:cNvSpPr>
          <p:nvPr/>
        </p:nvSpPr>
        <p:spPr bwMode="auto">
          <a:xfrm>
            <a:off x="-41275" y="65119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158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Virtuais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7C06E-65C6-4F14-BA22-C29FAE2BD295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20675" y="1301750"/>
            <a:ext cx="8610600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Windows</a:t>
            </a:r>
            <a:r>
              <a:rPr lang="en-US" sz="2400">
                <a:latin typeface="Arial" charset="0"/>
              </a:rPr>
              <a:t> identifica diferentes sistemas de arquivos com letras: C: (NTFS), D: (FAT32), E: (CD_ROM) sem tentar unificar sistemas heterogêneos.</a:t>
            </a:r>
          </a:p>
          <a:p>
            <a:pPr algn="l"/>
            <a:endParaRPr lang="en-US" sz="2400">
              <a:latin typeface="Arial" charset="0"/>
            </a:endParaRPr>
          </a:p>
          <a:p>
            <a:pPr algn="l"/>
            <a:r>
              <a:rPr lang="en-US" sz="2400">
                <a:solidFill>
                  <a:schemeClr val="tx2"/>
                </a:solidFill>
                <a:latin typeface="Arial" charset="0"/>
              </a:rPr>
              <a:t>UNIX</a:t>
            </a:r>
            <a:r>
              <a:rPr lang="en-US" sz="2400">
                <a:latin typeface="Arial" charset="0"/>
              </a:rPr>
              <a:t> modernos tentam integrar os diferentes sistemas de arquivos em uma única estrutura, montando tudo sob a arvore de diretórios. (É possível ter uma partição com sistema ext2  na raíz, uma partição com ext3 em /usr, etc.) </a:t>
            </a:r>
          </a:p>
          <a:p>
            <a:pPr algn="l"/>
            <a:endParaRPr lang="en-US" sz="2400">
              <a:latin typeface="Arial" charset="0"/>
            </a:endParaRPr>
          </a:p>
          <a:p>
            <a:pPr algn="l"/>
            <a:r>
              <a:rPr lang="en-US" sz="2400">
                <a:solidFill>
                  <a:srgbClr val="92D050"/>
                </a:solidFill>
                <a:latin typeface="Arial" charset="0"/>
              </a:rPr>
              <a:t>VFS (Virtual File System</a:t>
            </a:r>
            <a:r>
              <a:rPr lang="en-US" sz="2400">
                <a:latin typeface="Arial" charset="0"/>
              </a:rPr>
              <a:t>) conceito usado nos sistemas Unix, integra diferentes sistemas de arquivo em uma estrutura ordenada. </a:t>
            </a:r>
          </a:p>
        </p:txBody>
      </p:sp>
      <p:sp>
        <p:nvSpPr>
          <p:cNvPr id="48133" name="CaixaDeTexto 4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Virtuais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19A5F-B1CA-4D41-8C70-4F25C4DE9AB3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20675" y="969963"/>
            <a:ext cx="8610600" cy="304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Motivação principal para VFS: suportar sistemas de arquivos remotos – NFS ( Network File System).</a:t>
            </a:r>
          </a:p>
          <a:p>
            <a:pPr algn="l"/>
            <a:endParaRPr lang="en-US" sz="2400">
              <a:latin typeface="Arial" charset="0"/>
            </a:endParaRPr>
          </a:p>
          <a:p>
            <a:pPr algn="l"/>
            <a:r>
              <a:rPr lang="en-US" sz="2400">
                <a:latin typeface="Arial" charset="0"/>
              </a:rPr>
              <a:t>A parte comum aos sistemas é colocada na camada superior, a parte específica na camada inferior. Chamada POSIX é passada ao VFS que chama a função equivalente no FS específico.</a:t>
            </a:r>
          </a:p>
          <a:p>
            <a:pPr algn="l"/>
            <a:endParaRPr lang="en-US" sz="2400">
              <a:latin typeface="Arial" charset="0"/>
            </a:endParaRPr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b="10417"/>
          <a:stretch/>
        </p:blipFill>
        <p:spPr bwMode="auto">
          <a:xfrm>
            <a:off x="258763" y="3707637"/>
            <a:ext cx="8655050" cy="301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396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Gerenciamento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Espaço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em</a:t>
            </a:r>
            <a:r>
              <a:rPr lang="en-US" sz="3600" dirty="0" smtClean="0">
                <a:latin typeface="Arial" charset="0"/>
              </a:rPr>
              <a:t> Disco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1031875"/>
            <a:ext cx="8458200" cy="5826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maioria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sistemas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quebra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fixo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precisam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adjacentes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Qual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ideal do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?</a:t>
            </a:r>
          </a:p>
          <a:p>
            <a:pPr eaLnBrk="1" hangingPunct="1"/>
            <a:r>
              <a:rPr lang="en-US" sz="2400" dirty="0" smtClean="0">
                <a:effectLst/>
                <a:latin typeface="Arial" charset="0"/>
              </a:rPr>
              <a:t>Se </a:t>
            </a:r>
            <a:r>
              <a:rPr lang="en-US" sz="2400" dirty="0" err="1" smtClean="0">
                <a:effectLst/>
                <a:latin typeface="Arial" charset="0"/>
              </a:rPr>
              <a:t>pequeno</a:t>
            </a:r>
            <a:r>
              <a:rPr lang="en-US" sz="2400" dirty="0" smtClean="0">
                <a:effectLst/>
                <a:latin typeface="Arial" charset="0"/>
              </a:rPr>
              <a:t> =&gt; </a:t>
            </a:r>
            <a:r>
              <a:rPr lang="en-US" sz="2400" dirty="0" err="1" smtClean="0">
                <a:effectLst/>
                <a:latin typeface="Arial" charset="0"/>
              </a:rPr>
              <a:t>muitos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formar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:  </a:t>
            </a:r>
            <a:r>
              <a:rPr lang="en-US" sz="2400" dirty="0" err="1" smtClean="0">
                <a:effectLst/>
                <a:latin typeface="Arial" charset="0"/>
              </a:rPr>
              <a:t>demora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busca</a:t>
            </a:r>
            <a:r>
              <a:rPr lang="en-US" sz="2400" dirty="0" smtClean="0">
                <a:effectLst/>
                <a:latin typeface="Arial" charset="0"/>
              </a:rPr>
              <a:t>;</a:t>
            </a:r>
          </a:p>
          <a:p>
            <a:pPr eaLnBrk="1" hangingPunct="1"/>
            <a:r>
              <a:rPr lang="en-US" sz="2400" dirty="0" smtClean="0">
                <a:effectLst/>
                <a:latin typeface="Arial" charset="0"/>
              </a:rPr>
              <a:t>Se </a:t>
            </a:r>
            <a:r>
              <a:rPr lang="en-US" sz="2400" dirty="0" err="1" smtClean="0">
                <a:effectLst/>
                <a:latin typeface="Arial" charset="0"/>
              </a:rPr>
              <a:t>grande</a:t>
            </a:r>
            <a:r>
              <a:rPr lang="en-US" sz="2400" dirty="0" smtClean="0">
                <a:effectLst/>
                <a:latin typeface="Arial" charset="0"/>
              </a:rPr>
              <a:t> =&gt; </a:t>
            </a:r>
            <a:r>
              <a:rPr lang="en-US" sz="2400" dirty="0" err="1" smtClean="0">
                <a:effectLst/>
                <a:latin typeface="Arial" charset="0"/>
              </a:rPr>
              <a:t>desperdício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é </a:t>
            </a:r>
            <a:r>
              <a:rPr lang="en-US" sz="2400" dirty="0" err="1" smtClean="0">
                <a:effectLst/>
                <a:latin typeface="Arial" charset="0"/>
              </a:rPr>
              <a:t>pequeno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Como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dimensionar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o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tamanho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 do </a:t>
            </a: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bloco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boa </a:t>
            </a:r>
            <a:r>
              <a:rPr lang="en-US" sz="2400" dirty="0" err="1" smtClean="0">
                <a:effectLst/>
                <a:latin typeface="Arial" charset="0"/>
              </a:rPr>
              <a:t>escolha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requer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distribuição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Pesquisa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feita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grande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universidade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Univers.Vrije</a:t>
            </a:r>
            <a:r>
              <a:rPr lang="en-US" sz="2400" dirty="0" smtClean="0">
                <a:effectLst/>
                <a:latin typeface="Arial" charset="0"/>
              </a:rPr>
              <a:t>) e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servidor</a:t>
            </a:r>
            <a:r>
              <a:rPr lang="en-US" sz="2400" dirty="0" smtClean="0">
                <a:effectLst/>
                <a:latin typeface="Arial" charset="0"/>
              </a:rPr>
              <a:t> Web </a:t>
            </a:r>
            <a:r>
              <a:rPr lang="en-US" sz="2400" dirty="0" err="1" smtClean="0">
                <a:effectLst/>
                <a:latin typeface="Arial" charset="0"/>
              </a:rPr>
              <a:t>comercial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levantou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porcentual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menores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determinado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tamanho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bytes). 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2EBEA-0F9A-4CF9-A538-6E43369F18AC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50181" name="CaixaDeTexto 5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31763"/>
            <a:ext cx="884396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Tamanho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Bloco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idx="1"/>
          </p:nvPr>
        </p:nvSpPr>
        <p:spPr>
          <a:xfrm>
            <a:off x="424625" y="5460618"/>
            <a:ext cx="8521700" cy="1251077"/>
          </a:xfrm>
        </p:spPr>
        <p:txBody>
          <a:bodyPr>
            <a:normAutofit lnSpcReduction="10000"/>
          </a:bodyPr>
          <a:lstStyle/>
          <a:p>
            <a:pPr marL="539750" indent="-539750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Ex: 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2005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UV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charset="0"/>
              </a:rPr>
              <a:t>59,13%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 </a:t>
            </a:r>
            <a:r>
              <a:rPr lang="en-US" sz="2400" dirty="0" err="1" smtClean="0">
                <a:effectLst/>
                <a:latin typeface="Arial" charset="0"/>
              </a:rPr>
              <a:t>tinham</a:t>
            </a:r>
            <a:r>
              <a:rPr lang="en-US" sz="2400" dirty="0" smtClean="0">
                <a:effectLst/>
                <a:latin typeface="Arial" charset="0"/>
              </a:rPr>
              <a:t> 4KB 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menos</a:t>
            </a:r>
            <a:r>
              <a:rPr lang="en-US" sz="2400" dirty="0" smtClean="0">
                <a:effectLst/>
                <a:latin typeface="Arial" charset="0"/>
              </a:rPr>
              <a:t>. Se o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for de 4KB, 60-70% dos </a:t>
            </a:r>
            <a:r>
              <a:rPr lang="en-US" sz="2400" dirty="0" err="1" smtClean="0">
                <a:effectLst/>
                <a:latin typeface="Arial" charset="0"/>
              </a:rPr>
              <a:t>arqs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caberiam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só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.                 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B0CC0-F0EA-4B0E-B070-03E525DCEA1E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3709988" y="4545013"/>
            <a:ext cx="1654175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12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13" y="1155700"/>
            <a:ext cx="6548437" cy="4186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1207" name="CaixaDeTexto 6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181</a:t>
            </a:r>
          </a:p>
        </p:txBody>
      </p:sp>
      <p:sp>
        <p:nvSpPr>
          <p:cNvPr id="2" name="Elipse 1"/>
          <p:cNvSpPr/>
          <p:nvPr/>
        </p:nvSpPr>
        <p:spPr>
          <a:xfrm>
            <a:off x="3580598" y="4545013"/>
            <a:ext cx="664143" cy="219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175"/>
            <a:ext cx="884396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Tamanho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Bloco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32463-5ACB-47EE-82FF-00D76D139046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52229" name="CaixaDeTexto 4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244" y="257175"/>
            <a:ext cx="2576009" cy="2659106"/>
          </a:xfrm>
          <a:prstGeom prst="rect">
            <a:avLst/>
          </a:prstGeom>
        </p:spPr>
      </p:pic>
      <p:sp>
        <p:nvSpPr>
          <p:cNvPr id="52228" name="Rectangle 5"/>
          <p:cNvSpPr>
            <a:spLocks noGrp="1" noChangeArrowheads="1"/>
          </p:cNvSpPr>
          <p:nvPr>
            <p:ph idx="1"/>
          </p:nvPr>
        </p:nvSpPr>
        <p:spPr>
          <a:xfrm>
            <a:off x="177482" y="1636295"/>
            <a:ext cx="8339137" cy="4762831"/>
          </a:xfrm>
        </p:spPr>
        <p:txBody>
          <a:bodyPr>
            <a:normAutofit lnSpcReduction="10000"/>
          </a:bodyPr>
          <a:lstStyle/>
          <a:p>
            <a:pPr marL="182563" indent="-182563"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Considere</a:t>
            </a:r>
            <a:r>
              <a:rPr lang="en-US" sz="2400" dirty="0" smtClean="0">
                <a:effectLst/>
                <a:latin typeface="Arial" charset="0"/>
              </a:rPr>
              <a:t> um disco de 1MB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trilha</a:t>
            </a:r>
            <a:r>
              <a:rPr lang="en-US" sz="2400" dirty="0" smtClean="0">
                <a:effectLst/>
                <a:latin typeface="Arial" charset="0"/>
              </a:rPr>
              <a:t>,</a:t>
            </a:r>
          </a:p>
          <a:p>
            <a:pPr marL="182563" indent="-182563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 tempo de </a:t>
            </a:r>
            <a:r>
              <a:rPr lang="en-US" sz="2400" dirty="0" err="1" smtClean="0">
                <a:effectLst/>
                <a:latin typeface="Arial" charset="0"/>
              </a:rPr>
              <a:t>rotação</a:t>
            </a:r>
            <a:r>
              <a:rPr lang="en-US" sz="2400" dirty="0" smtClean="0">
                <a:effectLst/>
                <a:latin typeface="Arial" charset="0"/>
              </a:rPr>
              <a:t> de 8,33ms e </a:t>
            </a:r>
          </a:p>
          <a:p>
            <a:pPr marL="182563" indent="-182563" eaLnBrk="1" hangingPunct="1"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effectLst/>
                <a:latin typeface="Arial" charset="0"/>
              </a:rPr>
              <a:t>tempo </a:t>
            </a:r>
            <a:r>
              <a:rPr lang="en-US" sz="2400" dirty="0" err="1" smtClean="0">
                <a:effectLst/>
                <a:latin typeface="Arial" charset="0"/>
              </a:rPr>
              <a:t>médio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busca</a:t>
            </a:r>
            <a:r>
              <a:rPr lang="en-US" sz="2400" dirty="0" smtClean="0">
                <a:effectLst/>
                <a:latin typeface="Arial" charset="0"/>
              </a:rPr>
              <a:t> de 5ms. </a:t>
            </a:r>
          </a:p>
          <a:p>
            <a:pPr marL="182563" indent="-182563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/>
            </a:r>
            <a:br>
              <a:rPr lang="en-US" sz="2400" dirty="0" smtClean="0">
                <a:effectLst/>
                <a:latin typeface="Arial" charset="0"/>
              </a:rPr>
            </a:br>
            <a:r>
              <a:rPr lang="en-US" sz="2400" dirty="0" smtClean="0">
                <a:effectLst/>
                <a:latin typeface="Arial" charset="0"/>
              </a:rPr>
              <a:t>Tempo para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de k bytes é a soma de:</a:t>
            </a:r>
          </a:p>
          <a:p>
            <a:pPr marL="539750" indent="-539750" eaLnBrk="1" hangingPunct="1"/>
            <a:r>
              <a:rPr lang="en-US" sz="2400" dirty="0" err="1" smtClean="0">
                <a:effectLst/>
                <a:latin typeface="Arial" charset="0"/>
              </a:rPr>
              <a:t>Posicionamento</a:t>
            </a:r>
            <a:r>
              <a:rPr lang="en-US" sz="2400" dirty="0" smtClean="0">
                <a:effectLst/>
                <a:latin typeface="Arial" charset="0"/>
              </a:rPr>
              <a:t> da </a:t>
            </a:r>
            <a:r>
              <a:rPr lang="en-US" sz="2400" dirty="0" err="1" smtClean="0">
                <a:effectLst/>
                <a:latin typeface="Arial" charset="0"/>
              </a:rPr>
              <a:t>cabeça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leitura</a:t>
            </a:r>
            <a:r>
              <a:rPr lang="en-US" sz="2400" dirty="0" smtClean="0">
                <a:effectLst/>
                <a:latin typeface="Arial" charset="0"/>
              </a:rPr>
              <a:t>: 5ms;</a:t>
            </a:r>
          </a:p>
          <a:p>
            <a:pPr marL="539750" indent="-539750" eaLnBrk="1" hangingPunct="1"/>
            <a:r>
              <a:rPr lang="en-US" sz="2400" dirty="0" err="1" smtClean="0">
                <a:effectLst/>
                <a:latin typeface="Arial" charset="0"/>
              </a:rPr>
              <a:t>Atraso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rotacional</a:t>
            </a:r>
            <a:r>
              <a:rPr lang="en-US" sz="2400" dirty="0" smtClean="0">
                <a:effectLst/>
                <a:latin typeface="Arial" charset="0"/>
              </a:rPr>
              <a:t>: 4,165ms;</a:t>
            </a:r>
          </a:p>
          <a:p>
            <a:pPr marL="539750" indent="-539750" eaLnBrk="1" hangingPunct="1"/>
            <a:r>
              <a:rPr lang="en-US" sz="2400" dirty="0" smtClean="0">
                <a:effectLst/>
                <a:latin typeface="Arial" charset="0"/>
              </a:rPr>
              <a:t>Tempo de </a:t>
            </a:r>
            <a:r>
              <a:rPr lang="en-US" sz="2400" dirty="0" err="1" smtClean="0">
                <a:effectLst/>
                <a:latin typeface="Arial" charset="0"/>
              </a:rPr>
              <a:t>transferência</a:t>
            </a:r>
            <a:r>
              <a:rPr lang="en-US" sz="2400" dirty="0" smtClean="0">
                <a:effectLst/>
                <a:latin typeface="Arial" charset="0"/>
              </a:rPr>
              <a:t>: (k/1000000)*8,33ms.</a:t>
            </a:r>
          </a:p>
          <a:p>
            <a:pPr marL="539750" indent="-539750" eaLnBrk="1" hangingPunct="1"/>
            <a:endParaRPr lang="en-US" sz="2400" dirty="0" smtClean="0">
              <a:effectLst/>
              <a:latin typeface="Arial" charset="0"/>
            </a:endParaRPr>
          </a:p>
          <a:p>
            <a:pPr marL="539750" indent="-539750" eaLnBrk="1" hangingPunct="1"/>
            <a:r>
              <a:rPr lang="en-US" sz="2400" dirty="0" smtClean="0">
                <a:effectLst/>
                <a:latin typeface="Arial" charset="0"/>
              </a:rPr>
              <a:t>Tempo para </a:t>
            </a:r>
            <a:r>
              <a:rPr lang="en-US" sz="2400" dirty="0" err="1" smtClean="0">
                <a:effectLst/>
                <a:latin typeface="Arial" charset="0"/>
              </a:rPr>
              <a:t>ler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539750" indent="-539750" algn="ctr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5+4,165+(k/1000000)*8,33ms.</a:t>
            </a:r>
            <a:r>
              <a:rPr lang="pt-BR" sz="2400" dirty="0" smtClean="0">
                <a:effectLst/>
                <a:latin typeface="Arial" charset="0"/>
              </a:rPr>
              <a:t> </a:t>
            </a:r>
            <a:endParaRPr lang="en-US" sz="2400" dirty="0" smtClean="0">
              <a:effectLst/>
              <a:latin typeface="Arial" charset="0"/>
            </a:endParaRPr>
          </a:p>
        </p:txBody>
      </p:sp>
      <p:cxnSp>
        <p:nvCxnSpPr>
          <p:cNvPr id="4" name="Conector angulado 3"/>
          <p:cNvCxnSpPr/>
          <p:nvPr/>
        </p:nvCxnSpPr>
        <p:spPr>
          <a:xfrm flipV="1">
            <a:off x="5053263" y="972152"/>
            <a:ext cx="1164657" cy="664143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4421981" y="1304223"/>
            <a:ext cx="3643990" cy="197514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31763"/>
            <a:ext cx="884396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Tamanho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Bloco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0" y="3800475"/>
            <a:ext cx="9144000" cy="3057525"/>
          </a:xfrm>
        </p:spPr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en-US" sz="2400" dirty="0" err="1">
                <a:latin typeface="Arial" charset="0"/>
              </a:rPr>
              <a:t>Supondo</a:t>
            </a:r>
            <a:r>
              <a:rPr lang="en-US" sz="2400" dirty="0">
                <a:latin typeface="Arial" charset="0"/>
              </a:rPr>
              <a:t> que o </a:t>
            </a:r>
            <a:r>
              <a:rPr lang="en-US" sz="2400" dirty="0" err="1">
                <a:latin typeface="Arial" charset="0"/>
              </a:rPr>
              <a:t>tamanho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médio</a:t>
            </a:r>
            <a:r>
              <a:rPr lang="en-US" sz="2400" dirty="0">
                <a:latin typeface="Arial" charset="0"/>
              </a:rPr>
              <a:t> dos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é </a:t>
            </a:r>
            <a:r>
              <a:rPr lang="en-US" sz="2400" dirty="0" smtClean="0">
                <a:latin typeface="Arial" charset="0"/>
              </a:rPr>
              <a:t>4KB:</a:t>
            </a:r>
          </a:p>
          <a:p>
            <a:pPr eaLnBrk="1" hangingPunct="1">
              <a:defRPr/>
            </a:pPr>
            <a:r>
              <a:rPr lang="en-US" sz="2400" dirty="0" err="1" smtClean="0">
                <a:latin typeface="Arial" charset="0"/>
              </a:rPr>
              <a:t>Linha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tracejada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qto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maior</a:t>
            </a:r>
            <a:r>
              <a:rPr lang="en-US" sz="2400" dirty="0" smtClean="0">
                <a:latin typeface="Arial" charset="0"/>
              </a:rPr>
              <a:t> o </a:t>
            </a: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mais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rápida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tx</a:t>
            </a:r>
            <a:r>
              <a:rPr lang="en-US" sz="2400" dirty="0" smtClean="0">
                <a:latin typeface="Arial" charset="0"/>
              </a:rPr>
              <a:t> de transf. O tempo de </a:t>
            </a:r>
            <a:r>
              <a:rPr lang="en-US" sz="2400" dirty="0" err="1" smtClean="0">
                <a:latin typeface="Arial" charset="0"/>
              </a:rPr>
              <a:t>posicionamento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fica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menos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significativo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err="1" smtClean="0">
                <a:latin typeface="Arial" charset="0"/>
              </a:rPr>
              <a:t>Linha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contínua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blocos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tamanho</a:t>
            </a:r>
            <a:r>
              <a:rPr lang="en-US" sz="2400" dirty="0" smtClean="0">
                <a:latin typeface="Arial" charset="0"/>
              </a:rPr>
              <a:t> 1KB, 2KB e 4KB </a:t>
            </a:r>
            <a:r>
              <a:rPr lang="en-US" sz="2400" dirty="0" err="1" smtClean="0">
                <a:latin typeface="Arial" charset="0"/>
              </a:rPr>
              <a:t>não</a:t>
            </a:r>
            <a:r>
              <a:rPr lang="en-US" sz="2400" dirty="0" smtClean="0">
                <a:latin typeface="Arial" charset="0"/>
              </a:rPr>
              <a:t> tem </a:t>
            </a:r>
            <a:r>
              <a:rPr lang="en-US" sz="2400" dirty="0" err="1" smtClean="0">
                <a:latin typeface="Arial" charset="0"/>
              </a:rPr>
              <a:t>desperdício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68580" indent="0" algn="ctr" eaLnBrk="1" hangingPunct="1">
              <a:buNone/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Qual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uma</a:t>
            </a:r>
            <a:r>
              <a:rPr lang="en-US" sz="2400" dirty="0" smtClean="0">
                <a:latin typeface="Arial" charset="0"/>
              </a:rPr>
              <a:t> boa </a:t>
            </a:r>
            <a:r>
              <a:rPr lang="en-US" sz="2400" dirty="0" err="1" smtClean="0">
                <a:latin typeface="Arial" charset="0"/>
              </a:rPr>
              <a:t>escolha</a:t>
            </a:r>
            <a:r>
              <a:rPr lang="en-US" sz="2400" dirty="0" smtClean="0">
                <a:latin typeface="Arial" charset="0"/>
              </a:rPr>
              <a:t>? 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Na </a:t>
            </a:r>
            <a:r>
              <a:rPr lang="en-US" sz="2400" dirty="0" err="1" smtClean="0">
                <a:latin typeface="Arial" charset="0"/>
              </a:rPr>
              <a:t>intersecção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próximo</a:t>
            </a:r>
            <a:r>
              <a:rPr lang="en-US" sz="2400" dirty="0" smtClean="0">
                <a:latin typeface="Arial" charset="0"/>
              </a:rPr>
              <a:t> de 64KB, </a:t>
            </a:r>
            <a:r>
              <a:rPr lang="en-US" sz="2400" dirty="0" err="1" smtClean="0">
                <a:latin typeface="Arial" charset="0"/>
              </a:rPr>
              <a:t>está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ruim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os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dois</a:t>
            </a:r>
            <a:r>
              <a:rPr lang="en-US" sz="2400" dirty="0" smtClean="0">
                <a:latin typeface="Arial" charset="0"/>
              </a:rPr>
              <a:t>…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A760D-51DE-4B9E-9BB3-D4D98C8B4A8E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5770436" y="-411035"/>
            <a:ext cx="1654175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53254" name="Picture 0"/>
          <p:cNvPicPr>
            <a:picLocks noChangeAspect="1" noChangeArrowheads="1"/>
          </p:cNvPicPr>
          <p:nvPr/>
        </p:nvPicPr>
        <p:blipFill rotWithShape="1">
          <a:blip r:embed="rId2" cstate="print"/>
          <a:srcRect l="18344" r="14312" b="14933"/>
          <a:stretch/>
        </p:blipFill>
        <p:spPr bwMode="auto">
          <a:xfrm>
            <a:off x="1848051" y="1208973"/>
            <a:ext cx="5842535" cy="25915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3255" name="CaixaDeTexto 6"/>
          <p:cNvSpPr txBox="1">
            <a:spLocks noChangeArrowheads="1"/>
          </p:cNvSpPr>
          <p:nvPr/>
        </p:nvSpPr>
        <p:spPr bwMode="auto">
          <a:xfrm>
            <a:off x="0" y="0"/>
            <a:ext cx="77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182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2329" y="810309"/>
            <a:ext cx="7868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" charset="0"/>
              </a:rPr>
              <a:t>Desempenho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e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ocupação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estão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charset="0"/>
              </a:rPr>
              <a:t>conflito</a:t>
            </a:r>
            <a:endParaRPr lang="en-US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31763"/>
            <a:ext cx="8843963" cy="8540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Tamanho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bloco</a:t>
            </a:r>
            <a:r>
              <a:rPr lang="en-US" sz="3600" dirty="0" smtClean="0">
                <a:latin typeface="Arial" charset="0"/>
              </a:rPr>
              <a:t> (4)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>
          <a:xfrm>
            <a:off x="333375" y="1341438"/>
            <a:ext cx="8763000" cy="4983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Historicamente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sistemas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tem </a:t>
            </a:r>
            <a:r>
              <a:rPr lang="en-US" sz="2400" dirty="0" err="1" smtClean="0">
                <a:effectLst/>
                <a:latin typeface="Arial" charset="0"/>
              </a:rPr>
              <a:t>tamanhos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faixa</a:t>
            </a:r>
            <a:r>
              <a:rPr lang="en-US" sz="2400" dirty="0" smtClean="0">
                <a:effectLst/>
                <a:latin typeface="Arial" charset="0"/>
              </a:rPr>
              <a:t> de 1KB a 4KB, mas com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discos </a:t>
            </a:r>
            <a:r>
              <a:rPr lang="en-US" sz="2400" dirty="0" err="1" smtClean="0">
                <a:effectLst/>
                <a:latin typeface="Arial" charset="0"/>
              </a:rPr>
              <a:t>atuais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seria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melhor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aumentar</a:t>
            </a:r>
            <a:r>
              <a:rPr lang="en-US" sz="2400" dirty="0" smtClean="0">
                <a:effectLst/>
                <a:latin typeface="Arial" charset="0"/>
              </a:rPr>
              <a:t> para 64KB e </a:t>
            </a:r>
            <a:r>
              <a:rPr lang="en-US" sz="2400" dirty="0" err="1" smtClean="0">
                <a:effectLst/>
                <a:latin typeface="Arial" charset="0"/>
              </a:rPr>
              <a:t>aceitar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desperdício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Estudos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indicam</a:t>
            </a:r>
            <a:r>
              <a:rPr lang="en-US" sz="2400" dirty="0" smtClean="0">
                <a:effectLst/>
                <a:latin typeface="Arial" charset="0"/>
              </a:rPr>
              <a:t> que o </a:t>
            </a:r>
            <a:r>
              <a:rPr lang="en-US" sz="2400" dirty="0" err="1" smtClean="0">
                <a:effectLst/>
                <a:latin typeface="Arial" charset="0"/>
              </a:rPr>
              <a:t>uso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no Windows é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complicado</a:t>
            </a:r>
            <a:r>
              <a:rPr lang="en-US" sz="2400" dirty="0" smtClean="0">
                <a:effectLst/>
                <a:latin typeface="Arial" charset="0"/>
              </a:rPr>
              <a:t> que no UNIX (</a:t>
            </a:r>
            <a:r>
              <a:rPr lang="en-US" sz="2400" dirty="0" err="1" smtClean="0">
                <a:effectLst/>
                <a:latin typeface="Arial" charset="0"/>
              </a:rPr>
              <a:t>realiza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chamadas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operações</a:t>
            </a:r>
            <a:r>
              <a:rPr lang="en-US" sz="2400" dirty="0" smtClean="0">
                <a:effectLst/>
                <a:latin typeface="Arial" charset="0"/>
              </a:rPr>
              <a:t>). (</a:t>
            </a:r>
            <a:r>
              <a:rPr lang="en-US" sz="2400" dirty="0" err="1" smtClean="0">
                <a:effectLst/>
                <a:latin typeface="Arial" charset="0"/>
              </a:rPr>
              <a:t>Vogels</a:t>
            </a:r>
            <a:r>
              <a:rPr lang="en-US" sz="2400" dirty="0" smtClean="0">
                <a:effectLst/>
                <a:latin typeface="Arial" charset="0"/>
              </a:rPr>
              <a:t>, 1999):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“</a:t>
            </a:r>
            <a:r>
              <a:rPr lang="en-US" sz="2400" i="1" dirty="0" err="1" smtClean="0">
                <a:effectLst/>
                <a:latin typeface="Arial" charset="0"/>
              </a:rPr>
              <a:t>Quando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digitamos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alguns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caracteres</a:t>
            </a:r>
            <a:r>
              <a:rPr lang="en-US" sz="2400" i="1" dirty="0" smtClean="0">
                <a:effectLst/>
                <a:latin typeface="Arial" charset="0"/>
              </a:rPr>
              <a:t> no editor de </a:t>
            </a:r>
            <a:r>
              <a:rPr lang="en-US" sz="2400" i="1" dirty="0" err="1" smtClean="0">
                <a:effectLst/>
                <a:latin typeface="Arial" charset="0"/>
              </a:rPr>
              <a:t>texto</a:t>
            </a:r>
            <a:r>
              <a:rPr lang="en-US" sz="2400" i="1" dirty="0" smtClean="0">
                <a:effectLst/>
                <a:latin typeface="Arial" charset="0"/>
              </a:rPr>
              <a:t> notepad, o </a:t>
            </a:r>
            <a:r>
              <a:rPr lang="en-US" sz="2400" i="1" dirty="0" err="1" smtClean="0">
                <a:effectLst/>
                <a:latin typeface="Arial" charset="0"/>
              </a:rPr>
              <a:t>salvamento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dispara</a:t>
            </a:r>
            <a:r>
              <a:rPr lang="en-US" sz="2400" i="1" dirty="0" smtClean="0">
                <a:effectLst/>
                <a:latin typeface="Arial" charset="0"/>
              </a:rPr>
              <a:t> 26 </a:t>
            </a:r>
            <a:r>
              <a:rPr lang="en-US" sz="2400" i="1" dirty="0" err="1" smtClean="0">
                <a:effectLst/>
                <a:latin typeface="Arial" charset="0"/>
              </a:rPr>
              <a:t>chamadas</a:t>
            </a:r>
            <a:r>
              <a:rPr lang="en-US" sz="2400" i="1" dirty="0" smtClean="0">
                <a:effectLst/>
                <a:latin typeface="Arial" charset="0"/>
              </a:rPr>
              <a:t> de </a:t>
            </a:r>
            <a:r>
              <a:rPr lang="en-US" sz="2400" i="1" dirty="0" err="1" smtClean="0">
                <a:effectLst/>
                <a:latin typeface="Arial" charset="0"/>
              </a:rPr>
              <a:t>sistema</a:t>
            </a:r>
            <a:r>
              <a:rPr lang="en-US" sz="2400" i="1" dirty="0" smtClean="0">
                <a:effectLst/>
                <a:latin typeface="Arial" charset="0"/>
              </a:rPr>
              <a:t>….”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D72AC-5DB7-495F-9427-7375BF596984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54278" name="CaixaDeTexto 5"/>
          <p:cNvSpPr txBox="1">
            <a:spLocks noChangeArrowheads="1"/>
          </p:cNvSpPr>
          <p:nvPr/>
        </p:nvSpPr>
        <p:spPr bwMode="auto">
          <a:xfrm>
            <a:off x="-26988" y="6594475"/>
            <a:ext cx="7747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152"/>
            <a:ext cx="8843963" cy="88252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Gerenciamento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Monitorar</a:t>
            </a:r>
            <a:r>
              <a:rPr lang="en-US" sz="3600" dirty="0" smtClean="0">
                <a:latin typeface="Arial" charset="0"/>
              </a:rPr>
              <a:t>  </a:t>
            </a:r>
            <a:r>
              <a:rPr lang="en-US" sz="3600" dirty="0" err="1" smtClean="0">
                <a:latin typeface="Arial" charset="0"/>
              </a:rPr>
              <a:t>Blocos</a:t>
            </a:r>
            <a:r>
              <a:rPr lang="en-US" sz="3600" dirty="0" smtClean="0">
                <a:latin typeface="Arial" charset="0"/>
              </a:rPr>
              <a:t> Livres (1)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5334000"/>
            <a:ext cx="8797925" cy="1524000"/>
          </a:xfrm>
        </p:spPr>
        <p:txBody>
          <a:bodyPr>
            <a:normAutofit fontScale="92500" lnSpcReduction="10000"/>
          </a:bodyPr>
          <a:lstStyle/>
          <a:p>
            <a:pPr marL="365125" indent="-365125" eaLnBrk="1" hangingPunct="1">
              <a:lnSpc>
                <a:spcPct val="110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effectLst/>
                <a:latin typeface="Arial" charset="0"/>
              </a:rPr>
              <a:t>Armazenamento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usando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encadeada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contém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couberem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nele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365125" indent="-365125" eaLnBrk="1" hangingPunct="1">
              <a:lnSpc>
                <a:spcPct val="110000"/>
              </a:lnSpc>
              <a:buSzPct val="100000"/>
              <a:buFontTx/>
              <a:buAutoNum type="alphaLcParenR"/>
            </a:pP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mapa</a:t>
            </a:r>
            <a:r>
              <a:rPr lang="en-US" sz="2400" dirty="0" smtClean="0">
                <a:effectLst/>
                <a:latin typeface="Arial" charset="0"/>
              </a:rPr>
              <a:t> de bits: disco com n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requer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mapa</a:t>
            </a:r>
            <a:r>
              <a:rPr lang="en-US" sz="2400" dirty="0" smtClean="0">
                <a:effectLst/>
                <a:latin typeface="Arial" charset="0"/>
              </a:rPr>
              <a:t> com n bits.			</a:t>
            </a:r>
            <a:r>
              <a:rPr lang="en-US" sz="2400" i="1" dirty="0" err="1" smtClean="0">
                <a:effectLst/>
                <a:latin typeface="Arial" charset="0"/>
              </a:rPr>
              <a:t>Quem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gasta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mais</a:t>
            </a:r>
            <a:r>
              <a:rPr lang="en-US" sz="2400" i="1" dirty="0" smtClean="0">
                <a:effectLst/>
                <a:latin typeface="Arial" charset="0"/>
              </a:rPr>
              <a:t> </a:t>
            </a:r>
            <a:r>
              <a:rPr lang="en-US" sz="2400" i="1" dirty="0" err="1" smtClean="0">
                <a:effectLst/>
                <a:latin typeface="Arial" charset="0"/>
              </a:rPr>
              <a:t>espaço</a:t>
            </a:r>
            <a:r>
              <a:rPr lang="en-US" sz="2400" i="1" dirty="0" smtClean="0">
                <a:effectLst/>
                <a:latin typeface="Arial" charset="0"/>
              </a:rPr>
              <a:t>?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0583C-081A-41EA-A00C-C73A590CF050}" type="slidenum">
              <a:rPr lang="pt-BR"/>
              <a:pPr>
                <a:defRPr/>
              </a:pPr>
              <a:t>37</a:t>
            </a:fld>
            <a:endParaRPr lang="pt-BR"/>
          </a:p>
        </p:txBody>
      </p:sp>
      <p:pic>
        <p:nvPicPr>
          <p:cNvPr id="55301" name="Picture 6" descr="6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1389063"/>
            <a:ext cx="63404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12725" y="944563"/>
            <a:ext cx="850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É preciso monitorar os blocos livres do disco. Há 2 métodos: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6899275" y="4175125"/>
            <a:ext cx="2244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1-bloco livre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0- bloco usado</a:t>
            </a:r>
          </a:p>
        </p:txBody>
      </p:sp>
      <p:sp>
        <p:nvSpPr>
          <p:cNvPr id="55304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3963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Monitoramento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Blocos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Livres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B4AC-A85D-429F-96C5-630C2067697E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309563" y="1222375"/>
            <a:ext cx="88344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l"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solidFill>
                  <a:srgbClr val="CCFF99"/>
                </a:solidFill>
                <a:latin typeface="Arial" charset="0"/>
              </a:rPr>
              <a:t>Quantos endereços de blocos livres cabem em um bloco da </a:t>
            </a:r>
            <a:r>
              <a:rPr lang="pt-BR" sz="2400" dirty="0">
                <a:solidFill>
                  <a:srgbClr val="FF5050"/>
                </a:solidFill>
                <a:latin typeface="Arial" charset="0"/>
              </a:rPr>
              <a:t>lista encadeada</a:t>
            </a:r>
            <a:r>
              <a:rPr lang="pt-BR" sz="2400" dirty="0">
                <a:solidFill>
                  <a:srgbClr val="CCFF99"/>
                </a:solidFill>
                <a:latin typeface="Arial" charset="0"/>
              </a:rPr>
              <a:t>?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Supondo: 	Bloco tamanho 1KB</a:t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>		blocos são endereçados utilizando 32 bits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Um bloco contém 1KB=2</a:t>
            </a:r>
            <a:r>
              <a:rPr lang="pt-BR" sz="2400" baseline="30000" dirty="0">
                <a:latin typeface="Arial" charset="0"/>
              </a:rPr>
              <a:t>10</a:t>
            </a:r>
            <a:r>
              <a:rPr lang="pt-BR" sz="2400" dirty="0">
                <a:latin typeface="Arial" charset="0"/>
              </a:rPr>
              <a:t> * 8 bits = 8192 bits, divididos em 32 bits =&gt; cabem 8192/32=256 endereços (reservar um </a:t>
            </a:r>
            <a:r>
              <a:rPr lang="pt-BR" sz="2400" dirty="0" err="1">
                <a:latin typeface="Arial" charset="0"/>
              </a:rPr>
              <a:t>end</a:t>
            </a:r>
            <a:r>
              <a:rPr lang="pt-BR" sz="2400" dirty="0">
                <a:latin typeface="Arial" charset="0"/>
              </a:rPr>
              <a:t>: ponteiro p/ </a:t>
            </a:r>
            <a:r>
              <a:rPr lang="pt-BR" sz="2400" dirty="0" err="1">
                <a:latin typeface="Arial" charset="0"/>
              </a:rPr>
              <a:t>prox</a:t>
            </a:r>
            <a:r>
              <a:rPr lang="pt-BR" sz="2400" dirty="0">
                <a:latin typeface="Arial" charset="0"/>
              </a:rPr>
              <a:t>) </a:t>
            </a:r>
          </a:p>
          <a:p>
            <a:pPr marL="179388" indent="-179388" algn="l"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solidFill>
                  <a:srgbClr val="CCFF99"/>
                </a:solidFill>
                <a:latin typeface="Arial" charset="0"/>
              </a:rPr>
              <a:t>Quantos blocos contém um disco de 16GB?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	Supondo que o bloco tenha 1KB de tamanho: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	</a:t>
            </a:r>
            <a:r>
              <a:rPr lang="pt-BR" sz="2400" u="sng" dirty="0">
                <a:latin typeface="Arial" charset="0"/>
              </a:rPr>
              <a:t>16GB</a:t>
            </a:r>
            <a:r>
              <a:rPr lang="pt-BR" sz="2400" dirty="0">
                <a:latin typeface="Arial" charset="0"/>
              </a:rPr>
              <a:t> = </a:t>
            </a:r>
            <a:r>
              <a:rPr lang="pt-BR" sz="2400" u="sng" dirty="0">
                <a:latin typeface="Arial" charset="0"/>
              </a:rPr>
              <a:t>2</a:t>
            </a:r>
            <a:r>
              <a:rPr lang="pt-BR" sz="2400" u="sng" baseline="30000" dirty="0">
                <a:latin typeface="Arial" charset="0"/>
              </a:rPr>
              <a:t>4</a:t>
            </a:r>
            <a:r>
              <a:rPr lang="pt-BR" sz="2400" u="sng" dirty="0">
                <a:latin typeface="Arial" charset="0"/>
              </a:rPr>
              <a:t>. 2</a:t>
            </a:r>
            <a:r>
              <a:rPr lang="pt-BR" sz="2400" u="sng" baseline="30000" dirty="0">
                <a:latin typeface="Arial" charset="0"/>
              </a:rPr>
              <a:t>30</a:t>
            </a:r>
            <a:r>
              <a:rPr lang="pt-BR" sz="2400" u="sng" dirty="0">
                <a:latin typeface="Arial" charset="0"/>
              </a:rPr>
              <a:t>.2</a:t>
            </a:r>
            <a:r>
              <a:rPr lang="pt-BR" sz="2400" u="sng" baseline="30000" dirty="0">
                <a:latin typeface="Arial" charset="0"/>
              </a:rPr>
              <a:t>3</a:t>
            </a:r>
            <a:r>
              <a:rPr lang="pt-BR" sz="2400" dirty="0">
                <a:latin typeface="Arial" charset="0"/>
              </a:rPr>
              <a:t> bits = 2</a:t>
            </a:r>
            <a:r>
              <a:rPr lang="pt-BR" sz="2400" baseline="30000" dirty="0">
                <a:latin typeface="Arial" charset="0"/>
              </a:rPr>
              <a:t>24</a:t>
            </a:r>
            <a:r>
              <a:rPr lang="pt-BR" sz="2400" dirty="0">
                <a:latin typeface="Arial" charset="0"/>
              </a:rPr>
              <a:t> blocos</a:t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>	1KB        2</a:t>
            </a:r>
            <a:r>
              <a:rPr lang="pt-BR" sz="2400" baseline="30000" dirty="0">
                <a:latin typeface="Arial" charset="0"/>
              </a:rPr>
              <a:t>10</a:t>
            </a:r>
            <a:r>
              <a:rPr lang="pt-BR" sz="2400" dirty="0">
                <a:latin typeface="Arial" charset="0"/>
              </a:rPr>
              <a:t>. 2</a:t>
            </a:r>
            <a:r>
              <a:rPr lang="pt-BR" sz="2400" baseline="30000" dirty="0">
                <a:latin typeface="Arial" charset="0"/>
              </a:rPr>
              <a:t>3</a:t>
            </a:r>
          </a:p>
        </p:txBody>
      </p:sp>
      <p:sp>
        <p:nvSpPr>
          <p:cNvPr id="56325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439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Monitoramento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Blocos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Livres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2C0AB-F556-47D8-BE6C-2BFD0E14ADF3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28638" y="856357"/>
            <a:ext cx="8286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400" dirty="0">
                <a:solidFill>
                  <a:srgbClr val="CCFF99"/>
                </a:solidFill>
                <a:latin typeface="Arial" charset="0"/>
              </a:rPr>
              <a:t>Espaço ocupado por cada caso:</a:t>
            </a:r>
          </a:p>
          <a:p>
            <a:pPr marL="179388" indent="-179388" algn="l"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solidFill>
                  <a:srgbClr val="CCFF99"/>
                </a:solidFill>
                <a:latin typeface="Arial" charset="0"/>
              </a:rPr>
              <a:t>Lista encadeada</a:t>
            </a:r>
            <a:r>
              <a:rPr lang="pt-BR" sz="2400" dirty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Preciso endereçar 2</a:t>
            </a:r>
            <a:r>
              <a:rPr lang="pt-BR" sz="2400" baseline="30000" dirty="0">
                <a:latin typeface="Arial" charset="0"/>
              </a:rPr>
              <a:t>24</a:t>
            </a:r>
            <a:r>
              <a:rPr lang="pt-BR" sz="2400" dirty="0">
                <a:latin typeface="Arial" charset="0"/>
              </a:rPr>
              <a:t> blocos. Em um bloco cabem 2</a:t>
            </a:r>
            <a:r>
              <a:rPr lang="pt-BR" sz="2400" baseline="30000" dirty="0">
                <a:latin typeface="Arial" charset="0"/>
              </a:rPr>
              <a:t>8</a:t>
            </a:r>
            <a:r>
              <a:rPr lang="pt-BR" sz="2400" dirty="0">
                <a:latin typeface="Arial" charset="0"/>
              </a:rPr>
              <a:t> endereços. Assim,</a:t>
            </a:r>
            <a:r>
              <a:rPr lang="pt-BR" dirty="0"/>
              <a:t> </a:t>
            </a:r>
            <a:r>
              <a:rPr lang="pt-BR" sz="2400" dirty="0">
                <a:latin typeface="Arial" charset="0"/>
              </a:rPr>
              <a:t>são necessários 2</a:t>
            </a:r>
            <a:r>
              <a:rPr lang="pt-BR" sz="2400" baseline="30000" dirty="0">
                <a:latin typeface="Arial" charset="0"/>
              </a:rPr>
              <a:t>16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blocos se o disco todo estiver livre...</a:t>
            </a:r>
            <a:endParaRPr lang="pt-BR" sz="2400" dirty="0">
              <a:latin typeface="Arial" charset="0"/>
            </a:endParaRPr>
          </a:p>
          <a:p>
            <a:pPr marL="179388" indent="-179388" algn="l"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solidFill>
                  <a:srgbClr val="CCFF99"/>
                </a:solidFill>
                <a:latin typeface="Arial" charset="0"/>
              </a:rPr>
              <a:t>Mapa de bits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 smtClean="0">
                <a:latin typeface="Arial" charset="0"/>
              </a:rPr>
              <a:t>Para endereçar  </a:t>
            </a:r>
            <a:r>
              <a:rPr lang="pt-BR" sz="2400" dirty="0">
                <a:latin typeface="Arial" charset="0"/>
              </a:rPr>
              <a:t>2</a:t>
            </a:r>
            <a:r>
              <a:rPr lang="pt-BR" sz="2400" baseline="30000" dirty="0">
                <a:latin typeface="Arial" charset="0"/>
              </a:rPr>
              <a:t>24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blocos, são necessários </a:t>
            </a:r>
            <a:r>
              <a:rPr lang="pt-BR" sz="2400" dirty="0">
                <a:latin typeface="Arial" charset="0"/>
              </a:rPr>
              <a:t>2</a:t>
            </a:r>
            <a:r>
              <a:rPr lang="pt-BR" sz="2400" baseline="30000" dirty="0">
                <a:latin typeface="Arial" charset="0"/>
              </a:rPr>
              <a:t>24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 smtClean="0">
                <a:latin typeface="Arial" charset="0"/>
              </a:rPr>
              <a:t>bits. </a:t>
            </a:r>
            <a:r>
              <a:rPr lang="pt-BR" sz="2400" dirty="0">
                <a:latin typeface="Arial" charset="0"/>
              </a:rPr>
              <a:t>Se cada bloco tem 2</a:t>
            </a:r>
            <a:r>
              <a:rPr lang="pt-BR" sz="2400" baseline="30000" dirty="0">
                <a:latin typeface="Arial" charset="0"/>
              </a:rPr>
              <a:t>13 </a:t>
            </a:r>
            <a:r>
              <a:rPr lang="pt-BR" sz="2400" dirty="0">
                <a:latin typeface="Arial" charset="0"/>
              </a:rPr>
              <a:t>bits (1KB) , são necessários 2</a:t>
            </a:r>
            <a:r>
              <a:rPr lang="pt-BR" sz="2400" baseline="30000" dirty="0">
                <a:latin typeface="Arial" charset="0"/>
              </a:rPr>
              <a:t>11</a:t>
            </a:r>
            <a:r>
              <a:rPr lang="pt-BR" sz="2400" dirty="0">
                <a:latin typeface="Arial" charset="0"/>
              </a:rPr>
              <a:t> blocos de espaço de controle.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i="1" dirty="0">
                <a:solidFill>
                  <a:srgbClr val="CCFFFF"/>
                </a:solidFill>
                <a:latin typeface="Arial" charset="0"/>
              </a:rPr>
              <a:t>O espaço ocupado pelo mapa independe da ocupação do disco. Se o disco estiver quase cheio, a lista ocupará menos espaço. 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tx2"/>
                </a:solidFill>
                <a:latin typeface="Arial" charset="0"/>
              </a:rPr>
              <a:t>É preciso manter toda a lista de blocos livres na memória?</a:t>
            </a:r>
          </a:p>
        </p:txBody>
      </p:sp>
      <p:sp>
        <p:nvSpPr>
          <p:cNvPr id="57349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159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Nomeação de Arquivos (1)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41325" y="1265238"/>
            <a:ext cx="8123238" cy="492442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mecanismo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abstração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associar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informações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armazenadas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Permite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isolar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effectLst/>
                <a:latin typeface="Arial" charset="0"/>
              </a:rPr>
              <a:t> dos </a:t>
            </a:r>
            <a:r>
              <a:rPr lang="en-US" sz="2400" dirty="0" err="1" smtClean="0">
                <a:effectLst/>
                <a:latin typeface="Arial" charset="0"/>
              </a:rPr>
              <a:t>detalhes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onde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está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 e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discos </a:t>
            </a:r>
            <a:r>
              <a:rPr lang="en-US" sz="2400" dirty="0" err="1" smtClean="0">
                <a:effectLst/>
                <a:latin typeface="Arial" charset="0"/>
              </a:rPr>
              <a:t>funcionam</a:t>
            </a:r>
            <a:r>
              <a:rPr lang="en-US" sz="2400" dirty="0" smtClean="0">
                <a:effectLst/>
                <a:latin typeface="Arial" charset="0"/>
              </a:rPr>
              <a:t>. O </a:t>
            </a:r>
            <a:r>
              <a:rPr lang="en-US" sz="2400" dirty="0" err="1" smtClean="0">
                <a:effectLst/>
                <a:latin typeface="Arial" charset="0"/>
              </a:rPr>
              <a:t>modo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gerenciados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nomeados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varia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97E4FF"/>
                </a:solidFill>
                <a:effectLst/>
                <a:latin typeface="Arial" charset="0"/>
              </a:rPr>
              <a:t>Nomeação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regras</a:t>
            </a:r>
            <a:r>
              <a:rPr lang="en-US" sz="2400" dirty="0" smtClean="0">
                <a:effectLst/>
                <a:latin typeface="Arial" charset="0"/>
              </a:rPr>
              <a:t> para </a:t>
            </a:r>
            <a:r>
              <a:rPr lang="en-US" sz="2400" dirty="0" err="1" smtClean="0">
                <a:effectLst/>
                <a:latin typeface="Arial" charset="0"/>
              </a:rPr>
              <a:t>dar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nomes,ex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maiusc</a:t>
            </a:r>
            <a:r>
              <a:rPr lang="en-US" sz="2400" dirty="0" smtClean="0">
                <a:effectLst/>
                <a:latin typeface="Arial" charset="0"/>
              </a:rPr>
              <a:t>/</a:t>
            </a:r>
            <a:r>
              <a:rPr lang="en-US" sz="2400" dirty="0" err="1" smtClean="0">
                <a:effectLst/>
                <a:latin typeface="Arial" charset="0"/>
              </a:rPr>
              <a:t>minusc</a:t>
            </a:r>
            <a:r>
              <a:rPr lang="en-US" sz="2400" dirty="0" smtClean="0">
                <a:effectLst/>
                <a:latin typeface="Arial" charset="0"/>
              </a:rPr>
              <a:t>. A </a:t>
            </a:r>
            <a:r>
              <a:rPr lang="en-US" sz="2400" dirty="0" err="1" smtClean="0">
                <a:effectLst/>
                <a:latin typeface="Arial" charset="0"/>
              </a:rPr>
              <a:t>extensão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indica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/>
            <a:r>
              <a:rPr lang="en-US" sz="2400" dirty="0" smtClean="0">
                <a:effectLst/>
                <a:latin typeface="Arial" charset="0"/>
              </a:rPr>
              <a:t>O 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UNIX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impõe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condições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sobre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extensão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embora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alguns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aplicativos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exijam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extensão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específica</a:t>
            </a:r>
            <a:r>
              <a:rPr lang="en-US" sz="2400" dirty="0" smtClean="0">
                <a:effectLst/>
                <a:latin typeface="Arial" charset="0"/>
              </a:rPr>
              <a:t> (Ex: </a:t>
            </a:r>
            <a:r>
              <a:rPr lang="en-US" sz="2400" dirty="0" err="1" smtClean="0">
                <a:effectLst/>
                <a:latin typeface="Arial" charset="0"/>
              </a:rPr>
              <a:t>compilador</a:t>
            </a:r>
            <a:r>
              <a:rPr lang="en-US" sz="2400" dirty="0" smtClean="0">
                <a:effectLst/>
                <a:latin typeface="Arial" charset="0"/>
              </a:rPr>
              <a:t> C).</a:t>
            </a:r>
          </a:p>
          <a:p>
            <a:pPr eaLnBrk="1" hangingPunct="1"/>
            <a:r>
              <a:rPr lang="en-US" sz="2400" dirty="0" smtClean="0">
                <a:effectLst/>
                <a:latin typeface="Arial" charset="0"/>
              </a:rPr>
              <a:t>O </a:t>
            </a:r>
            <a:r>
              <a:rPr lang="en-US" sz="2400" dirty="0" smtClean="0">
                <a:solidFill>
                  <a:srgbClr val="97E4FF"/>
                </a:solidFill>
                <a:effectLst/>
                <a:latin typeface="Arial" charset="0"/>
              </a:rPr>
              <a:t>Windows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atribui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significado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extensões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associa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programa</a:t>
            </a:r>
            <a:r>
              <a:rPr lang="en-US" sz="2400" dirty="0" smtClean="0">
                <a:effectLst/>
                <a:latin typeface="Arial" charset="0"/>
              </a:rPr>
              <a:t> que </a:t>
            </a:r>
            <a:r>
              <a:rPr lang="en-US" sz="2400" dirty="0" err="1" smtClean="0">
                <a:effectLst/>
                <a:latin typeface="Arial" charset="0"/>
              </a:rPr>
              <a:t>tratará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aquela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extensão</a:t>
            </a: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	(</a:t>
            </a:r>
            <a:r>
              <a:rPr lang="en-US" sz="2400" dirty="0" err="1" smtClean="0">
                <a:effectLst/>
                <a:latin typeface="Arial" charset="0"/>
              </a:rPr>
              <a:t>parece</a:t>
            </a:r>
            <a:r>
              <a:rPr lang="en-US" sz="2400" dirty="0" smtClean="0">
                <a:effectLst/>
                <a:latin typeface="Arial" charset="0"/>
              </a:rPr>
              <a:t> friendly).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B984-567C-41C1-AB49-09CC62AA2FF4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-41275" y="65119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159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85348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Monitoramento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Blocos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Livres</a:t>
            </a:r>
            <a:r>
              <a:rPr lang="en-US" sz="3600" dirty="0" smtClean="0">
                <a:latin typeface="Arial" charset="0"/>
              </a:rPr>
              <a:t> (4)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043C7-8505-4FD5-A891-9410EDC04C38}" type="slidenum">
              <a:rPr lang="pt-BR"/>
              <a:pPr>
                <a:defRPr/>
              </a:pPr>
              <a:t>40</a:t>
            </a:fld>
            <a:endParaRPr lang="pt-BR"/>
          </a:p>
        </p:txBody>
      </p:sp>
      <p:pic>
        <p:nvPicPr>
          <p:cNvPr id="58372" name="Picture 6" descr="6_22"/>
          <p:cNvPicPr>
            <a:picLocks noChangeAspect="1" noChangeArrowheads="1"/>
          </p:cNvPicPr>
          <p:nvPr/>
        </p:nvPicPr>
        <p:blipFill>
          <a:blip r:embed="rId2" cstate="print"/>
          <a:srcRect t="-511" r="70531" b="8929"/>
          <a:stretch>
            <a:fillRect/>
          </a:stretch>
        </p:blipFill>
        <p:spPr bwMode="auto">
          <a:xfrm>
            <a:off x="3036888" y="4308475"/>
            <a:ext cx="207486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471488" y="1222375"/>
            <a:ext cx="8318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Manter em memória apenas um bloco de ponteiros para tomar blocos quando criar novo arquivo. 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Ao liberar arquivo devolve-se blocos correspondentes á lista em memória. 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E</a:t>
            </a:r>
            <a:r>
              <a:rPr lang="en-US" sz="2400">
                <a:latin typeface="Arial" charset="0"/>
              </a:rPr>
              <a:t>ntradas sombreadas são ponteiros para blocos livres de disco.</a:t>
            </a:r>
            <a:endParaRPr lang="pt-BR" sz="2400">
              <a:latin typeface="Arial" charset="0"/>
            </a:endParaRPr>
          </a:p>
        </p:txBody>
      </p:sp>
      <p:sp>
        <p:nvSpPr>
          <p:cNvPr id="58374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885348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Monitoramento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Blocos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Livres</a:t>
            </a:r>
            <a:r>
              <a:rPr lang="en-US" sz="3600" dirty="0" smtClean="0">
                <a:latin typeface="Arial" charset="0"/>
              </a:rPr>
              <a:t> (5)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163195" y="3663696"/>
            <a:ext cx="8670925" cy="3194304"/>
          </a:xfrm>
        </p:spPr>
        <p:txBody>
          <a:bodyPr>
            <a:normAutofit fontScale="92500"/>
          </a:bodyPr>
          <a:lstStyle/>
          <a:p>
            <a:pPr marL="442913" indent="-442913" eaLnBrk="1" hangingPunct="1">
              <a:lnSpc>
                <a:spcPct val="110000"/>
              </a:lnSpc>
              <a:buSzPct val="100000"/>
              <a:buFontTx/>
              <a:buAutoNum type="alphaLcParenR"/>
            </a:pPr>
            <a:r>
              <a:rPr lang="en-US" sz="2400" dirty="0" smtClean="0">
                <a:effectLst/>
                <a:latin typeface="Arial" charset="0"/>
              </a:rPr>
              <a:t>Um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RAM </a:t>
            </a:r>
            <a:r>
              <a:rPr lang="en-US" sz="2400" dirty="0" err="1" smtClean="0">
                <a:effectLst/>
                <a:latin typeface="Arial" charset="0"/>
              </a:rPr>
              <a:t>quase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cheio</a:t>
            </a:r>
            <a:r>
              <a:rPr lang="en-US" sz="2400" dirty="0" smtClean="0">
                <a:effectLst/>
                <a:latin typeface="Arial" charset="0"/>
              </a:rPr>
              <a:t>. </a:t>
            </a:r>
            <a:r>
              <a:rPr lang="en-US" sz="2400" dirty="0" err="1" smtClean="0">
                <a:effectLst/>
                <a:latin typeface="Arial" charset="0"/>
              </a:rPr>
              <a:t>Contém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ponteiros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 de disco. </a:t>
            </a:r>
            <a:r>
              <a:rPr lang="en-US" sz="2400" dirty="0" err="1" smtClean="0">
                <a:effectLst/>
                <a:latin typeface="Arial" charset="0"/>
              </a:rPr>
              <a:t>Faltam</a:t>
            </a:r>
            <a:r>
              <a:rPr lang="en-US" sz="2400" dirty="0" smtClean="0">
                <a:effectLst/>
                <a:latin typeface="Arial" charset="0"/>
              </a:rPr>
              <a:t> 2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encher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442913" indent="-442913" eaLnBrk="1" hangingPunct="1">
              <a:lnSpc>
                <a:spcPct val="110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effectLst/>
                <a:latin typeface="Arial" charset="0"/>
              </a:rPr>
              <a:t>Resultado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liberação</a:t>
            </a:r>
            <a:r>
              <a:rPr lang="en-US" sz="2400" dirty="0" smtClean="0">
                <a:effectLst/>
                <a:latin typeface="Arial" charset="0"/>
              </a:rPr>
              <a:t> de um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três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: se </a:t>
            </a:r>
            <a:r>
              <a:rPr lang="en-US" sz="2400" dirty="0" err="1" smtClean="0">
                <a:effectLst/>
                <a:latin typeface="Arial" charset="0"/>
              </a:rPr>
              <a:t>precisar</a:t>
            </a:r>
            <a:r>
              <a:rPr lang="en-US" sz="2400" dirty="0" smtClean="0">
                <a:effectLst/>
                <a:latin typeface="Arial" charset="0"/>
              </a:rPr>
              <a:t> de 3 </a:t>
            </a:r>
            <a:r>
              <a:rPr lang="en-US" sz="2400" dirty="0" err="1" smtClean="0">
                <a:effectLst/>
                <a:latin typeface="Arial" charset="0"/>
              </a:rPr>
              <a:t>novamente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volta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situação</a:t>
            </a:r>
            <a:r>
              <a:rPr lang="en-US" sz="2400" dirty="0" smtClean="0">
                <a:effectLst/>
                <a:latin typeface="Arial" charset="0"/>
              </a:rPr>
              <a:t> (a).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temporários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vida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curta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podem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gerar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muita</a:t>
            </a:r>
            <a:r>
              <a:rPr lang="en-US" sz="2400" dirty="0" smtClean="0">
                <a:effectLst/>
                <a:latin typeface="Arial" charset="0"/>
              </a:rPr>
              <a:t> E/S.</a:t>
            </a:r>
          </a:p>
          <a:p>
            <a:pPr marL="442913" indent="-442913" eaLnBrk="1" hangingPunct="1">
              <a:lnSpc>
                <a:spcPct val="110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effectLst/>
                <a:latin typeface="Arial" charset="0"/>
              </a:rPr>
              <a:t>Estratégia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alternativa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tratar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repartir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ponteiros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mantendo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memória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sempre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metade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C7AEE-58C8-42B4-80A7-E040A70A053B}" type="slidenum">
              <a:rPr lang="pt-BR"/>
              <a:pPr>
                <a:defRPr/>
              </a:pPr>
              <a:t>41</a:t>
            </a:fld>
            <a:endParaRPr lang="pt-BR"/>
          </a:p>
        </p:txBody>
      </p:sp>
      <p:pic>
        <p:nvPicPr>
          <p:cNvPr id="59397" name="Picture 6" descr="6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1162050"/>
            <a:ext cx="70405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2" cstate="print"/>
          <a:srcRect l="15303"/>
          <a:stretch>
            <a:fillRect/>
          </a:stretch>
        </p:blipFill>
        <p:spPr bwMode="auto">
          <a:xfrm>
            <a:off x="234950" y="1957388"/>
            <a:ext cx="5172075" cy="4067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815388" cy="1028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Gerenciamento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Cotas</a:t>
            </a:r>
            <a:r>
              <a:rPr lang="en-US" sz="3600" dirty="0" smtClean="0">
                <a:latin typeface="Arial" charset="0"/>
              </a:rPr>
              <a:t> de Disco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DAEC7-7B2E-4EB0-825D-820983B96DB9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244475" y="1096963"/>
            <a:ext cx="865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À medida que o usuário utiliza recursos, O SO pode</a:t>
            </a:r>
            <a:r>
              <a:rPr lang="pt-BR"/>
              <a:t> </a:t>
            </a:r>
            <a:r>
              <a:rPr lang="pt-BR" sz="2400">
                <a:latin typeface="Arial" charset="0"/>
              </a:rPr>
              <a:t>debitá-los de sua cota, atribuída pelo administrador do sistema.</a:t>
            </a:r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5715000" y="3328988"/>
            <a:ext cx="2468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Limite nunca excedido, erro quando atingido.</a:t>
            </a:r>
          </a:p>
        </p:txBody>
      </p:sp>
      <p:sp>
        <p:nvSpPr>
          <p:cNvPr id="60423" name="Line 12"/>
          <p:cNvSpPr>
            <a:spLocks noChangeShapeType="1"/>
          </p:cNvSpPr>
          <p:nvPr/>
        </p:nvSpPr>
        <p:spPr bwMode="auto">
          <a:xfrm flipH="1" flipV="1">
            <a:off x="4533900" y="2274888"/>
            <a:ext cx="882650" cy="254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597525" y="4549775"/>
            <a:ext cx="3546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Contabiliza as vezes que usuário já foi advertido. Quando contador chega a zero, o</a:t>
            </a:r>
            <a:r>
              <a:rPr lang="pt-BR" sz="2400"/>
              <a:t> usuário é bloqueado pelo sistema.</a:t>
            </a:r>
          </a:p>
        </p:txBody>
      </p:sp>
      <p:sp>
        <p:nvSpPr>
          <p:cNvPr id="60425" name="Line 14"/>
          <p:cNvSpPr>
            <a:spLocks noChangeShapeType="1"/>
          </p:cNvSpPr>
          <p:nvPr/>
        </p:nvSpPr>
        <p:spPr bwMode="auto">
          <a:xfrm flipH="1" flipV="1">
            <a:off x="4408488" y="4772025"/>
            <a:ext cx="1201737" cy="88900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5389563" y="1958975"/>
            <a:ext cx="3694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Limite possível de ser estendido, emite advertência quando atingido.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 flipH="1" flipV="1">
            <a:off x="4452938" y="2652713"/>
            <a:ext cx="1296987" cy="893762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cxnSp>
        <p:nvCxnSpPr>
          <p:cNvPr id="60428" name="Conector de seta reta 12"/>
          <p:cNvCxnSpPr>
            <a:cxnSpLocks noChangeShapeType="1"/>
          </p:cNvCxnSpPr>
          <p:nvPr/>
        </p:nvCxnSpPr>
        <p:spPr bwMode="auto">
          <a:xfrm>
            <a:off x="4738688" y="2259013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429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2CCB5-5599-49A8-A59C-AB1EA6F5B904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15888"/>
            <a:ext cx="8929687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Gerenciamento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Confiabilidade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do Sistema de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Arquivos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(1)</a:t>
            </a: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61CF558-F261-4792-823D-8ABC0844AA49}" type="slidenum">
              <a:rPr lang="pt-BR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43</a:t>
            </a:fld>
            <a:endParaRPr 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346075" y="1287244"/>
            <a:ext cx="8788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>
              <a:defRPr/>
            </a:pPr>
            <a:r>
              <a:rPr lang="en-US" sz="2400" dirty="0" err="1">
                <a:latin typeface="Arial" charset="0"/>
              </a:rPr>
              <a:t>Porque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ninguém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faz</a:t>
            </a:r>
            <a:r>
              <a:rPr lang="en-US" sz="2400" dirty="0">
                <a:latin typeface="Arial" charset="0"/>
              </a:rPr>
              <a:t> backup? </a:t>
            </a:r>
          </a:p>
          <a:p>
            <a:pPr algn="l">
              <a:defRPr/>
            </a:pPr>
            <a:r>
              <a:rPr lang="en-US" sz="2400" dirty="0" err="1">
                <a:latin typeface="Arial" charset="0"/>
                <a:cs typeface="Arial" charset="0"/>
              </a:rPr>
              <a:t>Não</a:t>
            </a:r>
            <a:r>
              <a:rPr lang="en-US" sz="2400" dirty="0">
                <a:latin typeface="Arial" charset="0"/>
                <a:cs typeface="Arial" charset="0"/>
              </a:rPr>
              <a:t> é </a:t>
            </a:r>
            <a:r>
              <a:rPr lang="en-US" sz="2400" dirty="0" err="1">
                <a:latin typeface="Arial" charset="0"/>
                <a:cs typeface="Arial" charset="0"/>
              </a:rPr>
              <a:t>comum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haver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desastres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latin typeface="Arial" charset="0"/>
                <a:cs typeface="Arial" charset="0"/>
              </a:rPr>
              <a:t>hoje</a:t>
            </a:r>
            <a:r>
              <a:rPr lang="en-US" sz="2400" dirty="0">
                <a:latin typeface="Arial" charset="0"/>
                <a:cs typeface="Arial" charset="0"/>
              </a:rPr>
              <a:t>), mas é </a:t>
            </a:r>
            <a:r>
              <a:rPr lang="en-US" sz="2400" dirty="0" err="1">
                <a:latin typeface="Arial" charset="0"/>
                <a:cs typeface="Arial" charset="0"/>
              </a:rPr>
              <a:t>comum</a:t>
            </a:r>
            <a:r>
              <a:rPr lang="en-US" sz="2400" dirty="0">
                <a:latin typeface="Arial" charset="0"/>
                <a:cs typeface="Arial" charset="0"/>
              </a:rPr>
              <a:t> o </a:t>
            </a:r>
            <a:r>
              <a:rPr lang="en-US" sz="2400" dirty="0" err="1">
                <a:latin typeface="Arial" charset="0"/>
                <a:cs typeface="Arial" charset="0"/>
              </a:rPr>
              <a:t>usuário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fazer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bobagem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sempre</a:t>
            </a:r>
            <a:r>
              <a:rPr lang="en-US" sz="2400" dirty="0" smtClean="0">
                <a:latin typeface="Arial" charset="0"/>
                <a:cs typeface="Arial" charset="0"/>
              </a:rPr>
              <a:t>).</a:t>
            </a:r>
            <a:endParaRPr lang="en-US" sz="2400" dirty="0">
              <a:latin typeface="Arial" charset="0"/>
              <a:cs typeface="Arial" charset="0"/>
            </a:endParaRPr>
          </a:p>
          <a:p>
            <a:pPr algn="l">
              <a:defRPr/>
            </a:pPr>
            <a:r>
              <a:rPr lang="en-US" sz="2400" dirty="0">
                <a:latin typeface="Arial" charset="0"/>
                <a:cs typeface="Arial" charset="0"/>
              </a:rPr>
              <a:t>É </a:t>
            </a:r>
            <a:r>
              <a:rPr lang="en-US" sz="2400" dirty="0" err="1">
                <a:latin typeface="Arial" charset="0"/>
                <a:cs typeface="Arial" charset="0"/>
              </a:rPr>
              <a:t>preciso</a:t>
            </a:r>
            <a:r>
              <a:rPr lang="en-US" sz="2400" dirty="0">
                <a:latin typeface="Arial" charset="0"/>
                <a:cs typeface="Arial" charset="0"/>
              </a:rPr>
              <a:t> se </a:t>
            </a:r>
            <a:r>
              <a:rPr lang="en-US" sz="2400" dirty="0" err="1">
                <a:latin typeface="Arial" charset="0"/>
                <a:cs typeface="Arial" charset="0"/>
              </a:rPr>
              <a:t>prevenir</a:t>
            </a:r>
            <a:r>
              <a:rPr lang="en-US" sz="2400" dirty="0">
                <a:latin typeface="Arial" charset="0"/>
                <a:cs typeface="Arial" charset="0"/>
              </a:rPr>
              <a:t>  contra </a:t>
            </a:r>
            <a:r>
              <a:rPr lang="en-US" sz="2400" dirty="0" err="1">
                <a:latin typeface="Arial" charset="0"/>
                <a:cs typeface="Arial" charset="0"/>
              </a:rPr>
              <a:t>acidentes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cs typeface="Arial" charset="0"/>
              </a:rPr>
              <a:t>realizando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cópias</a:t>
            </a:r>
            <a:r>
              <a:rPr lang="en-US" sz="2400" dirty="0">
                <a:latin typeface="Arial" charset="0"/>
                <a:cs typeface="Arial" charset="0"/>
              </a:rPr>
              <a:t> de </a:t>
            </a:r>
            <a:r>
              <a:rPr lang="en-US" sz="2400" dirty="0" err="1">
                <a:latin typeface="Arial" charset="0"/>
                <a:cs typeface="Arial" charset="0"/>
              </a:rPr>
              <a:t>segurança</a:t>
            </a:r>
            <a:r>
              <a:rPr lang="en-US" sz="2400" dirty="0"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latin typeface="Arial" charset="0"/>
                <a:cs typeface="Arial" charset="0"/>
              </a:rPr>
              <a:t>Cópias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demoram</a:t>
            </a:r>
            <a:r>
              <a:rPr lang="en-US" sz="2400" dirty="0">
                <a:latin typeface="Arial" charset="0"/>
                <a:cs typeface="Arial" charset="0"/>
              </a:rPr>
              <a:t>… </a:t>
            </a:r>
            <a:r>
              <a:rPr lang="en-US" sz="2400" dirty="0" err="1">
                <a:latin typeface="Arial" charset="0"/>
                <a:cs typeface="Arial" charset="0"/>
              </a:rPr>
              <a:t>Por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que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copiar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tudo</a:t>
            </a:r>
            <a:r>
              <a:rPr lang="en-US" sz="2400" dirty="0">
                <a:latin typeface="Arial" charset="0"/>
                <a:cs typeface="Arial" charset="0"/>
              </a:rPr>
              <a:t>?</a:t>
            </a:r>
          </a:p>
          <a:p>
            <a:pPr algn="l"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lvl="1" algn="l">
              <a:buFont typeface="Wingdings" pitchFamily="2" charset="2"/>
              <a:buChar char="q"/>
              <a:defRPr/>
            </a:pPr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latin typeface="Arial" charset="0"/>
                <a:cs typeface="Arial" charset="0"/>
              </a:rPr>
              <a:t>Cópia</a:t>
            </a:r>
            <a:r>
              <a:rPr lang="en-US" sz="2400" dirty="0">
                <a:latin typeface="Arial" charset="0"/>
                <a:cs typeface="Arial" charset="0"/>
              </a:rPr>
              <a:t> incremental x </a:t>
            </a:r>
            <a:r>
              <a:rPr lang="en-US" sz="2400" dirty="0" err="1">
                <a:latin typeface="Arial" charset="0"/>
                <a:cs typeface="Arial" charset="0"/>
              </a:rPr>
              <a:t>Cópia</a:t>
            </a:r>
            <a:r>
              <a:rPr lang="en-US" sz="2400" dirty="0">
                <a:latin typeface="Arial" charset="0"/>
                <a:cs typeface="Arial" charset="0"/>
              </a:rPr>
              <a:t> total</a:t>
            </a:r>
          </a:p>
          <a:p>
            <a:pPr lvl="1" algn="l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 algn="l">
              <a:buFont typeface="Wingdings" pitchFamily="2" charset="2"/>
              <a:buChar char="q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Cópia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física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x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Cópia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lógica</a:t>
            </a:r>
            <a:endParaRPr lang="en-US" sz="2400" dirty="0">
              <a:solidFill>
                <a:srgbClr val="FCAB40"/>
              </a:solidFill>
              <a:latin typeface="Arial" charset="0"/>
              <a:cs typeface="Arial" charset="0"/>
            </a:endParaRPr>
          </a:p>
          <a:p>
            <a:pPr algn="l">
              <a:buFont typeface="Wingdings" pitchFamily="2" charset="2"/>
              <a:buChar char="q"/>
              <a:defRPr/>
            </a:pPr>
            <a:endParaRPr lang="en-US" sz="1200" dirty="0">
              <a:solidFill>
                <a:srgbClr val="FCAB40"/>
              </a:solidFill>
              <a:latin typeface="Arial" charset="0"/>
              <a:cs typeface="Arial" charset="0"/>
            </a:endParaRPr>
          </a:p>
          <a:p>
            <a:pPr marL="0" lvl="1" algn="l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Cópia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física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copia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sequencialmente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os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blocos</a:t>
            </a:r>
            <a:r>
              <a:rPr lang="en-US" sz="2400" dirty="0">
                <a:latin typeface="Arial" charset="0"/>
                <a:cs typeface="Arial" charset="0"/>
              </a:rPr>
              <a:t>, inclusive </a:t>
            </a:r>
            <a:r>
              <a:rPr lang="en-US" sz="2400" dirty="0" err="1">
                <a:latin typeface="Arial" charset="0"/>
                <a:cs typeface="Arial" charset="0"/>
              </a:rPr>
              <a:t>os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blocos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não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usados</a:t>
            </a:r>
            <a:r>
              <a:rPr lang="en-US" sz="2400" dirty="0">
                <a:latin typeface="Arial" charset="0"/>
                <a:cs typeface="Arial" charset="0"/>
              </a:rPr>
              <a:t> e </a:t>
            </a:r>
            <a:r>
              <a:rPr lang="en-US" sz="2400" dirty="0" err="1">
                <a:latin typeface="Arial" charset="0"/>
                <a:cs typeface="Arial" charset="0"/>
              </a:rPr>
              <a:t>deve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tratar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os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blocos</a:t>
            </a:r>
            <a:r>
              <a:rPr lang="en-US" sz="2400" dirty="0">
                <a:latin typeface="Arial" charset="0"/>
                <a:cs typeface="Arial" charset="0"/>
              </a:rPr>
              <a:t> com </a:t>
            </a:r>
            <a:r>
              <a:rPr lang="en-US" sz="2400" dirty="0" err="1">
                <a:latin typeface="Arial" charset="0"/>
                <a:cs typeface="Arial" charset="0"/>
              </a:rPr>
              <a:t>defeito</a:t>
            </a:r>
            <a:r>
              <a:rPr lang="en-US" sz="2400" dirty="0">
                <a:latin typeface="Arial" charset="0"/>
                <a:cs typeface="Arial" charset="0"/>
              </a:rPr>
              <a:t>. Simples e </a:t>
            </a:r>
            <a:r>
              <a:rPr lang="en-US" sz="2400" dirty="0" err="1">
                <a:latin typeface="Arial" charset="0"/>
                <a:cs typeface="Arial" charset="0"/>
              </a:rPr>
              <a:t>rápida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porém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dificulta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restauração</a:t>
            </a:r>
            <a:r>
              <a:rPr lang="en-US" sz="2400" dirty="0">
                <a:latin typeface="Arial" charset="0"/>
                <a:cs typeface="Arial" charset="0"/>
              </a:rPr>
              <a:t> de </a:t>
            </a:r>
            <a:r>
              <a:rPr lang="en-US" sz="2400" dirty="0" err="1">
                <a:latin typeface="Arial" charset="0"/>
                <a:cs typeface="Arial" charset="0"/>
              </a:rPr>
              <a:t>arquivos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individuais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  <a:p>
            <a:pPr marL="0" lvl="1" algn="l"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Cópia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FCAB40"/>
                </a:solidFill>
                <a:latin typeface="Arial" charset="0"/>
                <a:cs typeface="Arial" charset="0"/>
              </a:rPr>
              <a:t>Lógica</a:t>
            </a:r>
            <a:r>
              <a:rPr lang="en-US" sz="2400" dirty="0">
                <a:solidFill>
                  <a:srgbClr val="FCAB4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copia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recursivamente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arquivos</a:t>
            </a:r>
            <a:r>
              <a:rPr lang="en-US" sz="2400" dirty="0">
                <a:latin typeface="Arial" charset="0"/>
                <a:cs typeface="Arial" charset="0"/>
              </a:rPr>
              <a:t> e </a:t>
            </a:r>
            <a:r>
              <a:rPr lang="en-US" sz="2400" dirty="0" err="1">
                <a:latin typeface="Arial" charset="0"/>
                <a:cs typeface="Arial" charset="0"/>
              </a:rPr>
              <a:t>diretórios</a:t>
            </a:r>
            <a:endParaRPr lang="en-US" sz="2400" dirty="0">
              <a:latin typeface="Arial" charset="0"/>
              <a:cs typeface="Arial" charset="0"/>
            </a:endParaRPr>
          </a:p>
          <a:p>
            <a:pPr algn="l"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sp>
        <p:nvSpPr>
          <p:cNvPr id="61446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19088" y="1025525"/>
            <a:ext cx="8742362" cy="5832475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Muitos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sistemas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lêem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modificam</a:t>
            </a:r>
            <a:r>
              <a:rPr lang="en-US" sz="2400" dirty="0" smtClean="0">
                <a:effectLst/>
                <a:latin typeface="Arial" charset="0"/>
              </a:rPr>
              <a:t> e </a:t>
            </a:r>
            <a:r>
              <a:rPr lang="en-US" sz="2400" dirty="0" err="1" smtClean="0">
                <a:effectLst/>
                <a:latin typeface="Arial" charset="0"/>
              </a:rPr>
              <a:t>escrevem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volta</a:t>
            </a:r>
            <a:r>
              <a:rPr lang="en-US" sz="2400" dirty="0" smtClean="0">
                <a:effectLst/>
                <a:latin typeface="Arial" charset="0"/>
              </a:rPr>
              <a:t>. Se 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cair</a:t>
            </a:r>
            <a:r>
              <a:rPr lang="en-US" sz="2400" dirty="0" smtClean="0">
                <a:effectLst/>
                <a:latin typeface="Arial" charset="0"/>
              </a:rPr>
              <a:t> antes </a:t>
            </a:r>
            <a:r>
              <a:rPr lang="en-US" sz="2400" dirty="0" err="1" smtClean="0">
                <a:effectLst/>
                <a:latin typeface="Arial" charset="0"/>
              </a:rPr>
              <a:t>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escrita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pode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haver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inconsistência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. (</a:t>
            </a:r>
            <a:r>
              <a:rPr lang="en-US" sz="2400" dirty="0" err="1" smtClean="0">
                <a:effectLst/>
                <a:latin typeface="Arial" charset="0"/>
              </a:rPr>
              <a:t>Pior</a:t>
            </a:r>
            <a:r>
              <a:rPr lang="en-US" sz="2400" dirty="0" smtClean="0">
                <a:effectLst/>
                <a:latin typeface="Arial" charset="0"/>
              </a:rPr>
              <a:t> se o </a:t>
            </a:r>
            <a:r>
              <a:rPr lang="en-US" sz="2400" dirty="0" err="1" smtClean="0">
                <a:effectLst/>
                <a:latin typeface="Arial" charset="0"/>
              </a:rPr>
              <a:t>problema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ocorrer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escrita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i</a:t>
            </a:r>
            <a:r>
              <a:rPr lang="en-US" sz="2400" dirty="0" smtClean="0">
                <a:effectLst/>
                <a:latin typeface="Arial" charset="0"/>
              </a:rPr>
              <a:t>-node,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diretórios</a:t>
            </a:r>
            <a:r>
              <a:rPr lang="en-US" sz="2400" dirty="0" smtClean="0">
                <a:effectLst/>
                <a:latin typeface="Arial" charset="0"/>
              </a:rPr>
              <a:t>...). Para </a:t>
            </a:r>
            <a:r>
              <a:rPr lang="en-US" sz="2400" dirty="0" err="1" smtClean="0">
                <a:effectLst/>
                <a:latin typeface="Arial" charset="0"/>
              </a:rPr>
              <a:t>tratar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inconsistência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utilitários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274638" indent="-274638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charset="0"/>
              </a:rPr>
              <a:t>Windows</a:t>
            </a:r>
            <a:r>
              <a:rPr lang="en-US" sz="2400" dirty="0" smtClean="0">
                <a:effectLst/>
                <a:latin typeface="Arial" charset="0"/>
              </a:rPr>
              <a:t> – scandisk</a:t>
            </a:r>
          </a:p>
          <a:p>
            <a:pPr marL="274638" indent="-274638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/>
                <a:latin typeface="Arial" charset="0"/>
              </a:rPr>
              <a:t>UNIX </a:t>
            </a:r>
            <a:r>
              <a:rPr lang="en-US" sz="2400" dirty="0" smtClean="0">
                <a:effectLst/>
                <a:latin typeface="Arial" charset="0"/>
              </a:rPr>
              <a:t>– </a:t>
            </a:r>
            <a:r>
              <a:rPr lang="en-US" sz="2400" dirty="0" err="1" smtClean="0">
                <a:effectLst/>
                <a:latin typeface="Arial" charset="0"/>
              </a:rPr>
              <a:t>fsck</a:t>
            </a:r>
            <a:r>
              <a:rPr lang="en-US" sz="2400" dirty="0" smtClean="0">
                <a:effectLst/>
                <a:latin typeface="Arial" charset="0"/>
              </a:rPr>
              <a:t>. O </a:t>
            </a:r>
            <a:r>
              <a:rPr lang="en-US" sz="2400" dirty="0" err="1" smtClean="0">
                <a:effectLst/>
                <a:latin typeface="Arial" charset="0"/>
              </a:rPr>
              <a:t>Algoritmo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mantém</a:t>
            </a:r>
            <a:r>
              <a:rPr lang="en-US" sz="2400" dirty="0" smtClean="0">
                <a:effectLst/>
                <a:latin typeface="Arial" charset="0"/>
              </a:rPr>
              <a:t> 2 </a:t>
            </a:r>
            <a:r>
              <a:rPr lang="en-US" sz="2400" dirty="0" err="1" smtClean="0">
                <a:effectLst/>
                <a:latin typeface="Arial" charset="0"/>
              </a:rPr>
              <a:t>contadores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628650" lvl="1" indent="-266700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Cont1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Conta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quantas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vezes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presente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algum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endParaRPr lang="en-US" sz="2400" dirty="0" smtClean="0">
              <a:effectLst/>
              <a:latin typeface="Arial" charset="0"/>
            </a:endParaRPr>
          </a:p>
          <a:p>
            <a:pPr marL="628650" lvl="1" indent="-361950" eaLnBrk="1" hangingPunct="1">
              <a:defRPr/>
            </a:pP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Cont2: </a:t>
            </a:r>
            <a:r>
              <a:rPr lang="en-US" sz="2400" dirty="0" err="1" smtClean="0">
                <a:effectLst/>
                <a:latin typeface="Arial" charset="0"/>
              </a:rPr>
              <a:t>Conta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quantas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vezes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presente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blocos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628650" indent="-361950" eaLnBrk="1" hangingPunct="1">
              <a:defRPr/>
            </a:pPr>
            <a:r>
              <a:rPr lang="en-US" sz="2400" dirty="0" err="1" smtClean="0">
                <a:effectLst/>
                <a:latin typeface="Arial" charset="0"/>
              </a:rPr>
              <a:t>Percorre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todos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</a:t>
            </a:r>
            <a:r>
              <a:rPr lang="en-US" sz="2400" dirty="0" smtClean="0">
                <a:effectLst/>
                <a:latin typeface="Arial" charset="0"/>
              </a:rPr>
              <a:t>-nodes: se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no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incrementa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cont1</a:t>
            </a:r>
          </a:p>
          <a:p>
            <a:pPr marL="533400" indent="-266700" eaLnBrk="1" hangingPunct="1">
              <a:defRPr/>
            </a:pPr>
            <a:r>
              <a:rPr lang="en-US" sz="2400" dirty="0" err="1" smtClean="0">
                <a:effectLst/>
                <a:latin typeface="Arial" charset="0"/>
              </a:rPr>
              <a:t>Percorre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livres</a:t>
            </a:r>
            <a:r>
              <a:rPr lang="en-US" sz="2400" dirty="0" smtClean="0">
                <a:effectLst/>
                <a:latin typeface="Arial" charset="0"/>
              </a:rPr>
              <a:t>: se </a:t>
            </a:r>
            <a:r>
              <a:rPr lang="en-US" sz="2400" dirty="0" err="1" smtClean="0">
                <a:effectLst/>
                <a:latin typeface="Arial" charset="0"/>
              </a:rPr>
              <a:t>bloco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lista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incrementa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effectLst/>
                <a:latin typeface="Arial" charset="0"/>
              </a:rPr>
              <a:t>cont2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marL="274638" indent="-274638" eaLnBrk="1" hangingPunct="1">
              <a:buFont typeface="Wingdings" pitchFamily="2" charset="2"/>
              <a:buNone/>
              <a:defRPr/>
            </a:pPr>
            <a:endParaRPr lang="en-US" sz="2800" dirty="0" smtClean="0">
              <a:effectLst/>
              <a:latin typeface="Arial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96CFE-71C7-4FDD-B4E1-C0212D452364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Confiabilidade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do Sistema de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Arquivos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(2)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517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149225" y="3692525"/>
            <a:ext cx="8918575" cy="2901950"/>
          </a:xfrm>
        </p:spPr>
        <p:txBody>
          <a:bodyPr>
            <a:normAutofit fontScale="92500" lnSpcReduction="10000"/>
          </a:bodyPr>
          <a:lstStyle/>
          <a:p>
            <a:pPr marL="182563" indent="-182563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effectLst/>
                <a:latin typeface="Arial" charset="0"/>
              </a:rPr>
              <a:t>Estados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:</a:t>
            </a:r>
          </a:p>
          <a:p>
            <a:pPr marL="625475" lvl="1" indent="-447675" eaLnBrk="1" hangingPunct="1">
              <a:buClr>
                <a:schemeClr val="tx1"/>
              </a:buClr>
              <a:buSzTx/>
              <a:buFontTx/>
              <a:buAutoNum type="alphaLcParenR"/>
              <a:defRPr/>
            </a:pPr>
            <a:r>
              <a:rPr lang="en-US" sz="2400" dirty="0" err="1" smtClean="0">
                <a:latin typeface="Arial" charset="0"/>
              </a:rPr>
              <a:t>Consistente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marL="625475" lvl="1" indent="-447675" eaLnBrk="1" hangingPunct="1">
              <a:buClr>
                <a:schemeClr val="tx1"/>
              </a:buClr>
              <a:buSzTx/>
              <a:buFontTx/>
              <a:buAutoNum type="alphaLcParenR"/>
              <a:defRPr/>
            </a:pP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2 </a:t>
            </a:r>
            <a:r>
              <a:rPr lang="en-US" sz="2400" dirty="0" err="1" smtClean="0">
                <a:latin typeface="Arial" charset="0"/>
              </a:rPr>
              <a:t>desaparecido</a:t>
            </a:r>
            <a:r>
              <a:rPr lang="en-US" sz="2400" dirty="0" smtClean="0">
                <a:latin typeface="Arial" charset="0"/>
              </a:rPr>
              <a:t>; </a:t>
            </a:r>
            <a:r>
              <a:rPr lang="en-US" sz="2400" dirty="0" err="1" smtClean="0">
                <a:latin typeface="Arial" charset="0"/>
              </a:rPr>
              <a:t>correção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coloque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lista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livres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marL="625475" lvl="1" indent="-447675" eaLnBrk="1" hangingPunct="1">
              <a:buClr>
                <a:schemeClr val="tx1"/>
              </a:buClr>
              <a:buSzTx/>
              <a:buFontTx/>
              <a:buAutoNum type="alphaLcParenR"/>
              <a:defRPr/>
            </a:pP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duplicado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llivres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4). </a:t>
            </a:r>
            <a:r>
              <a:rPr lang="en-US" sz="2400" dirty="0" err="1" smtClean="0">
                <a:latin typeface="Arial" charset="0"/>
              </a:rPr>
              <a:t>Correção:reconstrói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llivres</a:t>
            </a:r>
            <a:endParaRPr lang="en-US" sz="2400" dirty="0" smtClean="0">
              <a:latin typeface="Arial" charset="0"/>
            </a:endParaRPr>
          </a:p>
          <a:p>
            <a:pPr marL="625475" lvl="1" indent="-447675" eaLnBrk="1" hangingPunct="1">
              <a:buClr>
                <a:schemeClr val="tx1"/>
              </a:buClr>
              <a:buSzTx/>
              <a:buFontTx/>
              <a:buAutoNum type="alphaLcParenR"/>
              <a:defRPr/>
            </a:pP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duplicado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lista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uso</a:t>
            </a:r>
            <a:r>
              <a:rPr lang="en-US" sz="2400" dirty="0" smtClean="0">
                <a:latin typeface="Arial" charset="0"/>
              </a:rPr>
              <a:t> (</a:t>
            </a: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5). </a:t>
            </a:r>
            <a:r>
              <a:rPr lang="en-US" sz="2400" dirty="0" err="1" smtClean="0">
                <a:latin typeface="Arial" charset="0"/>
              </a:rPr>
              <a:t>Aloca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 livre, </a:t>
            </a:r>
            <a:r>
              <a:rPr lang="en-US" sz="2400" dirty="0" err="1" smtClean="0">
                <a:latin typeface="Arial" charset="0"/>
              </a:rPr>
              <a:t>copia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conteúdo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bloco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insere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cópia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um dos </a:t>
            </a:r>
            <a:r>
              <a:rPr lang="en-US" sz="2400" dirty="0" err="1" smtClean="0">
                <a:latin typeface="Arial" charset="0"/>
              </a:rPr>
              <a:t>arquivos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reporta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erro</a:t>
            </a:r>
            <a:r>
              <a:rPr lang="en-US" sz="2400" dirty="0" smtClean="0">
                <a:latin typeface="Arial" charset="0"/>
              </a:rPr>
              <a:t>. (</a:t>
            </a:r>
            <a:r>
              <a:rPr lang="en-US" sz="2400" dirty="0" err="1" smtClean="0">
                <a:latin typeface="Arial" charset="0"/>
              </a:rPr>
              <a:t>Arquivo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deve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ter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erro</a:t>
            </a:r>
            <a:r>
              <a:rPr lang="en-US" sz="2400" dirty="0" smtClean="0">
                <a:latin typeface="Arial" charset="0"/>
              </a:rPr>
              <a:t>, </a:t>
            </a:r>
            <a:r>
              <a:rPr lang="en-US" sz="2400" dirty="0" err="1" smtClean="0">
                <a:latin typeface="Arial" charset="0"/>
              </a:rPr>
              <a:t>mas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estrutura</a:t>
            </a:r>
            <a:r>
              <a:rPr lang="en-US" sz="2400" dirty="0" smtClean="0">
                <a:latin typeface="Arial" charset="0"/>
              </a:rPr>
              <a:t> do </a:t>
            </a:r>
            <a:r>
              <a:rPr lang="en-US" sz="2400" dirty="0" err="1" smtClean="0">
                <a:latin typeface="Arial" charset="0"/>
              </a:rPr>
              <a:t>sistema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arquivo</a:t>
            </a:r>
            <a:r>
              <a:rPr lang="en-US" sz="2400" dirty="0" smtClean="0">
                <a:latin typeface="Arial" charset="0"/>
              </a:rPr>
              <a:t> é </a:t>
            </a:r>
            <a:r>
              <a:rPr lang="en-US" sz="2400" dirty="0" err="1" smtClean="0">
                <a:latin typeface="Arial" charset="0"/>
              </a:rPr>
              <a:t>consertada</a:t>
            </a:r>
            <a:r>
              <a:rPr lang="en-US" sz="2400" dirty="0" smtClean="0">
                <a:latin typeface="Arial" charset="0"/>
              </a:rPr>
              <a:t>).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D361D-C248-41E5-9296-8CD1E1381DDD}" type="slidenum">
              <a:rPr lang="pt-BR"/>
              <a:pPr>
                <a:defRPr/>
              </a:pPr>
              <a:t>45</a:t>
            </a:fld>
            <a:endParaRPr lang="pt-BR"/>
          </a:p>
        </p:txBody>
      </p:sp>
      <p:pic>
        <p:nvPicPr>
          <p:cNvPr id="65540" name="Picture 3" descr="6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957263"/>
            <a:ext cx="7429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Confiabilidade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do Sistema de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Arquivos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(3)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381000" y="1193800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  <a:latin typeface="Arial" charset="0"/>
              </a:rPr>
              <a:t>Cont1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42900" y="1652588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solidFill>
                  <a:schemeClr val="tx2"/>
                </a:solidFill>
                <a:latin typeface="Arial" charset="0"/>
              </a:rPr>
              <a:t>Cont2</a:t>
            </a:r>
          </a:p>
        </p:txBody>
      </p:sp>
      <p:sp>
        <p:nvSpPr>
          <p:cNvPr id="65544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Gerenciamento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Desempenho</a:t>
            </a:r>
            <a:r>
              <a:rPr lang="en-US" sz="3600" dirty="0" smtClean="0">
                <a:latin typeface="Arial" charset="0"/>
              </a:rPr>
              <a:t> do Sistema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24924-FF76-491E-8297-1935F2A6D0A3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236537" y="1334015"/>
            <a:ext cx="86709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Como </a:t>
            </a:r>
            <a:r>
              <a:rPr lang="en-US" sz="2400" dirty="0" err="1" smtClean="0">
                <a:latin typeface="Arial" charset="0"/>
              </a:rPr>
              <a:t>muito</a:t>
            </a:r>
            <a:r>
              <a:rPr lang="en-US" sz="2400" dirty="0" smtClean="0">
                <a:latin typeface="Arial" charset="0"/>
              </a:rPr>
              <a:t> lento o </a:t>
            </a:r>
            <a:r>
              <a:rPr lang="en-US" sz="2400" dirty="0" err="1" smtClean="0">
                <a:latin typeface="Arial" charset="0"/>
              </a:rPr>
              <a:t>acesso</a:t>
            </a:r>
            <a:r>
              <a:rPr lang="en-US" sz="2400" dirty="0" smtClean="0">
                <a:latin typeface="Arial" charset="0"/>
              </a:rPr>
              <a:t> a disco, </a:t>
            </a:r>
            <a:r>
              <a:rPr lang="en-US" sz="2400" dirty="0" err="1" smtClean="0">
                <a:latin typeface="Arial" charset="0"/>
              </a:rPr>
              <a:t>técnicas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 smtClean="0">
                <a:latin typeface="Arial" charset="0"/>
              </a:rPr>
              <a:t>otimização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necessárias</a:t>
            </a:r>
            <a:r>
              <a:rPr lang="en-US" sz="2400" dirty="0" smtClean="0">
                <a:latin typeface="Arial" charset="0"/>
              </a:rPr>
              <a:t>. </a:t>
            </a:r>
            <a:endParaRPr lang="en-US" sz="24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CCFF99"/>
                </a:solidFill>
                <a:latin typeface="Arial" charset="0"/>
              </a:rPr>
              <a:t>1. Cache: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do disco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mantidos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cache e </a:t>
            </a:r>
            <a:r>
              <a:rPr lang="en-US" sz="2400" dirty="0" err="1">
                <a:latin typeface="Arial" charset="0"/>
              </a:rPr>
              <a:t>requisições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primeiramente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verificadas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na</a:t>
            </a:r>
            <a:r>
              <a:rPr lang="en-US" sz="2400" dirty="0">
                <a:latin typeface="Arial" charset="0"/>
              </a:rPr>
              <a:t> cache. </a:t>
            </a:r>
          </a:p>
          <a:p>
            <a:pPr marL="342900" indent="174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</a:rPr>
              <a:t>Como ser </a:t>
            </a:r>
            <a:r>
              <a:rPr lang="en-US" sz="2400" dirty="0" err="1">
                <a:latin typeface="Arial" charset="0"/>
              </a:rPr>
              <a:t>eficiente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nesta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pesquisa</a:t>
            </a:r>
            <a:r>
              <a:rPr lang="en-US" sz="2400" dirty="0">
                <a:latin typeface="Arial" charset="0"/>
              </a:rPr>
              <a:t>? </a:t>
            </a:r>
            <a:r>
              <a:rPr lang="pt-BR" sz="2400" dirty="0">
                <a:latin typeface="Arial" charset="0"/>
              </a:rPr>
              <a:t>Com end. do bloco calcula-se </a:t>
            </a:r>
            <a:r>
              <a:rPr lang="pt-BR" sz="2400" dirty="0" err="1">
                <a:latin typeface="Arial" charset="0"/>
              </a:rPr>
              <a:t>hash</a:t>
            </a:r>
            <a:r>
              <a:rPr lang="pt-BR" sz="2400" dirty="0">
                <a:latin typeface="Arial" charset="0"/>
              </a:rPr>
              <a:t> (pode dar colisão, encadeia-se os blocos que colidirem).</a:t>
            </a:r>
          </a:p>
          <a:p>
            <a:pPr marL="342900" indent="174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t-BR" sz="2400" dirty="0">
                <a:latin typeface="Arial" charset="0"/>
              </a:rPr>
              <a:t>Se </a:t>
            </a:r>
            <a:r>
              <a:rPr lang="pt-BR" sz="2400" dirty="0" err="1">
                <a:latin typeface="Arial" charset="0"/>
              </a:rPr>
              <a:t>cache</a:t>
            </a:r>
            <a:r>
              <a:rPr lang="pt-BR" sz="2400" dirty="0">
                <a:latin typeface="Arial" charset="0"/>
              </a:rPr>
              <a:t> cheia, alocar novo bloco: alguém deve sair. Lembra-se da situação da paginação? Que tal LRU?</a:t>
            </a:r>
          </a:p>
          <a:p>
            <a:pPr marL="342900" indent="174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>
                <a:latin typeface="Arial" charset="0"/>
              </a:rPr>
              <a:t>Felizmente</a:t>
            </a:r>
            <a:r>
              <a:rPr lang="en-US" sz="2400" dirty="0">
                <a:latin typeface="Arial" charset="0"/>
              </a:rPr>
              <a:t> as </a:t>
            </a:r>
            <a:r>
              <a:rPr lang="en-US" sz="2400" dirty="0" err="1">
                <a:latin typeface="Arial" charset="0"/>
              </a:rPr>
              <a:t>referências</a:t>
            </a:r>
            <a:r>
              <a:rPr lang="en-US" sz="2400" dirty="0">
                <a:latin typeface="Arial" charset="0"/>
              </a:rPr>
              <a:t> à cache de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raras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as </a:t>
            </a:r>
            <a:r>
              <a:rPr lang="en-US" sz="2400" dirty="0" err="1">
                <a:latin typeface="Arial" charset="0"/>
              </a:rPr>
              <a:t>referências</a:t>
            </a:r>
            <a:r>
              <a:rPr lang="en-US" sz="2400" dirty="0">
                <a:latin typeface="Arial" charset="0"/>
              </a:rPr>
              <a:t> à </a:t>
            </a:r>
            <a:r>
              <a:rPr lang="en-US" sz="2400" dirty="0" err="1">
                <a:latin typeface="Arial" charset="0"/>
              </a:rPr>
              <a:t>páginas</a:t>
            </a:r>
            <a:r>
              <a:rPr lang="en-US" sz="2400" dirty="0">
                <a:latin typeface="Arial" charset="0"/>
              </a:rPr>
              <a:t>... </a:t>
            </a:r>
            <a:r>
              <a:rPr lang="en-US" sz="2400" dirty="0" err="1">
                <a:latin typeface="Arial" charset="0"/>
              </a:rPr>
              <a:t>Pode</a:t>
            </a:r>
            <a:r>
              <a:rPr lang="en-US" sz="2400" dirty="0">
                <a:latin typeface="Arial" charset="0"/>
              </a:rPr>
              <a:t>-se </a:t>
            </a:r>
            <a:r>
              <a:rPr lang="en-US" sz="2400" dirty="0" err="1">
                <a:latin typeface="Arial" charset="0"/>
              </a:rPr>
              <a:t>usar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lista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ligada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quando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faz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67589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Desempenho do Sistema de Arquivos (2)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487363" y="6234113"/>
            <a:ext cx="8229600" cy="6238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97E4FF"/>
                </a:solidFill>
                <a:effectLst/>
                <a:latin typeface="Arial" charset="0"/>
              </a:rPr>
              <a:t>As estruturas de dados da cache de buffer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7555C-08A3-41D0-856F-06B1C4BE9E9D}" type="slidenum">
              <a:rPr lang="pt-BR"/>
              <a:pPr>
                <a:defRPr/>
              </a:pPr>
              <a:t>47</a:t>
            </a:fld>
            <a:endParaRPr lang="pt-BR"/>
          </a:p>
        </p:txBody>
      </p:sp>
      <p:pic>
        <p:nvPicPr>
          <p:cNvPr id="68613" name="Picture 4" descr="6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3724275"/>
            <a:ext cx="74295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331788" y="1085850"/>
            <a:ext cx="85391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174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O cálculo de hash permite localizar imediatamente o bloco. Quando há colisão as setas adicionais ligam os blocos com o mesmo hash. A lista bidirecional liga os blocos na ordem de uso. Bloco referenciado vai para o final da lista.</a:t>
            </a:r>
          </a:p>
        </p:txBody>
      </p:sp>
      <p:sp>
        <p:nvSpPr>
          <p:cNvPr id="68615" name="Line 6"/>
          <p:cNvSpPr>
            <a:spLocks noChangeShapeType="1"/>
          </p:cNvSpPr>
          <p:nvPr/>
        </p:nvSpPr>
        <p:spPr bwMode="auto">
          <a:xfrm>
            <a:off x="2600325" y="3511550"/>
            <a:ext cx="47688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2087563" y="3138488"/>
            <a:ext cx="6418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Arial" charset="0"/>
              </a:rPr>
              <a:t>Mais antigo	</a:t>
            </a:r>
            <a:r>
              <a:rPr lang="pt-BR" sz="2000" i="1">
                <a:solidFill>
                  <a:schemeClr val="hlink"/>
                </a:solidFill>
                <a:latin typeface="Arial" charset="0"/>
              </a:rPr>
              <a:t>Ordem de uso	</a:t>
            </a:r>
            <a:r>
              <a:rPr lang="pt-BR" sz="2000">
                <a:latin typeface="Arial" charset="0"/>
              </a:rPr>
              <a:t>Ultimo referenciado</a:t>
            </a:r>
          </a:p>
        </p:txBody>
      </p:sp>
      <p:sp>
        <p:nvSpPr>
          <p:cNvPr id="68617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8758E02-7A8D-44CD-BF65-757B6E36D663}" type="slidenum">
              <a:rPr lang="pt-BR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48</a:t>
            </a:fld>
            <a:endParaRPr 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Desempenho</a:t>
            </a:r>
            <a:r>
              <a:rPr lang="en-US" sz="3600" dirty="0" smtClean="0">
                <a:latin typeface="Arial" charset="0"/>
              </a:rPr>
              <a:t> do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(3)</a:t>
            </a:r>
          </a:p>
        </p:txBody>
      </p:sp>
      <p:pic>
        <p:nvPicPr>
          <p:cNvPr id="69636" name="Picture 4" descr="6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33850"/>
            <a:ext cx="74295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46075" y="1293813"/>
            <a:ext cx="8524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LRU </a:t>
            </a:r>
            <a:r>
              <a:rPr lang="en-US" sz="2400" dirty="0" err="1" smtClean="0">
                <a:latin typeface="Arial" charset="0"/>
              </a:rPr>
              <a:t>modificado</a:t>
            </a:r>
            <a:r>
              <a:rPr lang="en-US" sz="2400" dirty="0" smtClean="0">
                <a:latin typeface="Arial" charset="0"/>
              </a:rPr>
              <a:t> para </a:t>
            </a:r>
            <a:r>
              <a:rPr lang="en-US" sz="2400" dirty="0" err="1" smtClean="0">
                <a:latin typeface="Arial" charset="0"/>
              </a:rPr>
              <a:t>manter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consistência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>
                <a:latin typeface="Arial" charset="0"/>
              </a:rPr>
              <a:t>no LRU, o </a:t>
            </a:r>
            <a:r>
              <a:rPr lang="en-US" sz="2400" dirty="0" err="1">
                <a:latin typeface="Arial" charset="0"/>
              </a:rPr>
              <a:t>último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referenciado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vai</a:t>
            </a:r>
            <a:r>
              <a:rPr lang="en-US" sz="2400" dirty="0">
                <a:latin typeface="Arial" charset="0"/>
              </a:rPr>
              <a:t> para o final.  </a:t>
            </a:r>
            <a:r>
              <a:rPr lang="en-US" sz="2400" dirty="0" err="1">
                <a:latin typeface="Arial" charset="0"/>
              </a:rPr>
              <a:t>Aqui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críticos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como</a:t>
            </a:r>
            <a:r>
              <a:rPr lang="en-US" sz="2400" dirty="0">
                <a:latin typeface="Arial" charset="0"/>
              </a:rPr>
              <a:t> um </a:t>
            </a:r>
            <a:r>
              <a:rPr lang="en-US" sz="2400" dirty="0" err="1">
                <a:latin typeface="Arial" charset="0"/>
              </a:rPr>
              <a:t>bloco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-node) </a:t>
            </a:r>
            <a:r>
              <a:rPr lang="en-US" sz="2400" dirty="0" err="1">
                <a:latin typeface="Arial" charset="0"/>
              </a:rPr>
              <a:t>trazidos</a:t>
            </a:r>
            <a:r>
              <a:rPr lang="en-US" sz="2400" dirty="0">
                <a:latin typeface="Arial" charset="0"/>
              </a:rPr>
              <a:t> e </a:t>
            </a:r>
            <a:r>
              <a:rPr lang="en-US" sz="2400" dirty="0" err="1">
                <a:latin typeface="Arial" charset="0"/>
              </a:rPr>
              <a:t>modificados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devem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escritos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imediatamente</a:t>
            </a:r>
            <a:r>
              <a:rPr lang="en-US" sz="2400" dirty="0">
                <a:latin typeface="Arial" charset="0"/>
              </a:rPr>
              <a:t> no disco, </a:t>
            </a:r>
            <a:r>
              <a:rPr lang="en-US" sz="2400" dirty="0" err="1">
                <a:latin typeface="Arial" charset="0"/>
              </a:rPr>
              <a:t>portanto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devem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manter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início</a:t>
            </a:r>
            <a:r>
              <a:rPr lang="en-US" sz="2400" dirty="0">
                <a:latin typeface="Arial" charset="0"/>
              </a:rPr>
              <a:t> da </a:t>
            </a:r>
            <a:r>
              <a:rPr lang="en-US" sz="2400" dirty="0" err="1">
                <a:latin typeface="Arial" charset="0"/>
              </a:rPr>
              <a:t>lista</a:t>
            </a:r>
            <a:endParaRPr lang="en-US" sz="2400" dirty="0">
              <a:latin typeface="Arial" charset="0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2571750" y="3567113"/>
            <a:ext cx="47688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011363" y="3640138"/>
            <a:ext cx="6418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latin typeface="Arial" charset="0"/>
              </a:rPr>
              <a:t>Mais antigo	</a:t>
            </a:r>
            <a:r>
              <a:rPr lang="pt-BR" sz="2000" i="1">
                <a:solidFill>
                  <a:schemeClr val="hlink"/>
                </a:solidFill>
                <a:latin typeface="Arial" charset="0"/>
              </a:rPr>
              <a:t>Ordem de uso	</a:t>
            </a:r>
            <a:r>
              <a:rPr lang="pt-BR" sz="2000">
                <a:latin typeface="Arial" charset="0"/>
              </a:rPr>
              <a:t>Ultimo referenciado</a:t>
            </a:r>
          </a:p>
        </p:txBody>
      </p:sp>
      <p:sp>
        <p:nvSpPr>
          <p:cNvPr id="69640" name="CaixaDeTexto 5"/>
          <p:cNvSpPr txBox="1">
            <a:spLocks noChangeArrowheads="1"/>
          </p:cNvSpPr>
          <p:nvPr/>
        </p:nvSpPr>
        <p:spPr bwMode="auto">
          <a:xfrm>
            <a:off x="-41275" y="6594475"/>
            <a:ext cx="774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693C890-1F03-492C-8FC8-66728F6019A0}" type="slidenum">
              <a:rPr lang="pt-BR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49</a:t>
            </a:fld>
            <a:endParaRPr 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Desempenho do Sistema de Arquivos (5)</a:t>
            </a: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331788" y="1384300"/>
            <a:ext cx="861536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 smtClean="0">
                <a:latin typeface="Arial" charset="0"/>
              </a:rPr>
              <a:t>Técnica</a:t>
            </a:r>
            <a:r>
              <a:rPr lang="en-US" sz="2400" dirty="0" smtClean="0">
                <a:latin typeface="Arial" charset="0"/>
              </a:rPr>
              <a:t> de </a:t>
            </a:r>
            <a:r>
              <a:rPr lang="en-US" sz="2400" dirty="0" err="1" smtClean="0">
                <a:latin typeface="Arial" charset="0"/>
              </a:rPr>
              <a:t>Otimização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dirty="0">
              <a:latin typeface="Arial" charset="0"/>
            </a:endParaRPr>
          </a:p>
          <a:p>
            <a:pPr marL="514350" indent="-514350" algn="l">
              <a:spcBef>
                <a:spcPct val="20000"/>
              </a:spcBef>
              <a:buClr>
                <a:srgbClr val="CCFF99"/>
              </a:buClr>
              <a:buFont typeface="+mj-lt"/>
              <a:buAutoNum type="arabicPeriod" startAt="2"/>
              <a:defRPr/>
            </a:pP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Leitura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antecipada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blocos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tentar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transferir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a cache antes </a:t>
            </a:r>
            <a:r>
              <a:rPr lang="en-US" sz="2400" dirty="0" err="1">
                <a:latin typeface="Arial" charset="0"/>
              </a:rPr>
              <a:t>que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eles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sejam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necessários</a:t>
            </a:r>
            <a:r>
              <a:rPr lang="en-US" sz="2400" dirty="0">
                <a:latin typeface="Arial" charset="0"/>
              </a:rPr>
              <a:t>. </a:t>
            </a:r>
          </a:p>
          <a:p>
            <a:pPr marL="514350" indent="-514350" algn="l">
              <a:spcBef>
                <a:spcPct val="20000"/>
              </a:spcBef>
              <a:buClr>
                <a:srgbClr val="CCFF99"/>
              </a:buClr>
              <a:buFont typeface="+mj-lt"/>
              <a:buAutoNum type="arabicPeriod" startAt="2"/>
              <a:defRPr/>
            </a:pPr>
            <a:endParaRPr lang="en-US" sz="2400" dirty="0">
              <a:latin typeface="Arial" charset="0"/>
            </a:endParaRPr>
          </a:p>
          <a:p>
            <a:pPr marL="342900" indent="-79375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Compensador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leituras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sequenciais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Monitorar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padrão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para </a:t>
            </a:r>
            <a:r>
              <a:rPr lang="en-US" sz="2400" dirty="0" err="1">
                <a:latin typeface="Arial" charset="0"/>
              </a:rPr>
              <a:t>verificar</a:t>
            </a:r>
            <a:r>
              <a:rPr lang="en-US" sz="2400" dirty="0">
                <a:latin typeface="Arial" charset="0"/>
              </a:rPr>
              <a:t> se vale a </a:t>
            </a:r>
            <a:r>
              <a:rPr lang="en-US" sz="2400" dirty="0" err="1">
                <a:latin typeface="Arial" charset="0"/>
              </a:rPr>
              <a:t>pena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leitura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antecipada</a:t>
            </a:r>
            <a:r>
              <a:rPr lang="en-US" sz="2400" dirty="0" smtClean="0">
                <a:latin typeface="Arial" charset="0"/>
              </a:rPr>
              <a:t>:</a:t>
            </a:r>
          </a:p>
          <a:p>
            <a:pPr marL="342900" indent="-79375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Supõe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inicialmente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sequencial</a:t>
            </a:r>
            <a:r>
              <a:rPr lang="en-US" sz="2400" dirty="0">
                <a:latin typeface="Arial" charset="0"/>
              </a:rPr>
              <a:t> (bit </a:t>
            </a:r>
            <a:r>
              <a:rPr lang="en-US" sz="2400" dirty="0" err="1">
                <a:latin typeface="Arial" charset="0"/>
              </a:rPr>
              <a:t>seq</a:t>
            </a:r>
            <a:r>
              <a:rPr lang="en-US" sz="2400" dirty="0">
                <a:latin typeface="Arial" charset="0"/>
              </a:rPr>
              <a:t>=1), se for </a:t>
            </a:r>
            <a:r>
              <a:rPr lang="en-US" sz="2400" dirty="0" err="1">
                <a:latin typeface="Arial" charset="0"/>
              </a:rPr>
              <a:t>feito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sequencial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muda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suposição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seq</a:t>
            </a:r>
            <a:r>
              <a:rPr lang="en-US" sz="2400" dirty="0">
                <a:latin typeface="Arial" charset="0"/>
              </a:rPr>
              <a:t>=0). Se </a:t>
            </a:r>
            <a:r>
              <a:rPr lang="en-US" sz="2400" dirty="0" err="1">
                <a:latin typeface="Arial" charset="0"/>
              </a:rPr>
              <a:t>recomeçar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leitura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sequencial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volta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suposição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inicial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seq</a:t>
            </a:r>
            <a:r>
              <a:rPr lang="en-US" sz="2400" dirty="0">
                <a:latin typeface="Arial" charset="0"/>
              </a:rPr>
              <a:t>=1).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159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Nomeação de Arquivos (2)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5489575"/>
            <a:ext cx="7772400" cy="1368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97E4FF"/>
                </a:solidFill>
                <a:effectLst/>
                <a:latin typeface="Arial" charset="0"/>
              </a:rPr>
              <a:t>Extensões típicas de arquivos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Unix: Nomes servem mais para lembrar o usuário do que fornecer informações para o SO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02C96-C369-4C86-BA0B-1D15801B9EA1}" type="slidenum">
              <a:rPr lang="pt-BR"/>
              <a:pPr>
                <a:defRPr/>
              </a:pPr>
              <a:t>5</a:t>
            </a:fld>
            <a:endParaRPr lang="pt-BR"/>
          </a:p>
        </p:txBody>
      </p:sp>
      <p:pic>
        <p:nvPicPr>
          <p:cNvPr id="22533" name="Picture 4" descr="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71600"/>
            <a:ext cx="7429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CaixaDeTexto 5"/>
          <p:cNvSpPr txBox="1">
            <a:spLocks noChangeArrowheads="1"/>
          </p:cNvSpPr>
          <p:nvPr/>
        </p:nvSpPr>
        <p:spPr bwMode="auto">
          <a:xfrm>
            <a:off x="-41275" y="65119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160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Desempenho do Sistema de Arquivos (4)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BDACC-A62A-459C-8658-30EE1D2F186E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71684" name="Rectangle 14"/>
          <p:cNvSpPr>
            <a:spLocks noChangeArrowheads="1"/>
          </p:cNvSpPr>
          <p:nvPr/>
        </p:nvSpPr>
        <p:spPr bwMode="auto">
          <a:xfrm>
            <a:off x="471488" y="1112838"/>
            <a:ext cx="8355012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dirty="0" err="1" smtClean="0">
                <a:latin typeface="Arial" charset="0"/>
              </a:rPr>
              <a:t>Técnica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</a:t>
            </a:r>
            <a:r>
              <a:rPr lang="en-US" sz="2400" dirty="0" err="1" smtClean="0">
                <a:latin typeface="Arial" charset="0"/>
              </a:rPr>
              <a:t>Otimização</a:t>
            </a:r>
            <a:r>
              <a:rPr lang="en-US" sz="2400" dirty="0" smtClean="0">
                <a:latin typeface="Arial" charset="0"/>
              </a:rPr>
              <a:t>: </a:t>
            </a:r>
            <a:endParaRPr lang="en-US" sz="24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1200" dirty="0" smtClean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12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CCFF99"/>
              </a:buClr>
              <a:buFont typeface="Wingdings" pitchFamily="2" charset="2"/>
              <a:buAutoNum type="arabicPeriod" startAt="3"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Reduzir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quantidade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movimentos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do </a:t>
            </a:r>
            <a:r>
              <a:rPr lang="en-US" sz="2400" dirty="0" err="1">
                <a:solidFill>
                  <a:srgbClr val="CCFF99"/>
                </a:solidFill>
                <a:latin typeface="Arial" charset="0"/>
              </a:rPr>
              <a:t>braço</a:t>
            </a:r>
            <a:r>
              <a:rPr lang="en-US" sz="2400" dirty="0">
                <a:solidFill>
                  <a:srgbClr val="CCFF99"/>
                </a:solidFill>
                <a:latin typeface="Arial" charset="0"/>
              </a:rPr>
              <a:t> do disco: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r>
              <a:rPr lang="en-US" sz="2400" dirty="0" err="1">
                <a:latin typeface="Arial" charset="0"/>
              </a:rPr>
              <a:t>Colocar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sujeitos</a:t>
            </a:r>
            <a:r>
              <a:rPr lang="en-US" sz="2400" dirty="0">
                <a:latin typeface="Arial" charset="0"/>
              </a:rPr>
              <a:t> a 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acessos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sequência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próximos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uns</a:t>
            </a:r>
            <a:r>
              <a:rPr lang="en-US" sz="2400" dirty="0">
                <a:latin typeface="Arial" charset="0"/>
              </a:rPr>
              <a:t> dos outros. Na </a:t>
            </a:r>
            <a:r>
              <a:rPr lang="en-US" sz="2400" dirty="0" err="1">
                <a:latin typeface="Arial" charset="0"/>
              </a:rPr>
              <a:t>criação</a:t>
            </a:r>
            <a:r>
              <a:rPr lang="en-US" sz="2400" dirty="0">
                <a:latin typeface="Arial" charset="0"/>
              </a:rPr>
              <a:t> do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procurar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alocar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blocos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próximos</a:t>
            </a:r>
            <a:r>
              <a:rPr lang="en-US" sz="2400" dirty="0">
                <a:latin typeface="Arial" charset="0"/>
              </a:rPr>
              <a:t>, de </a:t>
            </a:r>
            <a:r>
              <a:rPr lang="en-US" sz="2400" dirty="0" err="1">
                <a:latin typeface="Arial" charset="0"/>
              </a:rPr>
              <a:t>preferência</a:t>
            </a:r>
            <a:r>
              <a:rPr lang="en-US" sz="2400" dirty="0">
                <a:latin typeface="Arial" charset="0"/>
              </a:rPr>
              <a:t> no </a:t>
            </a:r>
            <a:r>
              <a:rPr lang="en-US" sz="2400" dirty="0" err="1">
                <a:latin typeface="Arial" charset="0"/>
              </a:rPr>
              <a:t>mesmo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cilindro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dirty="0" err="1">
                <a:latin typeface="Arial" charset="0"/>
              </a:rPr>
              <a:t>mais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fácil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fazer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isto</a:t>
            </a:r>
            <a:r>
              <a:rPr lang="en-US" sz="2400" dirty="0">
                <a:latin typeface="Arial" charset="0"/>
              </a:rPr>
              <a:t> com </a:t>
            </a:r>
            <a:r>
              <a:rPr lang="en-US" sz="2400" dirty="0" err="1">
                <a:latin typeface="Arial" charset="0"/>
              </a:rPr>
              <a:t>mapa</a:t>
            </a:r>
            <a:r>
              <a:rPr lang="en-US" sz="2400" dirty="0">
                <a:latin typeface="Arial" charset="0"/>
              </a:rPr>
              <a:t> de bits que </a:t>
            </a:r>
            <a:r>
              <a:rPr lang="en-US" sz="2400" dirty="0" err="1">
                <a:latin typeface="Arial" charset="0"/>
              </a:rPr>
              <a:t>lista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encadeada</a:t>
            </a:r>
            <a:r>
              <a:rPr lang="en-US" sz="2400" dirty="0">
                <a:latin typeface="Arial" charset="0"/>
              </a:rPr>
              <a:t>).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endParaRPr lang="en-US" sz="12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r>
              <a:rPr lang="en-US" sz="2400" dirty="0">
                <a:latin typeface="Arial" charset="0"/>
              </a:rPr>
              <a:t>Outro </a:t>
            </a:r>
            <a:r>
              <a:rPr lang="en-US" sz="2400" dirty="0" err="1" smtClean="0">
                <a:latin typeface="Arial" charset="0"/>
              </a:rPr>
              <a:t>gargalo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Ler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-node e </a:t>
            </a:r>
            <a:r>
              <a:rPr lang="en-US" sz="2400" dirty="0" err="1">
                <a:latin typeface="Arial" charset="0"/>
              </a:rPr>
              <a:t>ler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bloco</a:t>
            </a:r>
            <a:r>
              <a:rPr lang="en-US" sz="2400" dirty="0">
                <a:latin typeface="Arial" charset="0"/>
              </a:rPr>
              <a:t> - </a:t>
            </a:r>
            <a:r>
              <a:rPr lang="en-US" sz="2400" dirty="0" err="1">
                <a:latin typeface="Arial" charset="0"/>
              </a:rPr>
              <a:t>duas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operações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leitura</a:t>
            </a:r>
            <a:r>
              <a:rPr lang="en-US" sz="2400" dirty="0">
                <a:latin typeface="Arial" charset="0"/>
              </a:rPr>
              <a:t>; 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pequenos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desponta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gargalo</a:t>
            </a:r>
            <a:r>
              <a:rPr lang="en-US" sz="2400" dirty="0">
                <a:latin typeface="Arial" charset="0"/>
              </a:rPr>
              <a:t> (2 </a:t>
            </a:r>
            <a:r>
              <a:rPr lang="en-US" sz="2400" dirty="0" err="1">
                <a:latin typeface="Arial" charset="0"/>
              </a:rPr>
              <a:t>operações</a:t>
            </a:r>
            <a:r>
              <a:rPr lang="en-US" sz="2400" dirty="0">
                <a:latin typeface="Arial" charset="0"/>
              </a:rPr>
              <a:t> para um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).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endParaRPr lang="en-US" sz="24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49998EE-99CF-40F6-99E8-FDAECF655A08}" type="slidenum">
              <a:rPr lang="pt-BR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51</a:t>
            </a:fld>
            <a:endParaRPr 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2613" y="4225925"/>
            <a:ext cx="8561387" cy="2447925"/>
          </a:xfrm>
          <a:noFill/>
        </p:spPr>
        <p:txBody>
          <a:bodyPr/>
          <a:lstStyle/>
          <a:p>
            <a:pPr marL="365125" indent="-365125" eaLnBrk="1" hangingPunct="1">
              <a:buSzTx/>
              <a:buFont typeface="Wingdings" pitchFamily="2" charset="2"/>
              <a:buAutoNum type="alphaLcParenR"/>
            </a:pPr>
            <a:r>
              <a:rPr lang="en-US" sz="2400" smtClean="0">
                <a:effectLst/>
                <a:latin typeface="Arial" charset="0"/>
              </a:rPr>
              <a:t>i-nodes colocados no início do disco: distância média entre i-node e primeiro bloco é metade do número de cilindros, exigindo posicionamentos distantes.</a:t>
            </a:r>
          </a:p>
          <a:p>
            <a:pPr marL="365125" indent="-365125" eaLnBrk="1" hangingPunct="1">
              <a:buSzTx/>
              <a:buFont typeface="Wingdings" pitchFamily="2" charset="2"/>
              <a:buAutoNum type="alphaLcParenR"/>
            </a:pPr>
            <a:r>
              <a:rPr lang="en-US" sz="2400" smtClean="0">
                <a:solidFill>
                  <a:srgbClr val="CCFF99"/>
                </a:solidFill>
                <a:effectLst/>
                <a:latin typeface="Arial" charset="0"/>
              </a:rPr>
              <a:t>Idéia</a:t>
            </a:r>
            <a:r>
              <a:rPr lang="en-US" sz="2400" smtClean="0">
                <a:effectLst/>
                <a:latin typeface="Arial" charset="0"/>
              </a:rPr>
              <a:t>: Dividir disco em grupos de cilindros, cada qual com seus próprios blocos e i-nodes. Tentar alocar no mesmo grupo para ficar próximo. Senão alocar em grupo vizinho.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Desempenho do Sistema de Arquivos (5)</a:t>
            </a:r>
          </a:p>
        </p:txBody>
      </p:sp>
      <p:pic>
        <p:nvPicPr>
          <p:cNvPr id="72708" name="Picture 9" descr="6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1455738"/>
            <a:ext cx="74295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7586" y="66676"/>
            <a:ext cx="8199437" cy="1143000"/>
          </a:xfrm>
        </p:spPr>
        <p:txBody>
          <a:bodyPr/>
          <a:lstStyle/>
          <a:p>
            <a:pPr>
              <a:defRPr/>
            </a:pPr>
            <a:r>
              <a:rPr lang="en-US" sz="3600" dirty="0" err="1">
                <a:latin typeface="Arial" charset="0"/>
              </a:rPr>
              <a:t>Exemplos</a:t>
            </a:r>
            <a:r>
              <a:rPr lang="en-US" sz="3600" dirty="0">
                <a:latin typeface="Arial" charset="0"/>
              </a:rPr>
              <a:t> de </a:t>
            </a:r>
            <a:r>
              <a:rPr lang="en-US" sz="3600" dirty="0" err="1">
                <a:latin typeface="Arial" charset="0"/>
              </a:rPr>
              <a:t>Sistemas</a:t>
            </a:r>
            <a:r>
              <a:rPr lang="en-US" sz="3600" dirty="0">
                <a:latin typeface="Arial" charset="0"/>
              </a:rPr>
              <a:t> de </a:t>
            </a:r>
            <a:r>
              <a:rPr lang="en-US" sz="3600" dirty="0" err="1">
                <a:latin typeface="Arial" charset="0"/>
              </a:rPr>
              <a:t>Arquivos</a:t>
            </a:r>
            <a:r>
              <a:rPr lang="en-US" sz="3600" dirty="0">
                <a:latin typeface="Arial" charset="0"/>
              </a:rPr>
              <a:t/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O </a:t>
            </a:r>
            <a:r>
              <a:rPr lang="en-US" sz="3600" dirty="0" smtClean="0">
                <a:latin typeface="Arial" charset="0"/>
              </a:rPr>
              <a:t>Sistema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MS-DOS (1)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411163" y="1573213"/>
            <a:ext cx="8229600" cy="68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97E4FF"/>
                </a:solidFill>
                <a:effectLst/>
                <a:latin typeface="Arial" charset="0"/>
              </a:rPr>
              <a:t>A entrada de diretório do MS-DOS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DBBC5-2902-408A-A52D-D0407B7F1056}" type="slidenum">
              <a:rPr lang="pt-BR"/>
              <a:pPr>
                <a:defRPr/>
              </a:pPr>
              <a:t>52</a:t>
            </a:fld>
            <a:endParaRPr lang="pt-BR"/>
          </a:p>
        </p:txBody>
      </p:sp>
      <p:pic>
        <p:nvPicPr>
          <p:cNvPr id="76805" name="Picture 6" descr="6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25" y="2163763"/>
            <a:ext cx="68580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457200" y="4479925"/>
            <a:ext cx="8382000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Tempo, Data</a:t>
            </a:r>
            <a:r>
              <a:rPr lang="pt-BR" sz="2400">
                <a:latin typeface="Arial" charset="0"/>
              </a:rPr>
              <a:t>: Da criação do arquivo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Número do primeiro bloco:</a:t>
            </a:r>
            <a:r>
              <a:rPr lang="pt-BR" sz="2400">
                <a:latin typeface="Arial" charset="0"/>
              </a:rPr>
              <a:t> índice da tabela de alocação de arquivo na memória - FAT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solidFill>
                  <a:schemeClr val="hlink"/>
                </a:solidFill>
                <a:latin typeface="Arial" charset="0"/>
              </a:rPr>
              <a:t>Tamanho:</a:t>
            </a:r>
            <a:r>
              <a:rPr lang="pt-BR" sz="2400">
                <a:latin typeface="Arial" charset="0"/>
              </a:rPr>
              <a:t> Tamanho do arquivo – Arquivos de até 4GB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 MS-DOS (2)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FBAD3-121F-4E51-842B-2A71BFE9E0DF}" type="slidenum">
              <a:rPr lang="pt-BR"/>
              <a:pPr>
                <a:defRPr/>
              </a:pPr>
              <a:t>53</a:t>
            </a:fld>
            <a:endParaRPr lang="pt-BR" dirty="0"/>
          </a:p>
        </p:txBody>
      </p:sp>
      <p:sp>
        <p:nvSpPr>
          <p:cNvPr id="77828" name="Text Box 8"/>
          <p:cNvSpPr txBox="1">
            <a:spLocks noChangeArrowheads="1"/>
          </p:cNvSpPr>
          <p:nvPr/>
        </p:nvSpPr>
        <p:spPr bwMode="auto">
          <a:xfrm>
            <a:off x="0" y="1066800"/>
            <a:ext cx="91440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Dependendo do número de bits que ocupa um endereço de disco há as versões:</a:t>
            </a:r>
            <a:r>
              <a:rPr lang="pt-BR"/>
              <a:t> </a:t>
            </a:r>
            <a:r>
              <a:rPr lang="pt-BR" sz="2400">
                <a:latin typeface="Arial" charset="0"/>
              </a:rPr>
              <a:t>FAT-12, FAT-16, FAT-32. Discos crescem, precisam mais bits para endereçar arquivos. Windows 95 trouxe FAT32 que só usa 28 bits para endereço... (Devia chamar FAT28)</a:t>
            </a:r>
          </a:p>
        </p:txBody>
      </p:sp>
      <p:sp>
        <p:nvSpPr>
          <p:cNvPr id="77829" name="Text Box 8"/>
          <p:cNvSpPr txBox="1">
            <a:spLocks noChangeArrowheads="1"/>
          </p:cNvSpPr>
          <p:nvPr/>
        </p:nvSpPr>
        <p:spPr bwMode="auto">
          <a:xfrm>
            <a:off x="7467600" y="49530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77830" name="Text Box 9"/>
          <p:cNvSpPr txBox="1">
            <a:spLocks noChangeArrowheads="1"/>
          </p:cNvSpPr>
          <p:nvPr/>
        </p:nvSpPr>
        <p:spPr bwMode="auto">
          <a:xfrm>
            <a:off x="5800725" y="3441700"/>
            <a:ext cx="3343275" cy="2678113"/>
          </a:xfrm>
          <a:prstGeom prst="rect">
            <a:avLst/>
          </a:prstGeom>
          <a:noFill/>
          <a:ln w="9525" algn="ctr">
            <a:solidFill>
              <a:srgbClr val="FDBE6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Arial" charset="0"/>
              </a:rPr>
              <a:t>Seria: 2</a:t>
            </a:r>
            <a:r>
              <a:rPr lang="pt-BR" sz="2400" baseline="30000">
                <a:latin typeface="Arial" charset="0"/>
              </a:rPr>
              <a:t>28</a:t>
            </a:r>
            <a:r>
              <a:rPr lang="pt-BR" sz="2400">
                <a:latin typeface="Arial" charset="0"/>
              </a:rPr>
              <a:t>*2</a:t>
            </a:r>
            <a:r>
              <a:rPr lang="pt-BR" sz="2400" baseline="30000">
                <a:latin typeface="Arial" charset="0"/>
              </a:rPr>
              <a:t>15</a:t>
            </a:r>
            <a:r>
              <a:rPr lang="pt-BR" sz="2400">
                <a:latin typeface="Arial" charset="0"/>
              </a:rPr>
              <a:t>=2</a:t>
            </a:r>
            <a:r>
              <a:rPr lang="pt-BR" sz="2400" baseline="30000">
                <a:latin typeface="Arial" charset="0"/>
              </a:rPr>
              <a:t>43</a:t>
            </a:r>
            <a:r>
              <a:rPr lang="pt-BR" sz="2400">
                <a:latin typeface="Arial" charset="0"/>
              </a:rPr>
              <a:t> = 8TB, mas internamente o sistema usa blocos de 512 Bytes (2</a:t>
            </a:r>
            <a:r>
              <a:rPr lang="pt-BR" sz="2400" baseline="30000">
                <a:latin typeface="Arial" charset="0"/>
              </a:rPr>
              <a:t>9</a:t>
            </a:r>
            <a:r>
              <a:rPr lang="pt-BR" sz="2400">
                <a:latin typeface="Arial" charset="0"/>
              </a:rPr>
              <a:t>) com os endereços de 32 bits=&gt; 2</a:t>
            </a:r>
            <a:r>
              <a:rPr lang="pt-BR" sz="2400" baseline="30000">
                <a:latin typeface="Arial" charset="0"/>
              </a:rPr>
              <a:t>32</a:t>
            </a:r>
            <a:r>
              <a:rPr lang="pt-BR" sz="2400">
                <a:latin typeface="Arial" charset="0"/>
              </a:rPr>
              <a:t>*2</a:t>
            </a:r>
            <a:r>
              <a:rPr lang="pt-BR" sz="2400" baseline="30000">
                <a:latin typeface="Arial" charset="0"/>
              </a:rPr>
              <a:t>9</a:t>
            </a:r>
            <a:r>
              <a:rPr lang="pt-BR" sz="2400">
                <a:latin typeface="Arial" charset="0"/>
              </a:rPr>
              <a:t>=2TB</a:t>
            </a:r>
          </a:p>
        </p:txBody>
      </p:sp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2628900"/>
            <a:ext cx="5346700" cy="4095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6569" name="Line 10"/>
          <p:cNvSpPr>
            <a:spLocks noChangeShapeType="1"/>
          </p:cNvSpPr>
          <p:nvPr/>
        </p:nvSpPr>
        <p:spPr bwMode="auto">
          <a:xfrm flipH="1">
            <a:off x="5311775" y="4244975"/>
            <a:ext cx="693738" cy="14382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176713" y="2881313"/>
            <a:ext cx="1789112" cy="1035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6021388" y="2643188"/>
            <a:ext cx="3122612" cy="461962"/>
          </a:xfrm>
          <a:prstGeom prst="rect">
            <a:avLst/>
          </a:prstGeom>
          <a:noFill/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Arial" charset="0"/>
              </a:rPr>
              <a:t>2</a:t>
            </a:r>
            <a:r>
              <a:rPr lang="pt-BR" sz="2400" baseline="30000">
                <a:latin typeface="Arial" charset="0"/>
              </a:rPr>
              <a:t>16</a:t>
            </a:r>
            <a:r>
              <a:rPr lang="pt-BR" sz="2400">
                <a:latin typeface="Arial" charset="0"/>
              </a:rPr>
              <a:t>*2</a:t>
            </a:r>
            <a:r>
              <a:rPr lang="pt-BR" sz="2400" baseline="30000">
                <a:latin typeface="Arial" charset="0"/>
              </a:rPr>
              <a:t>11</a:t>
            </a:r>
            <a:r>
              <a:rPr lang="pt-BR" sz="2400">
                <a:latin typeface="Arial" charset="0"/>
              </a:rPr>
              <a:t>=2</a:t>
            </a:r>
            <a:r>
              <a:rPr lang="pt-BR" sz="2400" baseline="30000">
                <a:latin typeface="Arial" charset="0"/>
              </a:rPr>
              <a:t>27</a:t>
            </a:r>
            <a:r>
              <a:rPr lang="pt-BR" sz="2400">
                <a:latin typeface="Arial" charset="0"/>
              </a:rPr>
              <a:t> = 128MB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309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do Windows 98 (1)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1927"/>
            <a:ext cx="9144000" cy="889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Arial" charset="0"/>
              </a:rPr>
              <a:t>A </a:t>
            </a:r>
            <a:r>
              <a:rPr lang="en-US" sz="2400" dirty="0" err="1" smtClean="0">
                <a:effectLst/>
                <a:latin typeface="Arial" charset="0"/>
              </a:rPr>
              <a:t>entrada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estendida</a:t>
            </a:r>
            <a:r>
              <a:rPr lang="en-US" sz="2400" dirty="0" smtClean="0">
                <a:effectLst/>
                <a:latin typeface="Arial" charset="0"/>
              </a:rPr>
              <a:t> do MS-DOS no Windows 98 </a:t>
            </a:r>
            <a:br>
              <a:rPr lang="en-US" sz="2400" dirty="0" smtClean="0">
                <a:effectLst/>
                <a:latin typeface="Arial" charset="0"/>
              </a:rPr>
            </a:br>
            <a:r>
              <a:rPr lang="en-US" sz="2400" dirty="0" smtClean="0">
                <a:effectLst/>
                <a:latin typeface="Arial" charset="0"/>
              </a:rPr>
              <a:t>(FAT-32 </a:t>
            </a:r>
            <a:r>
              <a:rPr lang="en-US" sz="2400" dirty="0" err="1" smtClean="0">
                <a:effectLst/>
                <a:latin typeface="Arial" charset="0"/>
              </a:rPr>
              <a:t>projetada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ser </a:t>
            </a:r>
            <a:r>
              <a:rPr lang="en-US" sz="2400" dirty="0" err="1" smtClean="0">
                <a:effectLst/>
                <a:latin typeface="Arial" charset="0"/>
              </a:rPr>
              <a:t>compatível</a:t>
            </a:r>
            <a:r>
              <a:rPr lang="en-US" sz="2400" dirty="0" smtClean="0">
                <a:effectLst/>
                <a:latin typeface="Arial" charset="0"/>
              </a:rPr>
              <a:t> com </a:t>
            </a:r>
            <a:r>
              <a:rPr lang="en-US" sz="2400" dirty="0" err="1" smtClean="0">
                <a:effectLst/>
                <a:latin typeface="Arial" charset="0"/>
              </a:rPr>
              <a:t>sistemas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anteriores</a:t>
            </a:r>
            <a:r>
              <a:rPr lang="en-US" sz="2400" dirty="0" smtClean="0">
                <a:effectLst/>
                <a:latin typeface="Arial" charset="0"/>
              </a:rPr>
              <a:t>)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5A9E2-1263-494D-892C-CEE479AB4F63}" type="slidenum">
              <a:rPr lang="pt-BR"/>
              <a:pPr>
                <a:defRPr/>
              </a:pPr>
              <a:t>54</a:t>
            </a:fld>
            <a:endParaRPr lang="pt-BR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495739" y="4583494"/>
            <a:ext cx="4419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latin typeface="Arial" charset="0"/>
              </a:rPr>
              <a:t>Os 10 bytes reservados do MS-DOS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319088" y="5035296"/>
            <a:ext cx="882491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chemeClr val="hlink"/>
                </a:solidFill>
                <a:latin typeface="Arial" charset="0"/>
              </a:rPr>
              <a:t>Segundos:</a:t>
            </a:r>
            <a:r>
              <a:rPr lang="pt-BR" sz="2400" dirty="0">
                <a:latin typeface="Arial" charset="0"/>
              </a:rPr>
              <a:t> para precisão adicional no horário de criação</a:t>
            </a:r>
          </a:p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chemeClr val="hlink"/>
                </a:solidFill>
                <a:latin typeface="Arial" charset="0"/>
              </a:rPr>
              <a:t>Último acesso:</a:t>
            </a:r>
            <a:r>
              <a:rPr lang="pt-BR" sz="2400" dirty="0">
                <a:latin typeface="Arial" charset="0"/>
              </a:rPr>
              <a:t> data (não hora) do último acesso ao arquivo</a:t>
            </a:r>
          </a:p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FDBE6B"/>
                </a:solidFill>
                <a:latin typeface="Arial" charset="0"/>
              </a:rPr>
              <a:t>Como lidar com nomes longos se permanece a estrutura do MS-DOS com 8 caracteres para nome?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670624" y="2697480"/>
          <a:ext cx="7740650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Imagem de bitmap" r:id="rId3" imgW="5500952" imgH="1219306" progId="PBrush">
                  <p:embed/>
                </p:oleObj>
              </mc:Choice>
              <mc:Fallback>
                <p:oleObj name="Imagem de bitmap" r:id="rId3" imgW="5500952" imgH="1219306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24" y="2697480"/>
                        <a:ext cx="7740650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AutoShape 12"/>
          <p:cNvSpPr>
            <a:spLocks/>
          </p:cNvSpPr>
          <p:nvPr/>
        </p:nvSpPr>
        <p:spPr bwMode="auto">
          <a:xfrm rot="-5400000">
            <a:off x="4161536" y="2883345"/>
            <a:ext cx="1423988" cy="2182812"/>
          </a:xfrm>
          <a:prstGeom prst="leftBrace">
            <a:avLst>
              <a:gd name="adj1" fmla="val 84841"/>
              <a:gd name="adj2" fmla="val 4996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01168" y="774192"/>
            <a:ext cx="860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Este tópico não pertence a última edição do livro do </a:t>
            </a:r>
            <a:r>
              <a:rPr lang="pt-BR" i="1" dirty="0" err="1" smtClean="0">
                <a:solidFill>
                  <a:srgbClr val="FF0000"/>
                </a:solidFill>
              </a:rPr>
              <a:t>Tanenbaum</a:t>
            </a:r>
            <a:r>
              <a:rPr lang="pt-BR" i="1" dirty="0" smtClean="0">
                <a:solidFill>
                  <a:srgbClr val="FF0000"/>
                </a:solidFill>
              </a:rPr>
              <a:t>, mas foi deixada para ilustrar que tipo de problema a evolução dos S0s deve lidar para continuar compatível com versões anteriores.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 do Windows 98 (2)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474788"/>
            <a:ext cx="8797925" cy="4835525"/>
          </a:xfrm>
        </p:spPr>
        <p:txBody>
          <a:bodyPr/>
          <a:lstStyle/>
          <a:p>
            <a:pPr indent="17463" eaLnBrk="1" hangingPunct="1">
              <a:buFont typeface="Wingdings" pitchFamily="2" charset="2"/>
              <a:buNone/>
              <a:defRPr/>
            </a:pPr>
            <a:r>
              <a:rPr lang="en-US" sz="2400" dirty="0" err="1" smtClean="0">
                <a:effectLst/>
                <a:latin typeface="Arial" charset="0"/>
              </a:rPr>
              <a:t>Atribui</a:t>
            </a:r>
            <a:r>
              <a:rPr lang="en-US" sz="2400" dirty="0" smtClean="0">
                <a:effectLst/>
                <a:latin typeface="Arial" charset="0"/>
              </a:rPr>
              <a:t>-se 2 </a:t>
            </a:r>
            <a:r>
              <a:rPr lang="en-US" sz="2400" dirty="0" err="1" smtClean="0">
                <a:effectLst/>
                <a:latin typeface="Arial" charset="0"/>
              </a:rPr>
              <a:t>nomes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: um </a:t>
            </a:r>
            <a:r>
              <a:rPr lang="en-US" sz="2400" dirty="0" err="1" smtClean="0">
                <a:effectLst/>
                <a:latin typeface="Arial" charset="0"/>
              </a:rPr>
              <a:t>curto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compatível</a:t>
            </a:r>
            <a:r>
              <a:rPr lang="en-US" sz="2400" dirty="0" smtClean="0">
                <a:effectLst/>
                <a:latin typeface="Arial" charset="0"/>
              </a:rPr>
              <a:t> com MS-DOS), um </a:t>
            </a:r>
            <a:r>
              <a:rPr lang="en-US" sz="2400" dirty="0" err="1" smtClean="0">
                <a:effectLst/>
                <a:latin typeface="Arial" charset="0"/>
              </a:rPr>
              <a:t>longo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compatível</a:t>
            </a:r>
            <a:r>
              <a:rPr lang="en-US" sz="2400" dirty="0" smtClean="0">
                <a:effectLst/>
                <a:latin typeface="Arial" charset="0"/>
              </a:rPr>
              <a:t> com NT). </a:t>
            </a:r>
            <a:r>
              <a:rPr lang="en-US" sz="2400" dirty="0" err="1" smtClean="0">
                <a:effectLst/>
                <a:latin typeface="Arial" charset="0"/>
              </a:rPr>
              <a:t>Há</a:t>
            </a:r>
            <a:r>
              <a:rPr lang="en-US" sz="2400" dirty="0" smtClean="0">
                <a:effectLst/>
                <a:latin typeface="Arial" charset="0"/>
              </a:rPr>
              <a:t> um </a:t>
            </a:r>
            <a:r>
              <a:rPr lang="en-US" sz="2400" dirty="0" err="1" smtClean="0">
                <a:effectLst/>
                <a:latin typeface="Arial" charset="0"/>
              </a:rPr>
              <a:t>algoritmo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gerar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curto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correspondente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ao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longo</a:t>
            </a:r>
            <a:r>
              <a:rPr lang="en-US" sz="2400" dirty="0" smtClean="0"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toma</a:t>
            </a:r>
            <a:r>
              <a:rPr lang="en-US" sz="2400" dirty="0" smtClean="0">
                <a:effectLst/>
                <a:latin typeface="Arial" charset="0"/>
              </a:rPr>
              <a:t> 6 </a:t>
            </a:r>
            <a:r>
              <a:rPr lang="en-US" sz="2400" dirty="0" err="1" smtClean="0">
                <a:effectLst/>
                <a:latin typeface="Arial" charset="0"/>
              </a:rPr>
              <a:t>caracteres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converte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para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maiúsculo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anexa</a:t>
            </a:r>
            <a:r>
              <a:rPr lang="en-US" sz="2400" dirty="0" smtClean="0">
                <a:effectLst/>
                <a:latin typeface="Arial" charset="0"/>
              </a:rPr>
              <a:t> ~1; se </a:t>
            </a:r>
            <a:r>
              <a:rPr lang="en-US" sz="2400" dirty="0" err="1" smtClean="0">
                <a:effectLst/>
                <a:latin typeface="Arial" charset="0"/>
              </a:rPr>
              <a:t>este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já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existe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anexa</a:t>
            </a:r>
            <a:r>
              <a:rPr lang="en-US" sz="2400" dirty="0" smtClean="0">
                <a:effectLst/>
                <a:latin typeface="Arial" charset="0"/>
              </a:rPr>
              <a:t> ~2 e </a:t>
            </a:r>
            <a:r>
              <a:rPr lang="en-US" sz="2400" dirty="0" err="1" smtClean="0">
                <a:effectLst/>
                <a:latin typeface="Arial" charset="0"/>
              </a:rPr>
              <a:t>assim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por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diante</a:t>
            </a:r>
            <a:r>
              <a:rPr lang="en-US" sz="2400" dirty="0" smtClean="0">
                <a:effectLst/>
                <a:latin typeface="Arial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indent="17463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Se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tem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longo</a:t>
            </a:r>
            <a:r>
              <a:rPr lang="en-US" sz="2400" dirty="0" smtClean="0">
                <a:effectLst/>
                <a:latin typeface="Arial" charset="0"/>
              </a:rPr>
              <a:t>,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ou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mais</a:t>
            </a:r>
            <a:r>
              <a:rPr lang="en-US" sz="2400" dirty="0" smtClean="0">
                <a:effectLst/>
                <a:latin typeface="Arial" charset="0"/>
              </a:rPr>
              <a:t>) </a:t>
            </a:r>
            <a:r>
              <a:rPr lang="en-US" sz="2400" dirty="0" err="1" smtClean="0">
                <a:effectLst/>
                <a:latin typeface="Arial" charset="0"/>
              </a:rPr>
              <a:t>entrada</a:t>
            </a:r>
            <a:r>
              <a:rPr lang="en-US" sz="2400" dirty="0" smtClean="0">
                <a:effectLst/>
                <a:latin typeface="Arial" charset="0"/>
              </a:rPr>
              <a:t>(s) de </a:t>
            </a:r>
            <a:r>
              <a:rPr lang="en-US" sz="2400" dirty="0" err="1" smtClean="0">
                <a:effectLst/>
                <a:latin typeface="Arial" charset="0"/>
              </a:rPr>
              <a:t>diretório</a:t>
            </a:r>
            <a:r>
              <a:rPr lang="en-US" sz="2400" dirty="0" smtClean="0">
                <a:effectLst/>
                <a:latin typeface="Arial" charset="0"/>
              </a:rPr>
              <a:t> é (</a:t>
            </a:r>
            <a:r>
              <a:rPr lang="en-US" sz="2400" dirty="0" err="1" smtClean="0">
                <a:effectLst/>
                <a:latin typeface="Arial" charset="0"/>
              </a:rPr>
              <a:t>são</a:t>
            </a:r>
            <a:r>
              <a:rPr lang="en-US" sz="2400" dirty="0" smtClean="0">
                <a:effectLst/>
                <a:latin typeface="Arial" charset="0"/>
              </a:rPr>
              <a:t>) </a:t>
            </a:r>
            <a:r>
              <a:rPr lang="en-US" sz="2400" dirty="0" err="1" smtClean="0">
                <a:effectLst/>
                <a:latin typeface="Arial" charset="0"/>
              </a:rPr>
              <a:t>armazenada</a:t>
            </a:r>
            <a:r>
              <a:rPr lang="en-US" sz="2400" dirty="0" smtClean="0">
                <a:effectLst/>
                <a:latin typeface="Arial" charset="0"/>
              </a:rPr>
              <a:t>(s) </a:t>
            </a:r>
            <a:r>
              <a:rPr lang="en-US" sz="2400" dirty="0" err="1" smtClean="0">
                <a:effectLst/>
                <a:latin typeface="Arial" charset="0"/>
              </a:rPr>
              <a:t>precedendo</a:t>
            </a:r>
            <a:r>
              <a:rPr lang="en-US" sz="2400" dirty="0" smtClean="0">
                <a:effectLst/>
                <a:latin typeface="Arial" charset="0"/>
              </a:rPr>
              <a:t> o </a:t>
            </a:r>
            <a:r>
              <a:rPr lang="en-US" sz="2400" dirty="0" err="1" smtClean="0">
                <a:effectLst/>
                <a:latin typeface="Arial" charset="0"/>
              </a:rPr>
              <a:t>nome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r>
              <a:rPr lang="en-US" sz="2400" dirty="0" smtClean="0">
                <a:effectLst/>
                <a:latin typeface="Arial" charset="0"/>
              </a:rPr>
              <a:t> MS-DOS. </a:t>
            </a:r>
            <a:r>
              <a:rPr lang="en-US" sz="2400" dirty="0" err="1" smtClean="0">
                <a:effectLst/>
                <a:latin typeface="Arial" charset="0"/>
              </a:rPr>
              <a:t>Esta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entrada</a:t>
            </a:r>
            <a:r>
              <a:rPr lang="en-US" sz="2400" dirty="0" smtClean="0">
                <a:effectLst/>
                <a:latin typeface="Arial" charset="0"/>
              </a:rPr>
              <a:t> tem o valor 0x0F no campo </a:t>
            </a:r>
            <a:r>
              <a:rPr lang="en-US" sz="2400" dirty="0" err="1" smtClean="0">
                <a:effectLst/>
                <a:latin typeface="Arial" charset="0"/>
              </a:rPr>
              <a:t>atributos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que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diferencia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dois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casos</a:t>
            </a:r>
            <a:r>
              <a:rPr lang="en-US" sz="2400" dirty="0" smtClean="0">
                <a:effectLst/>
                <a:latin typeface="Arial" charset="0"/>
              </a:rPr>
              <a:t> (</a:t>
            </a:r>
            <a:r>
              <a:rPr lang="en-US" sz="2400" dirty="0" err="1" smtClean="0">
                <a:effectLst/>
                <a:latin typeface="Arial" charset="0"/>
              </a:rPr>
              <a:t>este</a:t>
            </a:r>
            <a:r>
              <a:rPr lang="en-US" sz="2400" dirty="0" smtClean="0">
                <a:effectLst/>
                <a:latin typeface="Arial" charset="0"/>
              </a:rPr>
              <a:t> valor é </a:t>
            </a:r>
            <a:r>
              <a:rPr lang="en-US" sz="2400" dirty="0" err="1" smtClean="0">
                <a:effectLst/>
                <a:latin typeface="Arial" charset="0"/>
              </a:rPr>
              <a:t>uma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combinação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atributos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impossível</a:t>
            </a:r>
            <a:r>
              <a:rPr lang="en-US" sz="2400" dirty="0" smtClean="0">
                <a:effectLst/>
                <a:latin typeface="Arial" charset="0"/>
              </a:rPr>
              <a:t> – </a:t>
            </a:r>
            <a:r>
              <a:rPr lang="en-US" sz="2400" dirty="0" err="1" smtClean="0">
                <a:effectLst/>
                <a:latin typeface="Arial" charset="0"/>
              </a:rPr>
              <a:t>entrada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desprezada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pelo</a:t>
            </a:r>
            <a:r>
              <a:rPr lang="en-US" sz="2400" dirty="0" smtClean="0">
                <a:effectLst/>
                <a:latin typeface="Arial" charset="0"/>
              </a:rPr>
              <a:t> MS-DOS)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6972D-F6BC-45CC-9B22-89B13FF742E7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 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do Windows 98 (3)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0988"/>
            <a:ext cx="9144000" cy="1016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Uma entrada para (parte de) um nome longo de arquivo no Windows 98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2726-7DD2-4071-9C43-DD6BFBB26339}" type="slidenum">
              <a:rPr lang="pt-BR"/>
              <a:pPr>
                <a:defRPr/>
              </a:pPr>
              <a:t>56</a:t>
            </a:fld>
            <a:endParaRPr lang="pt-BR"/>
          </a:p>
        </p:txBody>
      </p:sp>
      <p:pic>
        <p:nvPicPr>
          <p:cNvPr id="79877" name="Picture 9" descr="6_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3" y="2605088"/>
            <a:ext cx="7772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10"/>
          <p:cNvSpPr txBox="1">
            <a:spLocks noChangeArrowheads="1"/>
          </p:cNvSpPr>
          <p:nvPr/>
        </p:nvSpPr>
        <p:spPr bwMode="auto">
          <a:xfrm>
            <a:off x="396875" y="4389438"/>
            <a:ext cx="8595985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Sequência:</a:t>
            </a:r>
            <a:r>
              <a:rPr lang="pt-BR" sz="2400" dirty="0">
                <a:latin typeface="Arial" charset="0"/>
              </a:rPr>
              <a:t> Para numerar as sequências de pedaços do nome do arquivo. Utiliza-se apenas 6 bits dos 8. </a:t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/>
            </a:r>
            <a:br>
              <a:rPr lang="pt-BR" sz="2400" dirty="0">
                <a:latin typeface="Arial" charset="0"/>
              </a:rPr>
            </a:br>
            <a:r>
              <a:rPr lang="pt-BR" sz="2400" dirty="0">
                <a:latin typeface="Arial" charset="0"/>
              </a:rPr>
              <a:t>Cada entrada armazena até 13 caracteres </a:t>
            </a:r>
            <a:r>
              <a:rPr lang="pt-BR" sz="2400" dirty="0" smtClean="0">
                <a:latin typeface="Arial" charset="0"/>
              </a:rPr>
              <a:t>no formato Unicode. (Unicode: </a:t>
            </a:r>
            <a:r>
              <a:rPr lang="pt-BR" sz="2400" dirty="0">
                <a:latin typeface="Arial" charset="0"/>
              </a:rPr>
              <a:t>2 bytes, muito mais abrangente que ASCII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 do Windows 98 (4)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36688"/>
            <a:ext cx="9144000" cy="7620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Um exemplo de como um nome longo </a:t>
            </a:r>
            <a:br>
              <a:rPr lang="en-US" sz="2400" smtClean="0">
                <a:effectLst/>
                <a:latin typeface="Arial" charset="0"/>
              </a:rPr>
            </a:br>
            <a:r>
              <a:rPr lang="en-US" sz="2400" smtClean="0">
                <a:effectLst/>
                <a:latin typeface="Arial" charset="0"/>
              </a:rPr>
              <a:t>é armazenado no Windows 98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768C6-8CAD-4E0F-847A-E383F7463F6E}" type="slidenum">
              <a:rPr lang="pt-BR"/>
              <a:pPr>
                <a:defRPr/>
              </a:pPr>
              <a:t>57</a:t>
            </a:fld>
            <a:endParaRPr lang="pt-BR"/>
          </a:p>
        </p:txBody>
      </p:sp>
      <p:pic>
        <p:nvPicPr>
          <p:cNvPr id="80901" name="Picture 7" descr="6_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346325"/>
            <a:ext cx="777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288925" y="4740275"/>
            <a:ext cx="8428038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</a:rPr>
              <a:t>Nome do arquivo exemplificado:</a:t>
            </a:r>
            <a:br>
              <a:rPr lang="pt-BR" sz="2400" dirty="0">
                <a:latin typeface="Arial" charset="0"/>
              </a:rPr>
            </a:b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quick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brown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fox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jumps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over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lazy</a:t>
            </a:r>
            <a:r>
              <a:rPr lang="pt-B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t-BR" sz="24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dog</a:t>
            </a:r>
            <a:r>
              <a:rPr lang="pt-BR" sz="2400" dirty="0" smtClean="0">
                <a:solidFill>
                  <a:schemeClr val="hlink"/>
                </a:solidFill>
                <a:latin typeface="Arial" charset="0"/>
              </a:rPr>
              <a:t> (</a:t>
            </a:r>
            <a:r>
              <a:rPr lang="pt-BR" sz="2400" dirty="0">
                <a:solidFill>
                  <a:schemeClr val="hlink"/>
                </a:solidFill>
                <a:latin typeface="Arial" charset="0"/>
              </a:rPr>
              <a:t>43 chars).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400" dirty="0">
                <a:solidFill>
                  <a:srgbClr val="FDBE6B"/>
                </a:solidFill>
                <a:latin typeface="Arial" charset="0"/>
              </a:rPr>
              <a:t>DOS considera </a:t>
            </a:r>
            <a:r>
              <a:rPr lang="pt-BR" sz="2400" dirty="0" smtClean="0">
                <a:solidFill>
                  <a:srgbClr val="FDBE6B"/>
                </a:solidFill>
                <a:latin typeface="Arial" charset="0"/>
              </a:rPr>
              <a:t>válida </a:t>
            </a:r>
            <a:r>
              <a:rPr lang="pt-BR" sz="2400" dirty="0">
                <a:solidFill>
                  <a:srgbClr val="FDBE6B"/>
                </a:solidFill>
                <a:latin typeface="Arial" charset="0"/>
              </a:rPr>
              <a:t>a entrada com nome </a:t>
            </a:r>
            <a:r>
              <a:rPr lang="pt-BR" dirty="0"/>
              <a:t> </a:t>
            </a:r>
            <a:r>
              <a:rPr lang="pt-BR" sz="2400" dirty="0">
                <a:solidFill>
                  <a:srgbClr val="FDBE6B"/>
                </a:solidFill>
                <a:latin typeface="Arial" charset="0"/>
              </a:rPr>
              <a:t>THEQUI~1. As entradas Windows são ignoradas devido ao atributo (0x0F).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315386A-B8C6-472F-8DC3-44952C3D01BE}" type="slidenum">
              <a:rPr lang="pt-BR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58</a:t>
            </a:fld>
            <a:endParaRPr lang="pt-BR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 do Windows 98 (5)</a:t>
            </a:r>
          </a:p>
        </p:txBody>
      </p:sp>
      <p:pic>
        <p:nvPicPr>
          <p:cNvPr id="81924" name="Picture 7" descr="6_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13" y="1316038"/>
            <a:ext cx="7620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249238" y="3687763"/>
            <a:ext cx="8712200" cy="323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A última parte do nome do arquivo (primeira entrada da figura) tem o número de sequência de 6 bits somado a 64 indicando ser a última parte.</a:t>
            </a:r>
          </a:p>
          <a:p>
            <a:pPr algn="l">
              <a:spcBef>
                <a:spcPct val="50000"/>
              </a:spcBef>
            </a:pPr>
            <a:r>
              <a:rPr lang="pt-BR" sz="2400">
                <a:latin typeface="Arial" charset="0"/>
              </a:rPr>
              <a:t>Suponha a situação: Windows cria arquivo de nome longo, reiniciando no DOS remove-se o arquivo, usando nome DOS. Cria-se outro arquivo naquela entrada. Novamente no Windows, como ele saberá que a entrada de nome longo deve ser removida? Utilizar o CK – checksum para conferir.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349250" y="57150"/>
            <a:ext cx="8794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 Sistema de Arquivos 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do UNIX V7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0" y="5410200"/>
            <a:ext cx="9144000" cy="1447800"/>
          </a:xfrm>
        </p:spPr>
        <p:txBody>
          <a:bodyPr>
            <a:normAutofit lnSpcReduction="10000"/>
          </a:bodyPr>
          <a:lstStyle/>
          <a:p>
            <a:pPr marL="274638" indent="-274638" algn="ctr" eaLnBrk="1" hangingPunct="1">
              <a:buFont typeface="Wingdings" pitchFamily="2" charset="2"/>
              <a:buNone/>
            </a:pPr>
            <a:r>
              <a:rPr lang="en-US" sz="2400" smtClean="0">
                <a:effectLst/>
                <a:latin typeface="Arial" charset="0"/>
              </a:rPr>
              <a:t>Para tratar arquivos muito grandes ha’ uma generalizacao do slide 27: os primeiros 10 enderecos apontam para blocos de dados.  Se necessario  ha blocos que apontam para blocos indiretos que apontam para outros blocos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3A1-06C8-4B39-9A1E-BAB9F5AC5EDE}" type="slidenum">
              <a:rPr lang="pt-BR"/>
              <a:pPr>
                <a:defRPr/>
              </a:pPr>
              <a:t>59</a:t>
            </a:fld>
            <a:endParaRPr lang="pt-BR"/>
          </a:p>
        </p:txBody>
      </p:sp>
      <p:pic>
        <p:nvPicPr>
          <p:cNvPr id="839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1230313"/>
            <a:ext cx="7578725" cy="4179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0"/>
            <a:ext cx="7772400" cy="10096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Tipos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39713" y="1009651"/>
            <a:ext cx="8586787" cy="5607050"/>
          </a:xfrm>
        </p:spPr>
        <p:txBody>
          <a:bodyPr>
            <a:normAutofit lnSpcReduction="10000"/>
          </a:bodyPr>
          <a:lstStyle/>
          <a:p>
            <a:pPr marL="352425" indent="-352425">
              <a:lnSpc>
                <a:spcPct val="110000"/>
              </a:lnSpc>
              <a:defRPr/>
            </a:pPr>
            <a:r>
              <a:rPr lang="en-US" sz="2400" dirty="0" err="1" smtClean="0">
                <a:solidFill>
                  <a:srgbClr val="00B050"/>
                </a:solidFill>
                <a:effectLst/>
                <a:latin typeface="Arial" charset="0"/>
              </a:rPr>
              <a:t>Arquivos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effectLst/>
                <a:latin typeface="Arial" charset="0"/>
              </a:rPr>
              <a:t>regulares</a:t>
            </a:r>
            <a:r>
              <a:rPr lang="en-US" sz="2400" dirty="0" smtClean="0">
                <a:solidFill>
                  <a:srgbClr val="00B050"/>
                </a:solidFill>
                <a:effectLst/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contém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informação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usuário</a:t>
            </a:r>
            <a:r>
              <a:rPr lang="en-US" sz="2400" dirty="0" smtClean="0">
                <a:latin typeface="Arial" charset="0"/>
              </a:rPr>
              <a:t>. </a:t>
            </a:r>
          </a:p>
          <a:p>
            <a:pPr marL="627063" indent="-92075">
              <a:lnSpc>
                <a:spcPct val="110000"/>
              </a:lnSpc>
              <a:buNone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Em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geral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são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seqüência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de bytes (Unix e Windows – </a:t>
            </a:r>
            <a:r>
              <a:rPr lang="en-US" sz="2400" dirty="0" err="1">
                <a:latin typeface="Arial" charset="0"/>
              </a:rPr>
              <a:t>Não</a:t>
            </a:r>
            <a:r>
              <a:rPr lang="en-US" sz="2400" dirty="0">
                <a:latin typeface="Arial" charset="0"/>
              </a:rPr>
              <a:t> se </a:t>
            </a:r>
            <a:r>
              <a:rPr lang="en-US" sz="2400" dirty="0" err="1">
                <a:latin typeface="Arial" charset="0"/>
              </a:rPr>
              <a:t>importam</a:t>
            </a:r>
            <a:r>
              <a:rPr lang="en-US" sz="2400" dirty="0">
                <a:latin typeface="Arial" charset="0"/>
              </a:rPr>
              <a:t> com o </a:t>
            </a:r>
            <a:r>
              <a:rPr lang="en-US" sz="2400" dirty="0" err="1">
                <a:latin typeface="Arial" charset="0"/>
              </a:rPr>
              <a:t>conteúdo</a:t>
            </a:r>
            <a:r>
              <a:rPr lang="en-US" sz="2400" dirty="0">
                <a:latin typeface="Arial" charset="0"/>
              </a:rPr>
              <a:t>, a </a:t>
            </a:r>
            <a:r>
              <a:rPr lang="en-US" sz="2400" dirty="0" err="1">
                <a:latin typeface="Arial" charset="0"/>
              </a:rPr>
              <a:t>apl</a:t>
            </a:r>
            <a:r>
              <a:rPr lang="en-US" sz="2400" dirty="0">
                <a:latin typeface="Arial" charset="0"/>
              </a:rPr>
              <a:t> que </a:t>
            </a:r>
            <a:r>
              <a:rPr lang="en-US" sz="2400" dirty="0" err="1">
                <a:latin typeface="Arial" charset="0"/>
              </a:rPr>
              <a:t>manipula</a:t>
            </a:r>
            <a:r>
              <a:rPr lang="en-US" sz="2400" dirty="0" smtClean="0">
                <a:latin typeface="Arial" charset="0"/>
              </a:rPr>
              <a:t>). </a:t>
            </a:r>
            <a:r>
              <a:rPr lang="en-US" sz="2400" dirty="0" err="1" smtClean="0">
                <a:latin typeface="Arial" charset="0"/>
              </a:rPr>
              <a:t>Tipos</a:t>
            </a:r>
            <a:r>
              <a:rPr lang="en-US" sz="2400" dirty="0" smtClean="0">
                <a:latin typeface="Arial" charset="0"/>
              </a:rPr>
              <a:t>:</a:t>
            </a:r>
            <a:endParaRPr lang="en-US" sz="2400" dirty="0" smtClean="0">
              <a:effectLst/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  <a:defRPr/>
            </a:pPr>
            <a:endParaRPr lang="en-US" sz="1200" dirty="0" smtClean="0">
              <a:effectLst/>
              <a:latin typeface="Arial" charset="0"/>
            </a:endParaRPr>
          </a:p>
          <a:p>
            <a:pPr marL="990600" lvl="2" indent="-361950" eaLnBrk="1" hangingPunct="1">
              <a:lnSpc>
                <a:spcPct val="110000"/>
              </a:lnSpc>
              <a:defRPr/>
            </a:pPr>
            <a:r>
              <a:rPr lang="en-US" dirty="0" smtClean="0">
                <a:solidFill>
                  <a:srgbClr val="FF5050"/>
                </a:solidFill>
                <a:effectLst/>
                <a:latin typeface="Arial" charset="0"/>
              </a:rPr>
              <a:t>ASCII </a:t>
            </a:r>
            <a:r>
              <a:rPr lang="en-US" dirty="0" smtClean="0">
                <a:effectLst/>
                <a:latin typeface="Arial" charset="0"/>
              </a:rPr>
              <a:t>– </a:t>
            </a:r>
            <a:r>
              <a:rPr lang="en-US" dirty="0" err="1" smtClean="0">
                <a:effectLst/>
                <a:latin typeface="Arial" charset="0"/>
              </a:rPr>
              <a:t>constituídos</a:t>
            </a:r>
            <a:r>
              <a:rPr lang="en-US" dirty="0" smtClean="0">
                <a:effectLst/>
                <a:latin typeface="Arial" charset="0"/>
              </a:rPr>
              <a:t> de </a:t>
            </a:r>
            <a:r>
              <a:rPr lang="en-US" dirty="0" err="1" smtClean="0">
                <a:effectLst/>
                <a:latin typeface="Arial" charset="0"/>
              </a:rPr>
              <a:t>linha</a:t>
            </a:r>
            <a:r>
              <a:rPr lang="en-US" dirty="0" smtClean="0">
                <a:effectLst/>
                <a:latin typeface="Arial" charset="0"/>
              </a:rPr>
              <a:t> de </a:t>
            </a:r>
            <a:r>
              <a:rPr lang="en-US" dirty="0" err="1" smtClean="0">
                <a:effectLst/>
                <a:latin typeface="Arial" charset="0"/>
              </a:rPr>
              <a:t>texto</a:t>
            </a:r>
            <a:r>
              <a:rPr lang="en-US" dirty="0" smtClean="0">
                <a:effectLst/>
                <a:latin typeface="Arial" charset="0"/>
              </a:rPr>
              <a:t> – </a:t>
            </a:r>
            <a:r>
              <a:rPr lang="en-US" dirty="0" err="1" smtClean="0">
                <a:effectLst/>
                <a:latin typeface="Arial" charset="0"/>
              </a:rPr>
              <a:t>editados</a:t>
            </a:r>
            <a:r>
              <a:rPr lang="en-US" dirty="0" smtClean="0">
                <a:effectLst/>
                <a:latin typeface="Arial" charset="0"/>
              </a:rPr>
              <a:t> e </a:t>
            </a:r>
            <a:r>
              <a:rPr lang="en-US" dirty="0" err="1" smtClean="0">
                <a:effectLst/>
                <a:latin typeface="Arial" charset="0"/>
              </a:rPr>
              <a:t>impressos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tal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como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são</a:t>
            </a:r>
            <a:r>
              <a:rPr lang="en-US" dirty="0" smtClean="0">
                <a:effectLst/>
                <a:latin typeface="Arial" charset="0"/>
              </a:rPr>
              <a:t>;</a:t>
            </a:r>
          </a:p>
          <a:p>
            <a:pPr marL="990600" lvl="2" indent="-361950" eaLnBrk="1" hangingPunct="1">
              <a:lnSpc>
                <a:spcPct val="110000"/>
              </a:lnSpc>
              <a:defRPr/>
            </a:pPr>
            <a:endParaRPr lang="en-US" sz="1000" dirty="0" smtClean="0">
              <a:effectLst/>
              <a:latin typeface="Arial" charset="0"/>
            </a:endParaRPr>
          </a:p>
          <a:p>
            <a:pPr marL="990600" lvl="2" indent="-361950" eaLnBrk="1" hangingPunct="1">
              <a:lnSpc>
                <a:spcPct val="110000"/>
              </a:lnSpc>
              <a:defRPr/>
            </a:pPr>
            <a:r>
              <a:rPr lang="en-US" dirty="0" err="1" smtClean="0">
                <a:solidFill>
                  <a:srgbClr val="FF5050"/>
                </a:solidFill>
                <a:effectLst/>
                <a:latin typeface="Arial" charset="0"/>
              </a:rPr>
              <a:t>Binários</a:t>
            </a:r>
            <a:r>
              <a:rPr lang="en-US" dirty="0" smtClean="0">
                <a:solidFill>
                  <a:srgbClr val="FF5050"/>
                </a:solidFill>
                <a:effectLst/>
                <a:latin typeface="Arial" charset="0"/>
              </a:rPr>
              <a:t> </a:t>
            </a:r>
            <a:r>
              <a:rPr lang="en-US" dirty="0" smtClean="0">
                <a:effectLst/>
                <a:latin typeface="Arial" charset="0"/>
              </a:rPr>
              <a:t>– </a:t>
            </a:r>
            <a:r>
              <a:rPr lang="en-US" dirty="0" err="1" smtClean="0">
                <a:effectLst/>
                <a:latin typeface="Arial" charset="0"/>
              </a:rPr>
              <a:t>estrutura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interna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conhecida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pelos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programas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que</a:t>
            </a:r>
            <a:r>
              <a:rPr lang="en-US" dirty="0" smtClean="0">
                <a:effectLst/>
                <a:latin typeface="Arial" charset="0"/>
              </a:rPr>
              <a:t> o </a:t>
            </a:r>
            <a:r>
              <a:rPr lang="en-US" dirty="0" err="1" smtClean="0">
                <a:effectLst/>
                <a:latin typeface="Arial" charset="0"/>
              </a:rPr>
              <a:t>usam</a:t>
            </a:r>
            <a:r>
              <a:rPr lang="en-US" dirty="0" smtClean="0">
                <a:effectLst/>
                <a:latin typeface="Arial" charset="0"/>
              </a:rPr>
              <a:t>. </a:t>
            </a:r>
            <a:r>
              <a:rPr lang="en-US" dirty="0" err="1" smtClean="0">
                <a:effectLst/>
                <a:latin typeface="Arial" charset="0"/>
              </a:rPr>
              <a:t>Todo</a:t>
            </a:r>
            <a:r>
              <a:rPr lang="en-US" dirty="0" smtClean="0">
                <a:effectLst/>
                <a:latin typeface="Arial" charset="0"/>
              </a:rPr>
              <a:t> SO </a:t>
            </a:r>
            <a:r>
              <a:rPr lang="en-US" dirty="0" err="1" smtClean="0">
                <a:effectLst/>
                <a:latin typeface="Arial" charset="0"/>
              </a:rPr>
              <a:t>deve</a:t>
            </a:r>
            <a:r>
              <a:rPr lang="en-US" dirty="0" smtClean="0">
                <a:effectLst/>
                <a:latin typeface="Arial" charset="0"/>
              </a:rPr>
              <a:t> ser </a:t>
            </a:r>
            <a:r>
              <a:rPr lang="en-US" dirty="0" err="1" smtClean="0">
                <a:effectLst/>
                <a:latin typeface="Arial" charset="0"/>
              </a:rPr>
              <a:t>capaz</a:t>
            </a:r>
            <a:r>
              <a:rPr lang="en-US" dirty="0" smtClean="0">
                <a:effectLst/>
                <a:latin typeface="Arial" charset="0"/>
              </a:rPr>
              <a:t> de </a:t>
            </a:r>
            <a:r>
              <a:rPr lang="en-US" dirty="0" err="1" smtClean="0">
                <a:effectLst/>
                <a:latin typeface="Arial" charset="0"/>
              </a:rPr>
              <a:t>reconhecer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pelo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menos</a:t>
            </a:r>
            <a:r>
              <a:rPr lang="en-US" dirty="0" smtClean="0">
                <a:effectLst/>
                <a:latin typeface="Arial" charset="0"/>
              </a:rPr>
              <a:t> um </a:t>
            </a:r>
            <a:r>
              <a:rPr lang="en-US" dirty="0" err="1" smtClean="0">
                <a:effectLst/>
                <a:latin typeface="Arial" charset="0"/>
              </a:rPr>
              <a:t>tipo</a:t>
            </a:r>
            <a:r>
              <a:rPr lang="en-US" dirty="0" smtClean="0">
                <a:effectLst/>
                <a:latin typeface="Arial" charset="0"/>
              </a:rPr>
              <a:t> de </a:t>
            </a:r>
            <a:r>
              <a:rPr lang="en-US" dirty="0" err="1" smtClean="0">
                <a:effectLst/>
                <a:latin typeface="Arial" charset="0"/>
              </a:rPr>
              <a:t>arquivo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binário</a:t>
            </a:r>
            <a:r>
              <a:rPr lang="en-US" dirty="0" smtClean="0">
                <a:effectLst/>
                <a:latin typeface="Arial" charset="0"/>
              </a:rPr>
              <a:t>: o </a:t>
            </a:r>
            <a:r>
              <a:rPr lang="en-US" dirty="0" err="1" smtClean="0">
                <a:effectLst/>
                <a:latin typeface="Arial" charset="0"/>
              </a:rPr>
              <a:t>seu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próprio</a:t>
            </a:r>
            <a:r>
              <a:rPr lang="en-US" dirty="0" smtClean="0">
                <a:effectLst/>
                <a:latin typeface="Arial" charset="0"/>
              </a:rPr>
              <a:t> </a:t>
            </a:r>
            <a:r>
              <a:rPr lang="en-US" dirty="0" err="1" smtClean="0">
                <a:effectLst/>
                <a:latin typeface="Arial" charset="0"/>
              </a:rPr>
              <a:t>executável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marL="1371600" lvl="2" indent="-457200" eaLnBrk="1" hangingPunct="1">
              <a:lnSpc>
                <a:spcPct val="110000"/>
              </a:lnSpc>
              <a:defRPr/>
            </a:pPr>
            <a:endParaRPr lang="en-US" dirty="0" smtClean="0">
              <a:effectLst/>
              <a:latin typeface="Arial" charset="0"/>
            </a:endParaRPr>
          </a:p>
          <a:p>
            <a:pPr marL="352425" indent="-352425" eaLnBrk="1" hangingPunct="1">
              <a:lnSpc>
                <a:spcPct val="110000"/>
              </a:lnSpc>
              <a:defRPr/>
            </a:pP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Diretórios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- </a:t>
            </a:r>
            <a:r>
              <a:rPr lang="en-US" sz="2400" dirty="0" err="1" smtClean="0">
                <a:effectLst/>
                <a:latin typeface="Arial" charset="0"/>
              </a:rPr>
              <a:t>mantém</a:t>
            </a:r>
            <a:r>
              <a:rPr lang="en-US" sz="2400" dirty="0" smtClean="0">
                <a:effectLst/>
                <a:latin typeface="Arial" charset="0"/>
              </a:rPr>
              <a:t> a </a:t>
            </a:r>
            <a:r>
              <a:rPr lang="en-US" sz="2400" dirty="0" err="1" smtClean="0">
                <a:effectLst/>
                <a:latin typeface="Arial" charset="0"/>
              </a:rPr>
              <a:t>estrutura</a:t>
            </a:r>
            <a:r>
              <a:rPr lang="en-US" sz="2400" dirty="0" smtClean="0">
                <a:effectLst/>
                <a:latin typeface="Arial" charset="0"/>
              </a:rPr>
              <a:t> do </a:t>
            </a:r>
            <a:r>
              <a:rPr lang="en-US" sz="2400" dirty="0" err="1" smtClean="0">
                <a:effectLst/>
                <a:latin typeface="Arial" charset="0"/>
              </a:rPr>
              <a:t>sistema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9AFAA-EDFD-4ECF-A3C4-6D8C7681677F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1409700"/>
            <a:ext cx="8332787" cy="403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215900" y="114300"/>
            <a:ext cx="8794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O </a:t>
            </a:r>
            <a:r>
              <a:rPr lang="en-US" sz="3600" dirty="0" err="1" smtClean="0">
                <a:latin typeface="Arial" charset="0"/>
              </a:rPr>
              <a:t>Sistema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do UNIX V7 (3)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680075"/>
            <a:ext cx="8593138" cy="11779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effectLst/>
                <a:latin typeface="Arial" charset="0"/>
              </a:rPr>
              <a:t>Localizar diretório raíz (i-node do raíz fica em local fixo)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smtClean="0">
                <a:effectLst/>
                <a:latin typeface="Arial" charset="0"/>
              </a:rPr>
              <a:t>Lê diretório raíz, buscando usr e assim sucessivamente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BA550-4423-4C8A-9C97-D34352B2D36F}" type="slidenum">
              <a:rPr lang="pt-BR"/>
              <a:pPr>
                <a:defRPr/>
              </a:pPr>
              <a:t>60</a:t>
            </a:fld>
            <a:endParaRPr lang="pt-BR"/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484262" y="2840690"/>
            <a:ext cx="1630363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Arial" charset="0"/>
              </a:rPr>
              <a:t>Número de </a:t>
            </a:r>
            <a:r>
              <a:rPr lang="pt-BR" sz="2000" dirty="0" err="1">
                <a:latin typeface="Arial" charset="0"/>
              </a:rPr>
              <a:t>i-node</a:t>
            </a:r>
            <a:endParaRPr lang="pt-BR" sz="2000" dirty="0">
              <a:latin typeface="Arial" charset="0"/>
            </a:endParaRP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7625" y="3903663"/>
            <a:ext cx="1630363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Arial" charset="0"/>
              </a:rPr>
              <a:t>Número do bloco</a:t>
            </a:r>
          </a:p>
        </p:txBody>
      </p:sp>
      <p:sp>
        <p:nvSpPr>
          <p:cNvPr id="85001" name="Freeform 10"/>
          <p:cNvSpPr>
            <a:spLocks/>
          </p:cNvSpPr>
          <p:nvPr/>
        </p:nvSpPr>
        <p:spPr bwMode="auto">
          <a:xfrm>
            <a:off x="1447800" y="3094038"/>
            <a:ext cx="2362200" cy="1403350"/>
          </a:xfrm>
          <a:custGeom>
            <a:avLst/>
            <a:gdLst>
              <a:gd name="T0" fmla="*/ 0 w 1488"/>
              <a:gd name="T1" fmla="*/ 2147483647 h 952"/>
              <a:gd name="T2" fmla="*/ 2147483647 w 1488"/>
              <a:gd name="T3" fmla="*/ 2147483647 h 952"/>
              <a:gd name="T4" fmla="*/ 2147483647 w 1488"/>
              <a:gd name="T5" fmla="*/ 0 h 952"/>
              <a:gd name="T6" fmla="*/ 0 60000 65536"/>
              <a:gd name="T7" fmla="*/ 0 60000 65536"/>
              <a:gd name="T8" fmla="*/ 0 60000 65536"/>
              <a:gd name="T9" fmla="*/ 0 w 1488"/>
              <a:gd name="T10" fmla="*/ 0 h 952"/>
              <a:gd name="T11" fmla="*/ 1488 w 1488"/>
              <a:gd name="T12" fmla="*/ 952 h 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8" h="952">
                <a:moveTo>
                  <a:pt x="0" y="816"/>
                </a:moveTo>
                <a:cubicBezTo>
                  <a:pt x="413" y="884"/>
                  <a:pt x="827" y="952"/>
                  <a:pt x="1075" y="816"/>
                </a:cubicBezTo>
                <a:cubicBezTo>
                  <a:pt x="1323" y="680"/>
                  <a:pt x="1419" y="136"/>
                  <a:pt x="1488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002" name="Oval 11"/>
          <p:cNvSpPr>
            <a:spLocks noChangeArrowheads="1"/>
          </p:cNvSpPr>
          <p:nvPr/>
        </p:nvSpPr>
        <p:spPr bwMode="auto">
          <a:xfrm>
            <a:off x="3830638" y="2967038"/>
            <a:ext cx="776287" cy="2746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5003" name="Oval 12"/>
          <p:cNvSpPr>
            <a:spLocks noChangeArrowheads="1"/>
          </p:cNvSpPr>
          <p:nvPr/>
        </p:nvSpPr>
        <p:spPr bwMode="auto">
          <a:xfrm>
            <a:off x="2374123" y="3836178"/>
            <a:ext cx="273050" cy="2730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4261" y="1959009"/>
            <a:ext cx="163036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 smtClean="0">
                <a:latin typeface="Arial" charset="0"/>
              </a:rPr>
              <a:t>Nome de arquivo</a:t>
            </a:r>
            <a:endParaRPr lang="pt-BR" sz="2000" dirty="0">
              <a:latin typeface="Arial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1960623" y="3012353"/>
            <a:ext cx="413500" cy="96035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Conector de seta reta 6"/>
          <p:cNvCxnSpPr/>
          <p:nvPr/>
        </p:nvCxnSpPr>
        <p:spPr>
          <a:xfrm>
            <a:off x="1960623" y="2223436"/>
            <a:ext cx="840329" cy="174926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713"/>
            <a:ext cx="7772400" cy="7318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Tipos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r>
              <a:rPr lang="en-US" sz="3600" dirty="0" smtClean="0">
                <a:latin typeface="Arial" charset="0"/>
              </a:rPr>
              <a:t>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3066288" y="5685028"/>
            <a:ext cx="6175248" cy="898525"/>
          </a:xfrm>
        </p:spPr>
        <p:txBody>
          <a:bodyPr>
            <a:noAutofit/>
          </a:bodyPr>
          <a:lstStyle/>
          <a:p>
            <a:pPr marL="365125" indent="-365125" eaLnBrk="1" hangingPunct="1">
              <a:buSzPct val="100000"/>
              <a:buFont typeface="Wingdings" pitchFamily="2" charset="2"/>
              <a:buAutoNum type="alphaLcParenBoth"/>
            </a:pP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arquivo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executável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binário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do Unix </a:t>
            </a:r>
          </a:p>
          <a:p>
            <a:pPr marL="365125" indent="-365125" eaLnBrk="1" hangingPunct="1">
              <a:buSzPct val="100000"/>
              <a:buFont typeface="Wingdings" pitchFamily="2" charset="2"/>
              <a:buAutoNum type="alphaLcParenBoth"/>
            </a:pP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repositório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effectLst/>
                <a:latin typeface="Times New Roman" pitchFamily="18" charset="0"/>
                <a:cs typeface="Times New Roman" pitchFamily="18" charset="0"/>
              </a:rPr>
              <a:t>(archive) –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binário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do Unix –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coleção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procedimentos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biblioteca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compilados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ligados</a:t>
            </a:r>
            <a:endParaRPr lang="en-US" sz="1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0F5D5-57B6-495D-B7EF-EAF56B36E650}" type="slidenum">
              <a:rPr lang="pt-BR"/>
              <a:pPr>
                <a:defRPr/>
              </a:pPr>
              <a:t>7</a:t>
            </a:fld>
            <a:endParaRPr lang="pt-BR"/>
          </a:p>
        </p:txBody>
      </p:sp>
      <p:pic>
        <p:nvPicPr>
          <p:cNvPr id="25605" name="Picture 4" descr="6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949071"/>
            <a:ext cx="4572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0" y="930275"/>
            <a:ext cx="255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Identifica arquivo como executável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047750" y="1797050"/>
            <a:ext cx="260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Tamanho das partes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0" y="2362200"/>
            <a:ext cx="3371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Endereço de onde deve iniciar</a:t>
            </a:r>
          </a:p>
        </p:txBody>
      </p:sp>
      <p:sp>
        <p:nvSpPr>
          <p:cNvPr id="25609" name="AutoShape 8"/>
          <p:cNvSpPr>
            <a:spLocks/>
          </p:cNvSpPr>
          <p:nvPr/>
        </p:nvSpPr>
        <p:spPr bwMode="auto">
          <a:xfrm>
            <a:off x="3665538" y="1558925"/>
            <a:ext cx="242887" cy="898525"/>
          </a:xfrm>
          <a:prstGeom prst="leftBrace">
            <a:avLst>
              <a:gd name="adj1" fmla="val 308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2373313" y="1203325"/>
            <a:ext cx="155098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 flipV="1">
            <a:off x="3124200" y="2628900"/>
            <a:ext cx="8953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495300" y="356552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/>
              <a:t>Carregados na memória</a:t>
            </a:r>
          </a:p>
        </p:txBody>
      </p:sp>
      <p:sp>
        <p:nvSpPr>
          <p:cNvPr id="25613" name="AutoShape 12"/>
          <p:cNvSpPr>
            <a:spLocks/>
          </p:cNvSpPr>
          <p:nvPr/>
        </p:nvSpPr>
        <p:spPr bwMode="auto">
          <a:xfrm>
            <a:off x="3659188" y="3235325"/>
            <a:ext cx="211137" cy="1157288"/>
          </a:xfrm>
          <a:prstGeom prst="leftBrace">
            <a:avLst>
              <a:gd name="adj1" fmla="val 456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4" name="AutoShape 13"/>
          <p:cNvSpPr>
            <a:spLocks/>
          </p:cNvSpPr>
          <p:nvPr/>
        </p:nvSpPr>
        <p:spPr bwMode="auto">
          <a:xfrm>
            <a:off x="3659188" y="4840288"/>
            <a:ext cx="242887" cy="669925"/>
          </a:xfrm>
          <a:prstGeom prst="leftBrace">
            <a:avLst>
              <a:gd name="adj1" fmla="val 22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09600" y="4938713"/>
            <a:ext cx="293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/>
              <a:t>Usada para depuração</a:t>
            </a:r>
          </a:p>
        </p:txBody>
      </p:sp>
      <p:sp>
        <p:nvSpPr>
          <p:cNvPr id="25616" name="CaixaDeTexto 15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98425"/>
            <a:ext cx="7772400" cy="6842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rial" charset="0"/>
              </a:rPr>
              <a:t>Atributos</a:t>
            </a:r>
            <a:r>
              <a:rPr lang="en-US" sz="3600" dirty="0" smtClean="0">
                <a:latin typeface="Arial" charset="0"/>
              </a:rPr>
              <a:t> de </a:t>
            </a:r>
            <a:r>
              <a:rPr lang="en-US" sz="3600" dirty="0" err="1" smtClean="0">
                <a:latin typeface="Arial" charset="0"/>
              </a:rPr>
              <a:t>Arquivos</a:t>
            </a:r>
            <a:endParaRPr lang="en-US" sz="3600" dirty="0" smtClean="0">
              <a:latin typeface="Arial" charset="0"/>
            </a:endParaRPr>
          </a:p>
        </p:txBody>
      </p:sp>
      <p:sp>
        <p:nvSpPr>
          <p:cNvPr id="27652" name="Rectangle 1027"/>
          <p:cNvSpPr>
            <a:spLocks noGrp="1" noChangeArrowheads="1"/>
          </p:cNvSpPr>
          <p:nvPr>
            <p:ph idx="1"/>
          </p:nvPr>
        </p:nvSpPr>
        <p:spPr>
          <a:xfrm>
            <a:off x="198437" y="894557"/>
            <a:ext cx="8412163" cy="8191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>
                <a:latin typeface="Arial" charset="0"/>
              </a:rPr>
              <a:t>Atributos</a:t>
            </a:r>
            <a:r>
              <a:rPr lang="en-US" sz="2400" dirty="0" smtClean="0">
                <a:latin typeface="Arial" charset="0"/>
              </a:rPr>
              <a:t>: </a:t>
            </a:r>
            <a:r>
              <a:rPr lang="en-US" sz="2400" dirty="0" err="1" smtClean="0">
                <a:latin typeface="Arial" charset="0"/>
              </a:rPr>
              <a:t>informações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associadas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arquivo</a:t>
            </a:r>
            <a:r>
              <a:rPr lang="en-US" sz="2400" dirty="0">
                <a:latin typeface="Arial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dirty="0" err="1" smtClean="0">
                <a:effectLst/>
                <a:latin typeface="Arial" charset="0"/>
              </a:rPr>
              <a:t>Possíveis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atributos</a:t>
            </a:r>
            <a:r>
              <a:rPr lang="en-US" sz="2400" dirty="0" smtClean="0">
                <a:effectLst/>
                <a:latin typeface="Arial" charset="0"/>
              </a:rPr>
              <a:t> de </a:t>
            </a:r>
            <a:r>
              <a:rPr lang="en-US" sz="2400" dirty="0" err="1" smtClean="0">
                <a:effectLst/>
                <a:latin typeface="Arial" charset="0"/>
              </a:rPr>
              <a:t>arquivos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manipulados</a:t>
            </a:r>
            <a:r>
              <a:rPr lang="en-US" sz="2400" dirty="0" smtClean="0">
                <a:effectLst/>
                <a:latin typeface="Arial" charset="0"/>
              </a:rPr>
              <a:t> </a:t>
            </a:r>
            <a:r>
              <a:rPr lang="en-US" sz="2400" dirty="0" err="1" smtClean="0">
                <a:effectLst/>
                <a:latin typeface="Arial" charset="0"/>
              </a:rPr>
              <a:t>pelos</a:t>
            </a:r>
            <a:r>
              <a:rPr lang="en-US" sz="2400" dirty="0" smtClean="0">
                <a:effectLst/>
                <a:latin typeface="Arial" charset="0"/>
              </a:rPr>
              <a:t> SOs</a:t>
            </a:r>
            <a:r>
              <a:rPr lang="en-US" sz="2400" dirty="0" smtClean="0">
                <a:effectLst/>
                <a:latin typeface="Arial" charset="0"/>
              </a:rPr>
              <a:t>:</a:t>
            </a: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FAB03-A9E4-4428-8F2E-ABC9D9F0BE1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27653" name="Text Box 1031"/>
          <p:cNvSpPr txBox="1">
            <a:spLocks noChangeArrowheads="1"/>
          </p:cNvSpPr>
          <p:nvPr/>
        </p:nvSpPr>
        <p:spPr bwMode="auto">
          <a:xfrm>
            <a:off x="622300" y="2917825"/>
            <a:ext cx="1920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97E4FF"/>
                </a:solidFill>
              </a:rPr>
              <a:t>Controlam características específicas</a:t>
            </a:r>
          </a:p>
        </p:txBody>
      </p:sp>
      <p:sp>
        <p:nvSpPr>
          <p:cNvPr id="27654" name="Text Box 1033"/>
          <p:cNvSpPr txBox="1">
            <a:spLocks noChangeArrowheads="1"/>
          </p:cNvSpPr>
          <p:nvPr/>
        </p:nvSpPr>
        <p:spPr bwMode="auto">
          <a:xfrm>
            <a:off x="1033462" y="4087178"/>
            <a:ext cx="1655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/>
              <a:t>Arquivos consultados com chave</a:t>
            </a:r>
          </a:p>
        </p:txBody>
      </p:sp>
      <p:sp>
        <p:nvSpPr>
          <p:cNvPr id="27655" name="Text Box 1036"/>
          <p:cNvSpPr txBox="1">
            <a:spLocks noChangeArrowheads="1"/>
          </p:cNvSpPr>
          <p:nvPr/>
        </p:nvSpPr>
        <p:spPr bwMode="auto">
          <a:xfrm>
            <a:off x="869525" y="2003201"/>
            <a:ext cx="185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/>
              <a:t>Para proteção do arquivo</a:t>
            </a:r>
          </a:p>
        </p:txBody>
      </p:sp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1791068"/>
            <a:ext cx="5294313" cy="475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8" name="AutoShape 1035"/>
          <p:cNvSpPr>
            <a:spLocks/>
          </p:cNvSpPr>
          <p:nvPr/>
        </p:nvSpPr>
        <p:spPr bwMode="auto">
          <a:xfrm>
            <a:off x="2552700" y="2051050"/>
            <a:ext cx="1063625" cy="762000"/>
          </a:xfrm>
          <a:prstGeom prst="leftBrace">
            <a:avLst>
              <a:gd name="adj1" fmla="val 31713"/>
              <a:gd name="adj2" fmla="val 47490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1032"/>
          <p:cNvSpPr>
            <a:spLocks/>
          </p:cNvSpPr>
          <p:nvPr/>
        </p:nvSpPr>
        <p:spPr bwMode="auto">
          <a:xfrm>
            <a:off x="2473325" y="2800350"/>
            <a:ext cx="1266825" cy="1744663"/>
          </a:xfrm>
          <a:prstGeom prst="leftBrace">
            <a:avLst>
              <a:gd name="adj1" fmla="val 58896"/>
              <a:gd name="adj2" fmla="val 50000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7657" name="AutoShape 1034"/>
          <p:cNvSpPr>
            <a:spLocks/>
          </p:cNvSpPr>
          <p:nvPr/>
        </p:nvSpPr>
        <p:spPr bwMode="auto">
          <a:xfrm>
            <a:off x="2566988" y="4598988"/>
            <a:ext cx="1035050" cy="554037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7660" name="Text Box 1033"/>
          <p:cNvSpPr txBox="1">
            <a:spLocks noChangeArrowheads="1"/>
          </p:cNvSpPr>
          <p:nvPr/>
        </p:nvSpPr>
        <p:spPr bwMode="auto">
          <a:xfrm>
            <a:off x="590550" y="5284788"/>
            <a:ext cx="2098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400" dirty="0">
                <a:solidFill>
                  <a:srgbClr val="97E4FF"/>
                </a:solidFill>
              </a:rPr>
              <a:t>Vários fins, </a:t>
            </a:r>
            <a:r>
              <a:rPr lang="pt-BR" sz="2400" dirty="0" err="1">
                <a:solidFill>
                  <a:srgbClr val="97E4FF"/>
                </a:solidFill>
              </a:rPr>
              <a:t>ex</a:t>
            </a:r>
            <a:r>
              <a:rPr lang="pt-BR" sz="2400" dirty="0">
                <a:solidFill>
                  <a:srgbClr val="97E4FF"/>
                </a:solidFill>
              </a:rPr>
              <a:t>: compilação</a:t>
            </a:r>
          </a:p>
        </p:txBody>
      </p:sp>
      <p:sp>
        <p:nvSpPr>
          <p:cNvPr id="14" name="AutoShape 1034"/>
          <p:cNvSpPr>
            <a:spLocks/>
          </p:cNvSpPr>
          <p:nvPr/>
        </p:nvSpPr>
        <p:spPr bwMode="auto">
          <a:xfrm>
            <a:off x="2549525" y="5208588"/>
            <a:ext cx="1093788" cy="555625"/>
          </a:xfrm>
          <a:prstGeom prst="leftBrace">
            <a:avLst>
              <a:gd name="adj1" fmla="val 25000"/>
              <a:gd name="adj2" fmla="val 75088"/>
            </a:avLst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7662" name="CaixaDeTexto 14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 charset="0"/>
              </a:rPr>
              <a:t>Operações com Arquivos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1999" y="1376500"/>
            <a:ext cx="3810000" cy="3149223"/>
          </a:xfrm>
        </p:spPr>
        <p:txBody>
          <a:bodyPr/>
          <a:lstStyle/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Create</a:t>
            </a:r>
          </a:p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Delete</a:t>
            </a:r>
          </a:p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Open</a:t>
            </a:r>
          </a:p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Close</a:t>
            </a:r>
          </a:p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Read</a:t>
            </a:r>
          </a:p>
          <a:p>
            <a:pPr marL="914400" lvl="1" indent="-457200" eaLnBrk="1" hangingPunct="1">
              <a:buSzPct val="100000"/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</a:rPr>
              <a:t>Write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29100" y="1502627"/>
            <a:ext cx="4229100" cy="2693988"/>
          </a:xfrm>
        </p:spPr>
        <p:txBody>
          <a:bodyPr/>
          <a:lstStyle/>
          <a:p>
            <a:pPr marL="914400" lvl="1" indent="-457200" eaLnBrk="1" hangingPunct="1">
              <a:buSzPct val="100000"/>
              <a:buFontTx/>
              <a:buAutoNum type="arabicPeriod" startAt="7"/>
              <a:defRPr/>
            </a:pPr>
            <a:r>
              <a:rPr lang="en-US" sz="2800" dirty="0" smtClean="0">
                <a:latin typeface="Arial" charset="0"/>
              </a:rPr>
              <a:t>Append</a:t>
            </a:r>
          </a:p>
          <a:p>
            <a:pPr marL="914400" lvl="1" indent="-457200" eaLnBrk="1" hangingPunct="1">
              <a:buSzPct val="100000"/>
              <a:buFontTx/>
              <a:buAutoNum type="arabicPeriod" startAt="7"/>
              <a:defRPr/>
            </a:pPr>
            <a:r>
              <a:rPr lang="en-US" sz="2800" dirty="0" smtClean="0">
                <a:latin typeface="Arial" charset="0"/>
              </a:rPr>
              <a:t>Seek</a:t>
            </a:r>
          </a:p>
          <a:p>
            <a:pPr marL="914400" lvl="1" indent="-457200" eaLnBrk="1" hangingPunct="1">
              <a:buSzPct val="100000"/>
              <a:buFontTx/>
              <a:buAutoNum type="arabicPeriod" startAt="7"/>
              <a:defRPr/>
            </a:pPr>
            <a:r>
              <a:rPr lang="en-US" sz="2800" dirty="0" smtClean="0">
                <a:latin typeface="Arial" charset="0"/>
              </a:rPr>
              <a:t>Get attributes</a:t>
            </a:r>
          </a:p>
          <a:p>
            <a:pPr marL="914400" lvl="1" indent="-457200" eaLnBrk="1" hangingPunct="1">
              <a:buSzPct val="100000"/>
              <a:buFontTx/>
              <a:buAutoNum type="arabicPeriod" startAt="7"/>
              <a:defRPr/>
            </a:pPr>
            <a:r>
              <a:rPr lang="en-US" sz="2800" dirty="0" smtClean="0">
                <a:latin typeface="Arial" charset="0"/>
              </a:rPr>
              <a:t>Set Attributes</a:t>
            </a:r>
          </a:p>
          <a:p>
            <a:pPr marL="914400" lvl="1" indent="-457200" eaLnBrk="1" hangingPunct="1">
              <a:buSzPct val="100000"/>
              <a:buFontTx/>
              <a:buAutoNum type="arabicPeriod" startAt="7"/>
              <a:defRPr/>
            </a:pPr>
            <a:r>
              <a:rPr lang="en-US" sz="2800" dirty="0" smtClean="0">
                <a:latin typeface="Arial" charset="0"/>
              </a:rPr>
              <a:t>Rename</a:t>
            </a:r>
          </a:p>
        </p:txBody>
      </p:sp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B27C4-E571-4CE2-9F4E-4D677943605C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28678" name="CaixaDeTexto 5"/>
          <p:cNvSpPr txBox="1">
            <a:spLocks noChangeArrowheads="1"/>
          </p:cNvSpPr>
          <p:nvPr/>
        </p:nvSpPr>
        <p:spPr bwMode="auto">
          <a:xfrm>
            <a:off x="0" y="6550025"/>
            <a:ext cx="94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PG 164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5566" y="4549676"/>
            <a:ext cx="883286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sequencial</a:t>
            </a:r>
            <a:r>
              <a:rPr lang="en-US" sz="2400" dirty="0">
                <a:latin typeface="Arial" charset="0"/>
              </a:rPr>
              <a:t>: </a:t>
            </a:r>
            <a:r>
              <a:rPr lang="en-US" sz="2400" dirty="0" err="1">
                <a:latin typeface="Arial" charset="0"/>
              </a:rPr>
              <a:t>lê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bytes/</a:t>
            </a:r>
            <a:r>
              <a:rPr lang="en-US" sz="2400" dirty="0" err="1">
                <a:latin typeface="Arial" charset="0"/>
              </a:rPr>
              <a:t>registros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desde</a:t>
            </a:r>
            <a:r>
              <a:rPr lang="en-US" sz="2400" dirty="0">
                <a:latin typeface="Arial" charset="0"/>
              </a:rPr>
              <a:t> o </a:t>
            </a:r>
            <a:r>
              <a:rPr lang="en-US" sz="2400" dirty="0" err="1">
                <a:latin typeface="Arial" charset="0"/>
              </a:rPr>
              <a:t>início</a:t>
            </a:r>
            <a:endParaRPr lang="en-US" sz="2400" dirty="0">
              <a:latin typeface="Arial" charset="0"/>
            </a:endParaRPr>
          </a:p>
          <a:p>
            <a:pPr algn="l" eaLnBrk="1" hangingPunct="1"/>
            <a:endParaRPr lang="en-US" sz="2400" dirty="0">
              <a:latin typeface="Arial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aleatório</a:t>
            </a:r>
            <a:r>
              <a:rPr lang="en-US" sz="2400" dirty="0">
                <a:latin typeface="Arial" charset="0"/>
              </a:rPr>
              <a:t>: bytes/</a:t>
            </a:r>
            <a:r>
              <a:rPr lang="en-US" sz="2400" dirty="0" err="1">
                <a:latin typeface="Arial" charset="0"/>
              </a:rPr>
              <a:t>registros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lidos </a:t>
            </a:r>
            <a:r>
              <a:rPr lang="en-US" sz="2400" dirty="0" err="1">
                <a:latin typeface="Arial" charset="0"/>
              </a:rPr>
              <a:t>em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qualquer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 smtClean="0">
                <a:latin typeface="Arial" charset="0"/>
              </a:rPr>
              <a:t>ordem</a:t>
            </a:r>
            <a:endParaRPr lang="en-US" sz="2400" dirty="0" smtClean="0">
              <a:latin typeface="Arial" charset="0"/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</a:endParaRPr>
          </a:p>
          <a:p>
            <a:pPr algn="l"/>
            <a:r>
              <a:rPr lang="en-US" sz="2400" dirty="0" err="1">
                <a:latin typeface="Arial" charset="0"/>
              </a:rPr>
              <a:t>Hoje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arquivos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são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criados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como</a:t>
            </a:r>
            <a:r>
              <a:rPr lang="en-US" sz="2400" dirty="0">
                <a:latin typeface="Arial" charset="0"/>
              </a:rPr>
              <a:t> de </a:t>
            </a:r>
            <a:r>
              <a:rPr lang="en-US" sz="2400" dirty="0" err="1">
                <a:latin typeface="Arial" charset="0"/>
              </a:rPr>
              <a:t>acesso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aleatório</a:t>
            </a:r>
            <a:endParaRPr lang="en-US" sz="2400" dirty="0">
              <a:latin typeface="Arial" charset="0"/>
            </a:endParaRPr>
          </a:p>
          <a:p>
            <a:pPr algn="l"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1133" y="925131"/>
            <a:ext cx="6811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err="1" smtClean="0">
                <a:latin typeface="Arial" charset="0"/>
              </a:rPr>
              <a:t>Chamadas</a:t>
            </a:r>
            <a:r>
              <a:rPr lang="en-US" sz="2400" dirty="0" smtClean="0">
                <a:latin typeface="Arial" charset="0"/>
              </a:rPr>
              <a:t> de Sistema </a:t>
            </a:r>
            <a:r>
              <a:rPr lang="en-US" sz="2400" dirty="0" err="1" smtClean="0">
                <a:latin typeface="Arial" charset="0"/>
              </a:rPr>
              <a:t>relacionadas</a:t>
            </a:r>
            <a:r>
              <a:rPr lang="en-US" sz="2400" dirty="0" smtClean="0">
                <a:latin typeface="Arial" charset="0"/>
              </a:rPr>
              <a:t> a </a:t>
            </a:r>
            <a:r>
              <a:rPr lang="en-US" sz="2400" dirty="0" err="1" smtClean="0">
                <a:latin typeface="Arial" charset="0"/>
              </a:rPr>
              <a:t>arquivos</a:t>
            </a:r>
            <a:r>
              <a:rPr lang="en-US" sz="2400" dirty="0" smtClean="0">
                <a:latin typeface="Arial" charset="0"/>
              </a:rPr>
              <a:t>: </a:t>
            </a:r>
            <a:endParaRPr lang="en-US" sz="2400" dirty="0">
              <a:latin typeface="Arial" charset="0"/>
            </a:endParaRPr>
          </a:p>
          <a:p>
            <a:pPr algn="l" eaLnBrk="1" hangingPunct="1"/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lhas">
  <a:themeElements>
    <a:clrScheme name="Folhas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Folha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lhas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has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has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Folhas</Template>
  <TotalTime>9098</TotalTime>
  <Words>3962</Words>
  <Application>Microsoft Office PowerPoint</Application>
  <PresentationFormat>Apresentação na tela (4:3)</PresentationFormat>
  <Paragraphs>508</Paragraphs>
  <Slides>60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1" baseType="lpstr">
      <vt:lpstr>Arial</vt:lpstr>
      <vt:lpstr>Consolas</vt:lpstr>
      <vt:lpstr>Corbel</vt:lpstr>
      <vt:lpstr>Helvetica</vt:lpstr>
      <vt:lpstr>Times New Roman</vt:lpstr>
      <vt:lpstr>Wingdings</vt:lpstr>
      <vt:lpstr>Wingdings 2</vt:lpstr>
      <vt:lpstr>Wingdings 3</vt:lpstr>
      <vt:lpstr>Folhas</vt:lpstr>
      <vt:lpstr>Metrô</vt:lpstr>
      <vt:lpstr>Imagem de bitmap</vt:lpstr>
      <vt:lpstr>Sistemas de Arquivos</vt:lpstr>
      <vt:lpstr>Sistemas de Arquivos</vt:lpstr>
      <vt:lpstr>Armazenamento da Informação  a Longo Prazo</vt:lpstr>
      <vt:lpstr>Nomeação de Arquivos (1)</vt:lpstr>
      <vt:lpstr>Nomeação de Arquivos (2)</vt:lpstr>
      <vt:lpstr>Tipos de Arquivos (1)</vt:lpstr>
      <vt:lpstr>Tipos de Arquivos (2)</vt:lpstr>
      <vt:lpstr>Atributos de Arquivos</vt:lpstr>
      <vt:lpstr>Operações com Arquivos</vt:lpstr>
      <vt:lpstr>Exemplo de um Programa com  Chamadas de Sistema para Arquivos</vt:lpstr>
      <vt:lpstr>Diretórios </vt:lpstr>
      <vt:lpstr>Sistemas de Diretório em Nível Único</vt:lpstr>
      <vt:lpstr>Sistemas de Diretórios Hierárquicos</vt:lpstr>
      <vt:lpstr>Nomes de Caminhos</vt:lpstr>
      <vt:lpstr>Operações com Diretórios</vt:lpstr>
      <vt:lpstr>Implementação do Sistema  de Arquivos </vt:lpstr>
      <vt:lpstr>Esquema do Sistema de Arquivos</vt:lpstr>
      <vt:lpstr>Implementação de Arquivos (1)</vt:lpstr>
      <vt:lpstr>Implementação de Arquivos (2)</vt:lpstr>
      <vt:lpstr>Implementação de Arquivos (3)</vt:lpstr>
      <vt:lpstr>Implementação de Arquivos (4)</vt:lpstr>
      <vt:lpstr>Implementação de Arquivos (5)</vt:lpstr>
      <vt:lpstr>Implementação de Arquivos (6)</vt:lpstr>
      <vt:lpstr>Implementação de Arquivos (7)</vt:lpstr>
      <vt:lpstr>Implementação de Diretórios (1)</vt:lpstr>
      <vt:lpstr>Implementação de Diretórios (2)</vt:lpstr>
      <vt:lpstr>Arquivos Compartilhados (1)</vt:lpstr>
      <vt:lpstr>Arquivos Compartilhados (2)</vt:lpstr>
      <vt:lpstr>Arquivos Compartilhados (3)</vt:lpstr>
      <vt:lpstr>Sistema de Arquivos Virtuais (1)</vt:lpstr>
      <vt:lpstr>Sistema de Arquivos Virtuais</vt:lpstr>
      <vt:lpstr>Gerenciamento do Espaço em Disco </vt:lpstr>
      <vt:lpstr>Tamanho do Bloco (1)</vt:lpstr>
      <vt:lpstr>Tamanho do Bloco (2)</vt:lpstr>
      <vt:lpstr>Tamanho do Bloco (3)</vt:lpstr>
      <vt:lpstr>Tamanho do bloco (4)</vt:lpstr>
      <vt:lpstr>Gerenciamento: Monitorar  Blocos Livres (1)</vt:lpstr>
      <vt:lpstr>Monitoramento de Blocos Livres (2)</vt:lpstr>
      <vt:lpstr>Monitoramento de Blocos Livres (3)</vt:lpstr>
      <vt:lpstr>Monitoramento de Blocos Livres (4)</vt:lpstr>
      <vt:lpstr>Monitoramento de Blocos Livres (5)</vt:lpstr>
      <vt:lpstr> Gerenciamento: Cotas de Disco</vt:lpstr>
      <vt:lpstr>Gerenciamento: Confiabilidade  do Sistema de Arquivos (1)</vt:lpstr>
      <vt:lpstr>Apresentação do PowerPoint</vt:lpstr>
      <vt:lpstr>Apresentação do PowerPoint</vt:lpstr>
      <vt:lpstr>Gerenciamento: Desempenho do Sistema de Arquivos (1)</vt:lpstr>
      <vt:lpstr>Desempenho do Sistema de Arquivos (2)</vt:lpstr>
      <vt:lpstr>Desempenho do Sistema de Arquivos (3)</vt:lpstr>
      <vt:lpstr>Desempenho do Sistema de Arquivos (5)</vt:lpstr>
      <vt:lpstr>Desempenho do Sistema de Arquivos (4)</vt:lpstr>
      <vt:lpstr>Desempenho do Sistema de Arquivos (5)</vt:lpstr>
      <vt:lpstr>Exemplos de Sistemas de Arquivos O Sistema de Arquivos MS-DOS (1)</vt:lpstr>
      <vt:lpstr>O Sistema de Arquivos MS-DOS (2)</vt:lpstr>
      <vt:lpstr>O Sistema de Arquivos do Windows 98 (1)</vt:lpstr>
      <vt:lpstr>O Sistema de Arquivos  do Windows 98 (2)</vt:lpstr>
      <vt:lpstr>O Sistema de Arquivos  do Windows 98 (3)</vt:lpstr>
      <vt:lpstr>O Sistema de Arquivos  do Windows 98 (4)</vt:lpstr>
      <vt:lpstr>O Sistema de Arquivos  do Windows 98 (5)</vt:lpstr>
      <vt:lpstr>O Sistema de Arquivos  do UNIX V7 (2)</vt:lpstr>
      <vt:lpstr>O Sistema de Arquivos  do UNIX V7 (3)</vt:lpstr>
    </vt:vector>
  </TitlesOfParts>
  <Company>East Texas Data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Systems</dc:title>
  <dc:creator>Steve  Armstrong</dc:creator>
  <cp:lastModifiedBy>Cecilia</cp:lastModifiedBy>
  <cp:revision>271</cp:revision>
  <cp:lastPrinted>2001-01-13T23:51:38Z</cp:lastPrinted>
  <dcterms:created xsi:type="dcterms:W3CDTF">2000-12-03T20:28:40Z</dcterms:created>
  <dcterms:modified xsi:type="dcterms:W3CDTF">2018-05-07T19:56:01Z</dcterms:modified>
</cp:coreProperties>
</file>