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0"/>
  </p:notesMasterIdLst>
  <p:sldIdLst>
    <p:sldId id="258" r:id="rId2"/>
    <p:sldId id="358" r:id="rId3"/>
    <p:sldId id="256" r:id="rId4"/>
    <p:sldId id="257" r:id="rId5"/>
    <p:sldId id="261" r:id="rId6"/>
    <p:sldId id="319" r:id="rId7"/>
    <p:sldId id="354" r:id="rId8"/>
    <p:sldId id="355" r:id="rId9"/>
    <p:sldId id="359" r:id="rId10"/>
    <p:sldId id="320" r:id="rId11"/>
    <p:sldId id="268" r:id="rId12"/>
    <p:sldId id="275" r:id="rId13"/>
    <p:sldId id="345" r:id="rId14"/>
    <p:sldId id="321" r:id="rId15"/>
    <p:sldId id="262" r:id="rId16"/>
    <p:sldId id="322" r:id="rId17"/>
    <p:sldId id="265" r:id="rId18"/>
    <p:sldId id="266" r:id="rId19"/>
    <p:sldId id="270" r:id="rId20"/>
    <p:sldId id="263" r:id="rId21"/>
    <p:sldId id="329" r:id="rId22"/>
    <p:sldId id="280" r:id="rId23"/>
    <p:sldId id="278" r:id="rId24"/>
    <p:sldId id="279" r:id="rId25"/>
    <p:sldId id="348" r:id="rId26"/>
    <p:sldId id="323" r:id="rId27"/>
    <p:sldId id="360" r:id="rId28"/>
    <p:sldId id="277" r:id="rId29"/>
    <p:sldId id="281" r:id="rId30"/>
    <p:sldId id="333" r:id="rId31"/>
    <p:sldId id="346" r:id="rId32"/>
    <p:sldId id="347" r:id="rId33"/>
    <p:sldId id="312" r:id="rId34"/>
    <p:sldId id="282" r:id="rId35"/>
    <p:sldId id="314" r:id="rId36"/>
    <p:sldId id="317" r:id="rId37"/>
    <p:sldId id="350" r:id="rId38"/>
    <p:sldId id="334" r:id="rId39"/>
    <p:sldId id="341" r:id="rId40"/>
    <p:sldId id="283" r:id="rId41"/>
    <p:sldId id="316" r:id="rId42"/>
    <p:sldId id="330" r:id="rId43"/>
    <p:sldId id="324" r:id="rId44"/>
    <p:sldId id="351" r:id="rId45"/>
    <p:sldId id="288" r:id="rId46"/>
    <p:sldId id="289" r:id="rId47"/>
    <p:sldId id="331" r:id="rId48"/>
    <p:sldId id="325" r:id="rId49"/>
    <p:sldId id="290" r:id="rId50"/>
    <p:sldId id="326" r:id="rId51"/>
    <p:sldId id="291" r:id="rId52"/>
    <p:sldId id="361" r:id="rId53"/>
    <p:sldId id="276" r:id="rId54"/>
    <p:sldId id="343" r:id="rId55"/>
    <p:sldId id="292" r:id="rId56"/>
    <p:sldId id="293" r:id="rId57"/>
    <p:sldId id="295" r:id="rId58"/>
    <p:sldId id="335" r:id="rId59"/>
    <p:sldId id="298" r:id="rId60"/>
    <p:sldId id="299" r:id="rId61"/>
    <p:sldId id="300" r:id="rId62"/>
    <p:sldId id="327" r:id="rId63"/>
    <p:sldId id="302" r:id="rId64"/>
    <p:sldId id="301" r:id="rId65"/>
    <p:sldId id="304" r:id="rId66"/>
    <p:sldId id="303" r:id="rId67"/>
    <p:sldId id="305" r:id="rId68"/>
    <p:sldId id="308" r:id="rId69"/>
    <p:sldId id="332" r:id="rId70"/>
    <p:sldId id="309" r:id="rId71"/>
    <p:sldId id="310" r:id="rId72"/>
    <p:sldId id="337" r:id="rId73"/>
    <p:sldId id="338" r:id="rId74"/>
    <p:sldId id="352" r:id="rId75"/>
    <p:sldId id="357" r:id="rId76"/>
    <p:sldId id="339" r:id="rId77"/>
    <p:sldId id="311" r:id="rId78"/>
    <p:sldId id="353" r:id="rId7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933"/>
    <a:srgbClr val="F7E8D5"/>
    <a:srgbClr val="990033"/>
    <a:srgbClr val="333399"/>
    <a:srgbClr val="006600"/>
    <a:srgbClr val="660033"/>
    <a:srgbClr val="CC0000"/>
    <a:srgbClr val="FF0000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369" autoAdjust="0"/>
    <p:restoredTop sz="80751" autoAdjust="0"/>
  </p:normalViewPr>
  <p:slideViewPr>
    <p:cSldViewPr>
      <p:cViewPr varScale="1">
        <p:scale>
          <a:sx n="92" d="100"/>
          <a:sy n="92" d="100"/>
        </p:scale>
        <p:origin x="3629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5" d="100"/>
          <a:sy n="65" d="100"/>
        </p:scale>
        <p:origin x="3082" y="3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88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EEB91CF8-8E5B-43A5-A631-3796AE75879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7490944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B91CF8-8E5B-43A5-A631-3796AE758798}" type="slidenum">
              <a:rPr lang="pt-BR" smtClean="0"/>
              <a:pPr>
                <a:defRPr/>
              </a:pPr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672991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AE3952B-68B9-4BED-9C5B-226DB1137E06}" type="slidenum">
              <a:rPr lang="pt-BR" smtClean="0"/>
              <a:pPr/>
              <a:t>14</a:t>
            </a:fld>
            <a:endParaRPr lang="pt-BR" smtClean="0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17124107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3079CE0-AEFD-4400-90B0-0A5F18E94BE4}" type="slidenum">
              <a:rPr lang="pt-BR" smtClean="0"/>
              <a:pPr/>
              <a:t>15</a:t>
            </a:fld>
            <a:endParaRPr lang="pt-BR" smtClean="0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23013957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7C25B14-FCBA-4976-BA18-2B9D6608668A}" type="slidenum">
              <a:rPr lang="pt-BR" smtClean="0"/>
              <a:pPr/>
              <a:t>16</a:t>
            </a:fld>
            <a:endParaRPr lang="pt-BR" smtClean="0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37128291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D0EBD84-B603-4E53-9A00-0CBE3A3D79BF}" type="slidenum">
              <a:rPr lang="pt-BR" smtClean="0"/>
              <a:pPr/>
              <a:t>17</a:t>
            </a:fld>
            <a:endParaRPr lang="pt-BR" smtClean="0"/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105395938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75DF0B7-4225-4469-93B2-B798AFBD3263}" type="slidenum">
              <a:rPr lang="pt-BR" smtClean="0"/>
              <a:pPr/>
              <a:t>18</a:t>
            </a:fld>
            <a:endParaRPr lang="pt-BR" smtClean="0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119364552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FE89D5A-6579-433B-B7F9-F77445DC1D8B}" type="slidenum">
              <a:rPr lang="pt-BR" smtClean="0"/>
              <a:pPr/>
              <a:t>19</a:t>
            </a:fld>
            <a:endParaRPr lang="pt-BR" smtClean="0"/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373141230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439FC79-D761-442A-8497-6786223711B7}" type="slidenum">
              <a:rPr lang="pt-BR" smtClean="0"/>
              <a:pPr/>
              <a:t>20</a:t>
            </a:fld>
            <a:endParaRPr lang="pt-BR" smtClean="0"/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418929939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1E15A5A-90F5-447A-86BD-4EF14D5DEE91}" type="slidenum">
              <a:rPr lang="pt-BR" smtClean="0"/>
              <a:pPr/>
              <a:t>21</a:t>
            </a:fld>
            <a:endParaRPr lang="pt-BR" smtClean="0"/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219553261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1002D56-8B0C-416C-BB48-1B10F9C8B5B2}" type="slidenum">
              <a:rPr lang="pt-BR" smtClean="0"/>
              <a:pPr/>
              <a:t>22</a:t>
            </a:fld>
            <a:endParaRPr lang="pt-BR" smtClean="0"/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364943876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AF6121F-48D4-4A55-872E-6C891BB91FC4}" type="slidenum">
              <a:rPr lang="pt-BR" smtClean="0"/>
              <a:pPr/>
              <a:t>23</a:t>
            </a:fld>
            <a:endParaRPr lang="pt-BR" smtClean="0"/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21330863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B91CF8-8E5B-43A5-A631-3796AE758798}" type="slidenum">
              <a:rPr lang="pt-BR" smtClean="0"/>
              <a:pPr>
                <a:defRPr/>
              </a:pPr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9747801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75352CC-2428-4B22-B2BD-B1CDA85903BD}" type="slidenum">
              <a:rPr lang="pt-BR" smtClean="0"/>
              <a:pPr/>
              <a:t>24</a:t>
            </a:fld>
            <a:endParaRPr lang="pt-BR" smtClean="0"/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198248925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9B83691-B502-41AC-924E-80C3E6D7B2DB}" type="slidenum">
              <a:rPr lang="pt-BR" smtClean="0"/>
              <a:pPr/>
              <a:t>26</a:t>
            </a:fld>
            <a:endParaRPr lang="pt-BR" smtClean="0"/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4411766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B91CF8-8E5B-43A5-A631-3796AE758798}" type="slidenum">
              <a:rPr lang="pt-BR" smtClean="0">
                <a:solidFill>
                  <a:srgbClr val="000000"/>
                </a:solidFill>
              </a:rPr>
              <a:pPr>
                <a:defRPr/>
              </a:pPr>
              <a:t>27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730662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4D0C900-1DEE-4DDF-A7E7-2F684938754C}" type="slidenum">
              <a:rPr lang="pt-BR" smtClean="0"/>
              <a:pPr/>
              <a:t>28</a:t>
            </a:fld>
            <a:endParaRPr lang="pt-BR" smtClean="0"/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30182628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3B1ABF4-2D75-4B4E-BB26-369860FC8CC0}" type="slidenum">
              <a:rPr lang="pt-BR" smtClean="0"/>
              <a:pPr/>
              <a:t>29</a:t>
            </a:fld>
            <a:endParaRPr lang="pt-BR" smtClean="0"/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99439093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C6198D9-0A86-4FD0-97A2-FFCF2F48C672}" type="slidenum">
              <a:rPr lang="pt-BR" smtClean="0"/>
              <a:pPr/>
              <a:t>30</a:t>
            </a:fld>
            <a:endParaRPr lang="pt-BR" smtClean="0"/>
          </a:p>
        </p:txBody>
      </p:sp>
      <p:sp>
        <p:nvSpPr>
          <p:cNvPr id="105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290600837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C6198D9-0A86-4FD0-97A2-FFCF2F48C672}" type="slidenum">
              <a:rPr lang="pt-BR" smtClean="0"/>
              <a:pPr/>
              <a:t>31</a:t>
            </a:fld>
            <a:endParaRPr lang="pt-BR" smtClean="0"/>
          </a:p>
        </p:txBody>
      </p:sp>
      <p:sp>
        <p:nvSpPr>
          <p:cNvPr id="105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142299926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C6198D9-0A86-4FD0-97A2-FFCF2F48C672}" type="slidenum">
              <a:rPr lang="pt-BR" smtClean="0"/>
              <a:pPr/>
              <a:t>32</a:t>
            </a:fld>
            <a:endParaRPr lang="pt-BR" smtClean="0"/>
          </a:p>
        </p:txBody>
      </p:sp>
      <p:sp>
        <p:nvSpPr>
          <p:cNvPr id="105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2318735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236A004-6773-42CD-AE40-86FFA588C275}" type="slidenum">
              <a:rPr lang="pt-BR" smtClean="0"/>
              <a:pPr/>
              <a:t>33</a:t>
            </a:fld>
            <a:endParaRPr lang="pt-BR" smtClean="0"/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18348189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53348B9-7D1F-4802-83EF-EFDE50EB19BF}" type="slidenum">
              <a:rPr lang="pt-BR" smtClean="0"/>
              <a:pPr/>
              <a:t>34</a:t>
            </a:fld>
            <a:endParaRPr lang="pt-BR" smtClean="0"/>
          </a:p>
        </p:txBody>
      </p:sp>
      <p:sp>
        <p:nvSpPr>
          <p:cNvPr id="107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2895974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5837A12-E85A-4505-92AF-1F1BD99F2D21}" type="slidenum">
              <a:rPr lang="pt-BR" smtClean="0"/>
              <a:pPr/>
              <a:t>4</a:t>
            </a:fld>
            <a:endParaRPr lang="pt-BR" smtClean="0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marL="228600" indent="-228600" eaLnBrk="1" hangingPunct="1">
              <a:buAutoNum type="arabicParenR"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1233690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09576BE-F177-45C2-AA07-9C2B13442D00}" type="slidenum">
              <a:rPr lang="pt-BR" smtClean="0"/>
              <a:pPr/>
              <a:t>35</a:t>
            </a:fld>
            <a:endParaRPr lang="pt-BR" smtClean="0"/>
          </a:p>
        </p:txBody>
      </p:sp>
      <p:sp>
        <p:nvSpPr>
          <p:cNvPr id="108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98594111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3F1FADA-0505-4AD8-9420-F91836F43700}" type="slidenum">
              <a:rPr lang="pt-BR" smtClean="0"/>
              <a:pPr/>
              <a:t>36</a:t>
            </a:fld>
            <a:endParaRPr lang="pt-BR" smtClean="0"/>
          </a:p>
        </p:txBody>
      </p:sp>
      <p:sp>
        <p:nvSpPr>
          <p:cNvPr id="109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119412318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72AF9D4-C04C-473E-8B4C-8E509F945879}" type="slidenum">
              <a:rPr lang="pt-BR" smtClean="0"/>
              <a:pPr/>
              <a:t>37</a:t>
            </a:fld>
            <a:endParaRPr lang="pt-BR" smtClean="0"/>
          </a:p>
        </p:txBody>
      </p:sp>
      <p:sp>
        <p:nvSpPr>
          <p:cNvPr id="110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257574073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72AF9D4-C04C-473E-8B4C-8E509F945879}" type="slidenum">
              <a:rPr lang="pt-BR" smtClean="0"/>
              <a:pPr/>
              <a:t>38</a:t>
            </a:fld>
            <a:endParaRPr lang="pt-BR" smtClean="0"/>
          </a:p>
        </p:txBody>
      </p:sp>
      <p:sp>
        <p:nvSpPr>
          <p:cNvPr id="110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128480771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72AF9D4-C04C-473E-8B4C-8E509F945879}" type="slidenum">
              <a:rPr lang="pt-BR" smtClean="0"/>
              <a:pPr/>
              <a:t>39</a:t>
            </a:fld>
            <a:endParaRPr lang="pt-BR" smtClean="0"/>
          </a:p>
        </p:txBody>
      </p:sp>
      <p:sp>
        <p:nvSpPr>
          <p:cNvPr id="110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223826332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0A6BEB9-B4E0-4043-92DC-2B65F6947D61}" type="slidenum">
              <a:rPr lang="pt-BR" smtClean="0"/>
              <a:pPr/>
              <a:t>40</a:t>
            </a:fld>
            <a:endParaRPr lang="pt-BR" smtClean="0"/>
          </a:p>
        </p:txBody>
      </p:sp>
      <p:sp>
        <p:nvSpPr>
          <p:cNvPr id="111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447940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76D579E-8EF1-403C-BC15-22E351BBAE2B}" type="slidenum">
              <a:rPr lang="pt-BR" smtClean="0"/>
              <a:pPr/>
              <a:t>41</a:t>
            </a:fld>
            <a:endParaRPr lang="pt-BR" smtClean="0"/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6969912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BCA6218-E4B8-4B08-BADE-4D546FF29050}" type="slidenum">
              <a:rPr lang="pt-BR" smtClean="0"/>
              <a:pPr/>
              <a:t>42</a:t>
            </a:fld>
            <a:endParaRPr lang="pt-BR" smtClean="0"/>
          </a:p>
        </p:txBody>
      </p:sp>
      <p:sp>
        <p:nvSpPr>
          <p:cNvPr id="113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3306603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866B088-91BF-40D6-87F6-959150DF3E92}" type="slidenum">
              <a:rPr lang="pt-BR" smtClean="0"/>
              <a:pPr/>
              <a:t>43</a:t>
            </a:fld>
            <a:endParaRPr lang="pt-BR" smtClean="0"/>
          </a:p>
        </p:txBody>
      </p:sp>
      <p:sp>
        <p:nvSpPr>
          <p:cNvPr id="116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marL="877888" lvl="1" indent="-877888" eaLnBrk="1" hangingPunct="1">
              <a:buFontTx/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670585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866B088-91BF-40D6-87F6-959150DF3E92}" type="slidenum">
              <a:rPr lang="pt-BR" smtClean="0"/>
              <a:pPr/>
              <a:t>44</a:t>
            </a:fld>
            <a:endParaRPr lang="pt-BR" smtClean="0"/>
          </a:p>
        </p:txBody>
      </p:sp>
      <p:sp>
        <p:nvSpPr>
          <p:cNvPr id="116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964844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F1E4940-6390-44BC-B11B-685BB5F979C3}" type="slidenum">
              <a:rPr lang="pt-BR" smtClean="0"/>
              <a:pPr/>
              <a:t>5</a:t>
            </a:fld>
            <a:endParaRPr lang="pt-BR" smtClean="0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7678445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2E8AD8B-E4C2-427A-8225-7E088ABA0389}" type="slidenum">
              <a:rPr lang="pt-BR" smtClean="0"/>
              <a:pPr/>
              <a:t>45</a:t>
            </a:fld>
            <a:endParaRPr lang="pt-BR" smtClean="0"/>
          </a:p>
        </p:txBody>
      </p:sp>
      <p:sp>
        <p:nvSpPr>
          <p:cNvPr id="118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325501680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65FB154-4458-4F40-A993-F2C84EAFC818}" type="slidenum">
              <a:rPr lang="pt-BR" smtClean="0"/>
              <a:pPr/>
              <a:t>46</a:t>
            </a:fld>
            <a:endParaRPr lang="pt-BR" smtClean="0"/>
          </a:p>
        </p:txBody>
      </p:sp>
      <p:sp>
        <p:nvSpPr>
          <p:cNvPr id="1198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3026335944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A196555-A8E0-4FF2-985C-1FD689F588C3}" type="slidenum">
              <a:rPr lang="pt-BR" smtClean="0"/>
              <a:pPr/>
              <a:t>47</a:t>
            </a:fld>
            <a:endParaRPr lang="pt-BR" smtClean="0"/>
          </a:p>
        </p:txBody>
      </p:sp>
      <p:sp>
        <p:nvSpPr>
          <p:cNvPr id="120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3036272666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610C8C-8E33-4375-84DB-922F008E1FC9}" type="slidenum">
              <a:rPr lang="pt-BR" smtClean="0"/>
              <a:pPr/>
              <a:t>48</a:t>
            </a:fld>
            <a:endParaRPr lang="pt-BR" smtClean="0"/>
          </a:p>
        </p:txBody>
      </p:sp>
      <p:sp>
        <p:nvSpPr>
          <p:cNvPr id="1218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3140165842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8DBC38C-B5F6-41A1-BAC8-611EBFEC1D94}" type="slidenum">
              <a:rPr lang="pt-BR" smtClean="0"/>
              <a:pPr/>
              <a:t>49</a:t>
            </a:fld>
            <a:endParaRPr lang="pt-BR" smtClean="0"/>
          </a:p>
        </p:txBody>
      </p:sp>
      <p:sp>
        <p:nvSpPr>
          <p:cNvPr id="122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4093907741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6247EE8-91E9-4806-B72F-78FA4875E66F}" type="slidenum">
              <a:rPr lang="pt-BR" smtClean="0"/>
              <a:pPr/>
              <a:t>50</a:t>
            </a:fld>
            <a:endParaRPr lang="pt-BR" smtClean="0"/>
          </a:p>
        </p:txBody>
      </p:sp>
      <p:sp>
        <p:nvSpPr>
          <p:cNvPr id="1239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07785933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F416C4E-FFCD-4E94-90DD-31A8D7A364EF}" type="slidenum">
              <a:rPr lang="pt-BR" smtClean="0"/>
              <a:pPr/>
              <a:t>51</a:t>
            </a:fld>
            <a:endParaRPr lang="pt-BR" smtClean="0"/>
          </a:p>
        </p:txBody>
      </p:sp>
      <p:sp>
        <p:nvSpPr>
          <p:cNvPr id="1249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3953316211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B91CF8-8E5B-43A5-A631-3796AE758798}" type="slidenum">
              <a:rPr lang="pt-BR" smtClean="0">
                <a:solidFill>
                  <a:srgbClr val="000000"/>
                </a:solidFill>
              </a:rPr>
              <a:pPr>
                <a:defRPr/>
              </a:pPr>
              <a:t>52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9969904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FAEE4AA-E011-4427-B6B9-61C6E4DC3D73}" type="slidenum">
              <a:rPr lang="pt-BR" smtClean="0"/>
              <a:pPr/>
              <a:t>53</a:t>
            </a:fld>
            <a:endParaRPr lang="pt-BR" smtClean="0"/>
          </a:p>
        </p:txBody>
      </p:sp>
      <p:sp>
        <p:nvSpPr>
          <p:cNvPr id="1259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47800804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FAEE4AA-E011-4427-B6B9-61C6E4DC3D73}" type="slidenum">
              <a:rPr lang="pt-BR" smtClean="0"/>
              <a:pPr/>
              <a:t>54</a:t>
            </a:fld>
            <a:endParaRPr lang="pt-BR" smtClean="0"/>
          </a:p>
        </p:txBody>
      </p:sp>
      <p:sp>
        <p:nvSpPr>
          <p:cNvPr id="1259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6009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A22FC08-80B0-4736-ABB1-9E4D1213BDE2}" type="slidenum">
              <a:rPr lang="pt-BR" smtClean="0"/>
              <a:pPr/>
              <a:t>6</a:t>
            </a:fld>
            <a:endParaRPr lang="pt-BR" smtClean="0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66455924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5250EFC-8820-4974-90AD-D9F2A802296E}" type="slidenum">
              <a:rPr lang="pt-BR" smtClean="0"/>
              <a:pPr/>
              <a:t>55</a:t>
            </a:fld>
            <a:endParaRPr lang="pt-BR" smtClean="0"/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92994191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CD6352D-A8C3-4448-9F95-C7DBD663BCFA}" type="slidenum">
              <a:rPr lang="pt-BR" smtClean="0"/>
              <a:pPr/>
              <a:t>56</a:t>
            </a:fld>
            <a:endParaRPr lang="pt-BR" smtClean="0"/>
          </a:p>
        </p:txBody>
      </p:sp>
      <p:sp>
        <p:nvSpPr>
          <p:cNvPr id="1280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3894368600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D331C49-34A7-489E-BEDE-1F36AEE7EF71}" type="slidenum">
              <a:rPr lang="pt-BR" smtClean="0"/>
              <a:pPr/>
              <a:t>57</a:t>
            </a:fld>
            <a:endParaRPr lang="pt-BR" smtClean="0"/>
          </a:p>
        </p:txBody>
      </p:sp>
      <p:sp>
        <p:nvSpPr>
          <p:cNvPr id="1290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3135128241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CE978C9-2905-48F1-853D-2437BD6D2C12}" type="slidenum">
              <a:rPr lang="pt-BR" smtClean="0"/>
              <a:pPr/>
              <a:t>58</a:t>
            </a:fld>
            <a:endParaRPr lang="pt-BR" smtClean="0"/>
          </a:p>
        </p:txBody>
      </p:sp>
      <p:sp>
        <p:nvSpPr>
          <p:cNvPr id="1310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0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227288964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93782D6-3980-4B0E-990F-3FD3BB4BA5B5}" type="slidenum">
              <a:rPr lang="pt-BR" smtClean="0"/>
              <a:pPr/>
              <a:t>59</a:t>
            </a:fld>
            <a:endParaRPr lang="pt-BR" smtClean="0"/>
          </a:p>
        </p:txBody>
      </p:sp>
      <p:sp>
        <p:nvSpPr>
          <p:cNvPr id="132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1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526734712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9BD7C8-DF36-4574-9813-5D1F8610F018}" type="slidenum">
              <a:rPr lang="pt-BR" smtClean="0"/>
              <a:pPr/>
              <a:t>60</a:t>
            </a:fld>
            <a:endParaRPr lang="pt-BR" smtClean="0"/>
          </a:p>
        </p:txBody>
      </p:sp>
      <p:sp>
        <p:nvSpPr>
          <p:cNvPr id="133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2115467414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136C414-86ED-4A7F-8D9B-22861F4AF266}" type="slidenum">
              <a:rPr lang="pt-BR" smtClean="0"/>
              <a:pPr/>
              <a:t>61</a:t>
            </a:fld>
            <a:endParaRPr lang="pt-BR" smtClean="0"/>
          </a:p>
        </p:txBody>
      </p:sp>
      <p:sp>
        <p:nvSpPr>
          <p:cNvPr id="134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1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12628984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3A1267B-04A5-4104-83AE-8E1D200EC273}" type="slidenum">
              <a:rPr lang="pt-BR" smtClean="0"/>
              <a:pPr/>
              <a:t>62</a:t>
            </a:fld>
            <a:endParaRPr lang="pt-BR" smtClean="0"/>
          </a:p>
        </p:txBody>
      </p:sp>
      <p:sp>
        <p:nvSpPr>
          <p:cNvPr id="135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812074750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5E47463-19C9-478D-B0C7-C74628EAF943}" type="slidenum">
              <a:rPr lang="pt-BR" smtClean="0"/>
              <a:pPr/>
              <a:t>63</a:t>
            </a:fld>
            <a:endParaRPr lang="pt-BR" smtClean="0"/>
          </a:p>
        </p:txBody>
      </p:sp>
      <p:sp>
        <p:nvSpPr>
          <p:cNvPr id="136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228294387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02AB7AF-74FE-4772-80B0-7A7385B5EEB2}" type="slidenum">
              <a:rPr lang="pt-BR" smtClean="0"/>
              <a:pPr/>
              <a:t>64</a:t>
            </a:fld>
            <a:endParaRPr lang="pt-BR" smtClean="0"/>
          </a:p>
        </p:txBody>
      </p:sp>
      <p:sp>
        <p:nvSpPr>
          <p:cNvPr id="137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26136647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A22FC08-80B0-4736-ABB1-9E4D1213BDE2}" type="slidenum">
              <a:rPr lang="pt-BR" smtClean="0"/>
              <a:pPr/>
              <a:t>7</a:t>
            </a:fld>
            <a:endParaRPr lang="pt-BR" smtClean="0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3092659697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65073D1-B3BA-4859-9789-5E360BFAD575}" type="slidenum">
              <a:rPr lang="pt-BR" smtClean="0"/>
              <a:pPr/>
              <a:t>65</a:t>
            </a:fld>
            <a:endParaRPr lang="pt-BR" smtClean="0"/>
          </a:p>
        </p:txBody>
      </p:sp>
      <p:sp>
        <p:nvSpPr>
          <p:cNvPr id="138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729150627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E50EC9D-7CBC-4D97-B0E8-0E0C19D10896}" type="slidenum">
              <a:rPr lang="pt-BR" smtClean="0"/>
              <a:pPr/>
              <a:t>66</a:t>
            </a:fld>
            <a:endParaRPr lang="pt-BR" smtClean="0"/>
          </a:p>
        </p:txBody>
      </p:sp>
      <p:sp>
        <p:nvSpPr>
          <p:cNvPr id="139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2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1746533129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E3BD7ED-9503-48C8-96F9-55335F6CBF82}" type="slidenum">
              <a:rPr lang="pt-BR" smtClean="0"/>
              <a:pPr/>
              <a:t>67</a:t>
            </a:fld>
            <a:endParaRPr lang="pt-BR" smtClean="0"/>
          </a:p>
        </p:txBody>
      </p:sp>
      <p:sp>
        <p:nvSpPr>
          <p:cNvPr id="140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2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1394644605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8141C5B-EB31-45C3-ABA7-7D0214EBD82F}" type="slidenum">
              <a:rPr lang="pt-BR" smtClean="0"/>
              <a:pPr/>
              <a:t>68</a:t>
            </a:fld>
            <a:endParaRPr lang="pt-BR" smtClean="0"/>
          </a:p>
        </p:txBody>
      </p:sp>
      <p:sp>
        <p:nvSpPr>
          <p:cNvPr id="143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1718685629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D92BA22F-DAFE-4C98-A203-7883F746596C}" type="slidenum">
              <a:rPr lang="pt-BR" sz="1200"/>
              <a:pPr algn="r"/>
              <a:t>69</a:t>
            </a:fld>
            <a:endParaRPr lang="pt-BR" sz="1200"/>
          </a:p>
        </p:txBody>
      </p:sp>
      <p:sp>
        <p:nvSpPr>
          <p:cNvPr id="145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54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3639567607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ADD736A-2439-402A-891F-4E94616D05B8}" type="slidenum">
              <a:rPr lang="pt-BR" smtClean="0"/>
              <a:pPr/>
              <a:t>70</a:t>
            </a:fld>
            <a:endParaRPr lang="pt-BR" smtClean="0"/>
          </a:p>
        </p:txBody>
      </p:sp>
      <p:sp>
        <p:nvSpPr>
          <p:cNvPr id="146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6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2523068527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FBDF986-00F5-4CD6-9530-CDBFD7DC654D}" type="slidenum">
              <a:rPr lang="pt-BR" smtClean="0"/>
              <a:pPr/>
              <a:t>71</a:t>
            </a:fld>
            <a:endParaRPr lang="pt-BR" smtClean="0"/>
          </a:p>
        </p:txBody>
      </p:sp>
      <p:sp>
        <p:nvSpPr>
          <p:cNvPr id="147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4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3197435903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4C84D5A-EF16-45E7-92F6-2C046016126E}" type="slidenum">
              <a:rPr lang="pt-BR" smtClean="0"/>
              <a:pPr/>
              <a:t>72</a:t>
            </a:fld>
            <a:endParaRPr lang="pt-BR" smtClean="0"/>
          </a:p>
        </p:txBody>
      </p:sp>
      <p:sp>
        <p:nvSpPr>
          <p:cNvPr id="148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84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3765423128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8885156-4877-4132-8C3B-5274B055180C}" type="slidenum">
              <a:rPr lang="pt-BR" smtClean="0"/>
              <a:pPr/>
              <a:t>73</a:t>
            </a:fld>
            <a:endParaRPr lang="pt-BR" smtClean="0"/>
          </a:p>
        </p:txBody>
      </p:sp>
      <p:sp>
        <p:nvSpPr>
          <p:cNvPr id="149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95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1665726407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8885156-4877-4132-8C3B-5274B055180C}" type="slidenum">
              <a:rPr lang="pt-BR" smtClean="0"/>
              <a:pPr/>
              <a:t>74</a:t>
            </a:fld>
            <a:endParaRPr lang="pt-BR" smtClean="0"/>
          </a:p>
        </p:txBody>
      </p:sp>
      <p:sp>
        <p:nvSpPr>
          <p:cNvPr id="149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95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6981104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B91CF8-8E5B-43A5-A631-3796AE758798}" type="slidenum">
              <a:rPr lang="pt-BR" smtClean="0"/>
              <a:pPr>
                <a:defRPr/>
              </a:pPr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450533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8885156-4877-4132-8C3B-5274B055180C}" type="slidenum">
              <a:rPr lang="pt-BR" smtClean="0"/>
              <a:pPr/>
              <a:t>75</a:t>
            </a:fld>
            <a:endParaRPr lang="pt-BR" smtClean="0"/>
          </a:p>
        </p:txBody>
      </p:sp>
      <p:sp>
        <p:nvSpPr>
          <p:cNvPr id="149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95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439472070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66AAF1F-2038-460F-A9D0-84B9544A372E}" type="slidenum">
              <a:rPr lang="pt-BR" smtClean="0"/>
              <a:pPr/>
              <a:t>76</a:t>
            </a:fld>
            <a:endParaRPr lang="pt-BR" smtClean="0"/>
          </a:p>
        </p:txBody>
      </p:sp>
      <p:sp>
        <p:nvSpPr>
          <p:cNvPr id="150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05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4150098622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8DA420B-C8D8-4BD2-A86E-2733018ABF5C}" type="slidenum">
              <a:rPr lang="pt-BR" smtClean="0"/>
              <a:pPr/>
              <a:t>77</a:t>
            </a:fld>
            <a:endParaRPr lang="pt-BR" smtClean="0"/>
          </a:p>
        </p:txBody>
      </p:sp>
      <p:sp>
        <p:nvSpPr>
          <p:cNvPr id="151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15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1908706039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8DA420B-C8D8-4BD2-A86E-2733018ABF5C}" type="slidenum">
              <a:rPr lang="pt-BR" smtClean="0"/>
              <a:pPr/>
              <a:t>78</a:t>
            </a:fld>
            <a:endParaRPr lang="pt-BR" smtClean="0"/>
          </a:p>
        </p:txBody>
      </p:sp>
      <p:sp>
        <p:nvSpPr>
          <p:cNvPr id="151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15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17098670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28B5066-0EAF-4184-9117-BFB11EB1C4C8}" type="slidenum">
              <a:rPr lang="pt-BR" smtClean="0"/>
              <a:pPr/>
              <a:t>10</a:t>
            </a:fld>
            <a:endParaRPr lang="pt-BR" smtClean="0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084389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B91CF8-8E5B-43A5-A631-3796AE758798}" type="slidenum">
              <a:rPr lang="pt-BR" smtClean="0"/>
              <a:pPr>
                <a:defRPr/>
              </a:pPr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177110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7ACED0-A636-4988-A16E-1F7A6125C20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874ADC-F4CD-4B8E-8C1A-D552709B501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ACA76F-6A49-4C19-BA98-6F055A69EB7F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ítulo, text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B623BE-CD78-4DB1-AF55-ED264CF7AA3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ítulo e texto e 2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7E431B-D6DB-4D4C-B490-4928755C09E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E8ED01-7B39-4368-9926-C336BB84FB8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252933-B996-48F6-AF3D-9C9C4B858F5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C59D18-54EF-4DB0-9347-956F403F316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80A8E4-66D6-4605-99EB-81F29CD2804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3F47E0-5848-44D4-8A6E-FE48627C3C6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0D6C13-D897-41F4-947E-EFD738912AC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FD8AC5-8ED5-4154-A935-06FFDC5CE86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1B67B4-164A-447A-BA3E-5ECFB96D4A8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 mestre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AEC1FD67-D317-4DD1-8FC2-CC0E33C35EC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ecmundo.com.br/sistema-operacional/2031-a-historia-dos-sistemas-operacionais-ilustracao-.htm" TargetMode="Externa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0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7.png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13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6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9.png"/><Relationship Id="rId5" Type="http://schemas.openxmlformats.org/officeDocument/2006/relationships/oleObject" Target="../embeddings/oleObject2.bin"/><Relationship Id="rId4" Type="http://schemas.openxmlformats.org/officeDocument/2006/relationships/image" Target="../media/image50.jpeg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1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1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1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emf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1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1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1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836712"/>
            <a:ext cx="7772400" cy="2663825"/>
          </a:xfrm>
        </p:spPr>
        <p:txBody>
          <a:bodyPr/>
          <a:lstStyle/>
          <a:p>
            <a:pPr eaLnBrk="1" hangingPunct="1"/>
            <a:r>
              <a:rPr lang="pt-BR" sz="54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CES-33</a:t>
            </a:r>
            <a:r>
              <a:rPr lang="pt-BR" sz="5400" dirty="0" smtClean="0">
                <a:solidFill>
                  <a:schemeClr val="tx1"/>
                </a:solidFill>
              </a:rPr>
              <a:t/>
            </a:r>
            <a:br>
              <a:rPr lang="pt-BR" sz="5400" dirty="0" smtClean="0">
                <a:solidFill>
                  <a:schemeClr val="tx1"/>
                </a:solidFill>
              </a:rPr>
            </a:br>
            <a:r>
              <a:rPr lang="pt-BR" sz="5400" dirty="0" smtClean="0">
                <a:solidFill>
                  <a:schemeClr val="tx1"/>
                </a:solidFill>
              </a:rPr>
              <a:t/>
            </a:r>
            <a:br>
              <a:rPr lang="pt-BR" sz="5400" dirty="0" smtClean="0">
                <a:solidFill>
                  <a:schemeClr val="tx1"/>
                </a:solidFill>
              </a:rPr>
            </a:br>
            <a:r>
              <a:rPr lang="pt-BR" sz="54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Sistemas Operacionais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8660" y="4077072"/>
            <a:ext cx="5705552" cy="1800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/>
          <p:cNvPicPr>
            <a:picLocks noChangeAspect="1" noChangeArrowheads="1"/>
          </p:cNvPicPr>
          <p:nvPr/>
        </p:nvPicPr>
        <p:blipFill rotWithShape="1">
          <a:blip r:embed="rId3" cstate="print"/>
          <a:srcRect l="3005" t="17228" r="2245" b="15328"/>
          <a:stretch/>
        </p:blipFill>
        <p:spPr bwMode="auto">
          <a:xfrm>
            <a:off x="4637518" y="692696"/>
            <a:ext cx="4536504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>
          <a:xfrm>
            <a:off x="2123728" y="-23412"/>
            <a:ext cx="4130799" cy="987657"/>
          </a:xfrm>
        </p:spPr>
        <p:txBody>
          <a:bodyPr/>
          <a:lstStyle/>
          <a:p>
            <a:pPr eaLnBrk="1" hangingPunct="1"/>
            <a:r>
              <a:rPr lang="en-US" sz="4000" dirty="0" err="1" smtClean="0">
                <a:solidFill>
                  <a:schemeClr val="tx1"/>
                </a:solidFill>
              </a:rPr>
              <a:t>História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052736"/>
            <a:ext cx="9036496" cy="1224136"/>
          </a:xfrm>
        </p:spPr>
        <p:txBody>
          <a:bodyPr/>
          <a:lstStyle/>
          <a:p>
            <a:pPr marL="179388" indent="-179388" eaLnBrk="1" hangingPunct="1">
              <a:lnSpc>
                <a:spcPct val="110000"/>
              </a:lnSpc>
            </a:pPr>
            <a:r>
              <a:rPr lang="en-US" sz="2400" dirty="0" err="1" smtClean="0">
                <a:solidFill>
                  <a:srgbClr val="C00000"/>
                </a:solidFill>
              </a:rPr>
              <a:t>Primeira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Geração</a:t>
            </a:r>
            <a:r>
              <a:rPr lang="en-US" sz="2400" dirty="0" smtClean="0">
                <a:solidFill>
                  <a:srgbClr val="C00000"/>
                </a:solidFill>
              </a:rPr>
              <a:t> de </a:t>
            </a:r>
            <a:r>
              <a:rPr lang="en-US" sz="2400" dirty="0" err="1" smtClean="0">
                <a:solidFill>
                  <a:srgbClr val="C00000"/>
                </a:solidFill>
              </a:rPr>
              <a:t>Computadores</a:t>
            </a:r>
            <a:r>
              <a:rPr lang="pt-BR" sz="2400" dirty="0" smtClean="0">
                <a:solidFill>
                  <a:srgbClr val="C00000"/>
                </a:solidFill>
              </a:rPr>
              <a:t>:</a:t>
            </a:r>
            <a:br>
              <a:rPr lang="pt-BR" sz="2400" dirty="0" smtClean="0">
                <a:solidFill>
                  <a:srgbClr val="C00000"/>
                </a:solidFill>
              </a:rPr>
            </a:br>
            <a:r>
              <a:rPr lang="en-US" sz="2400" dirty="0" smtClean="0">
                <a:solidFill>
                  <a:srgbClr val="C00000"/>
                </a:solidFill>
              </a:rPr>
              <a:t> 1945 - 1955</a:t>
            </a:r>
          </a:p>
        </p:txBody>
      </p:sp>
      <p:pic>
        <p:nvPicPr>
          <p:cNvPr id="7987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4208" y="2564904"/>
            <a:ext cx="2524125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tângulo 7"/>
          <p:cNvSpPr/>
          <p:nvPr/>
        </p:nvSpPr>
        <p:spPr>
          <a:xfrm>
            <a:off x="179512" y="2204864"/>
            <a:ext cx="6336704" cy="45612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1" indent="-228600" eaLnBrk="1" hangingPunct="1">
              <a:lnSpc>
                <a:spcPct val="110000"/>
              </a:lnSpc>
              <a:buFont typeface="Arial" pitchFamily="34" charset="0"/>
              <a:buChar char="•"/>
            </a:pPr>
            <a:r>
              <a:rPr lang="en-US" dirty="0" err="1" smtClean="0"/>
              <a:t>Primeiras</a:t>
            </a:r>
            <a:r>
              <a:rPr lang="en-US" dirty="0" smtClean="0"/>
              <a:t> </a:t>
            </a:r>
            <a:r>
              <a:rPr lang="en-US" dirty="0" err="1" smtClean="0"/>
              <a:t>máquinas</a:t>
            </a:r>
            <a:r>
              <a:rPr lang="en-US" dirty="0" smtClean="0"/>
              <a:t> de </a:t>
            </a:r>
            <a:r>
              <a:rPr lang="en-US" dirty="0" err="1" smtClean="0"/>
              <a:t>calcular</a:t>
            </a:r>
            <a:r>
              <a:rPr lang="en-US" dirty="0" smtClean="0"/>
              <a:t> com </a:t>
            </a:r>
            <a:r>
              <a:rPr lang="en-US" dirty="0" err="1" smtClean="0"/>
              <a:t>válvulas</a:t>
            </a:r>
            <a:r>
              <a:rPr lang="en-US" dirty="0" smtClean="0"/>
              <a:t> (John von Neumann – </a:t>
            </a:r>
            <a:r>
              <a:rPr lang="en-US" dirty="0" err="1" smtClean="0"/>
              <a:t>arquitetura</a:t>
            </a:r>
            <a:r>
              <a:rPr lang="en-US" dirty="0" smtClean="0"/>
              <a:t> de </a:t>
            </a:r>
            <a:r>
              <a:rPr lang="en-US" dirty="0" err="1" smtClean="0"/>
              <a:t>programa</a:t>
            </a:r>
            <a:r>
              <a:rPr lang="en-US" dirty="0" smtClean="0"/>
              <a:t> </a:t>
            </a:r>
            <a:r>
              <a:rPr lang="en-US" dirty="0" err="1" smtClean="0"/>
              <a:t>armazenado</a:t>
            </a:r>
            <a:r>
              <a:rPr lang="en-US" dirty="0" smtClean="0"/>
              <a:t>);</a:t>
            </a:r>
          </a:p>
          <a:p>
            <a:pPr marL="228600" lvl="1" indent="-228600" eaLnBrk="1" hangingPunct="1">
              <a:lnSpc>
                <a:spcPct val="110000"/>
              </a:lnSpc>
              <a:buFont typeface="Arial" pitchFamily="34" charset="0"/>
              <a:buChar char="•"/>
            </a:pPr>
            <a:r>
              <a:rPr lang="en-US" dirty="0" smtClean="0"/>
              <a:t>Principal </a:t>
            </a:r>
            <a:r>
              <a:rPr lang="en-US" dirty="0" err="1" smtClean="0"/>
              <a:t>objetivo</a:t>
            </a:r>
            <a:r>
              <a:rPr lang="en-US" dirty="0" smtClean="0"/>
              <a:t> do </a:t>
            </a:r>
            <a:r>
              <a:rPr lang="en-US" dirty="0" err="1" smtClean="0"/>
              <a:t>primeiro</a:t>
            </a:r>
            <a:r>
              <a:rPr lang="en-US" dirty="0" smtClean="0"/>
              <a:t> </a:t>
            </a:r>
            <a:r>
              <a:rPr lang="en-US" dirty="0" err="1" smtClean="0"/>
              <a:t>computador</a:t>
            </a:r>
            <a:r>
              <a:rPr lang="en-US" dirty="0" smtClean="0"/>
              <a:t> (Colossus?) era </a:t>
            </a:r>
            <a:r>
              <a:rPr lang="en-US" dirty="0" err="1" smtClean="0"/>
              <a:t>decifrar</a:t>
            </a:r>
            <a:r>
              <a:rPr lang="en-US" dirty="0" smtClean="0"/>
              <a:t> </a:t>
            </a:r>
            <a:r>
              <a:rPr lang="en-US" dirty="0" err="1" smtClean="0"/>
              <a:t>códigos</a:t>
            </a:r>
            <a:r>
              <a:rPr lang="en-US" dirty="0" smtClean="0"/>
              <a:t> de Hitler a </a:t>
            </a:r>
            <a:r>
              <a:rPr lang="en-US" dirty="0" err="1" smtClean="0"/>
              <a:t>seus</a:t>
            </a:r>
            <a:r>
              <a:rPr lang="en-US" dirty="0" smtClean="0"/>
              <a:t> </a:t>
            </a:r>
            <a:r>
              <a:rPr lang="en-US" dirty="0" err="1" smtClean="0"/>
              <a:t>generais</a:t>
            </a:r>
            <a:r>
              <a:rPr lang="en-US" dirty="0" smtClean="0"/>
              <a:t>;</a:t>
            </a:r>
          </a:p>
          <a:p>
            <a:pPr marL="228600" lvl="1" indent="-228600">
              <a:lnSpc>
                <a:spcPct val="110000"/>
              </a:lnSpc>
              <a:buFont typeface="Arial" pitchFamily="34" charset="0"/>
              <a:buChar char="•"/>
            </a:pPr>
            <a:r>
              <a:rPr lang="en-US" dirty="0" err="1"/>
              <a:t>Programação</a:t>
            </a:r>
            <a:r>
              <a:rPr lang="en-US" dirty="0"/>
              <a:t> </a:t>
            </a:r>
            <a:r>
              <a:rPr lang="en-US" dirty="0" err="1"/>
              <a:t>feita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código</a:t>
            </a:r>
            <a:r>
              <a:rPr lang="en-US" dirty="0"/>
              <a:t> </a:t>
            </a:r>
            <a:r>
              <a:rPr lang="en-US" dirty="0" err="1"/>
              <a:t>absoluto</a:t>
            </a:r>
            <a:r>
              <a:rPr lang="en-US" dirty="0"/>
              <a:t>, </a:t>
            </a:r>
            <a:r>
              <a:rPr lang="en-US" dirty="0" err="1"/>
              <a:t>conectando</a:t>
            </a:r>
            <a:r>
              <a:rPr lang="en-US" dirty="0"/>
              <a:t> plugs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painéis</a:t>
            </a:r>
            <a:r>
              <a:rPr lang="en-US" dirty="0"/>
              <a:t> para </a:t>
            </a:r>
            <a:r>
              <a:rPr lang="en-US" dirty="0" err="1"/>
              <a:t>controlar</a:t>
            </a:r>
            <a:r>
              <a:rPr lang="en-US" dirty="0"/>
              <a:t> </a:t>
            </a:r>
            <a:r>
              <a:rPr lang="en-US" dirty="0" err="1"/>
              <a:t>funções</a:t>
            </a:r>
            <a:r>
              <a:rPr lang="en-US" dirty="0"/>
              <a:t> </a:t>
            </a:r>
            <a:r>
              <a:rPr lang="en-US" dirty="0" err="1"/>
              <a:t>básicas</a:t>
            </a:r>
            <a:r>
              <a:rPr lang="en-US" dirty="0"/>
              <a:t> da </a:t>
            </a:r>
            <a:r>
              <a:rPr lang="en-US" dirty="0" err="1"/>
              <a:t>máquina</a:t>
            </a:r>
            <a:r>
              <a:rPr lang="en-US" dirty="0"/>
              <a:t> (</a:t>
            </a:r>
            <a:r>
              <a:rPr lang="en-US" dirty="0" err="1"/>
              <a:t>sem</a:t>
            </a:r>
            <a:r>
              <a:rPr lang="en-US" dirty="0"/>
              <a:t> assembly, </a:t>
            </a:r>
            <a:r>
              <a:rPr lang="en-US" dirty="0" err="1"/>
              <a:t>sem</a:t>
            </a:r>
            <a:r>
              <a:rPr lang="en-US" dirty="0"/>
              <a:t> SO);</a:t>
            </a:r>
          </a:p>
          <a:p>
            <a:pPr marL="228600" lvl="1" indent="-228600" eaLnBrk="1" hangingPunct="1">
              <a:lnSpc>
                <a:spcPct val="110000"/>
              </a:lnSpc>
              <a:buFont typeface="Arial" pitchFamily="34" charset="0"/>
              <a:buChar char="•"/>
            </a:pPr>
            <a:endParaRPr lang="en-US" dirty="0" smtClean="0"/>
          </a:p>
        </p:txBody>
      </p:sp>
      <p:sp>
        <p:nvSpPr>
          <p:cNvPr id="9" name="Retângulo 8"/>
          <p:cNvSpPr/>
          <p:nvPr/>
        </p:nvSpPr>
        <p:spPr>
          <a:xfrm>
            <a:off x="179512" y="6202436"/>
            <a:ext cx="8964488" cy="4985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1" indent="-228600" eaLnBrk="1" hangingPunct="1">
              <a:lnSpc>
                <a:spcPct val="110000"/>
              </a:lnSpc>
            </a:pPr>
            <a:r>
              <a:rPr lang="en-US" dirty="0" err="1" smtClean="0"/>
              <a:t>Perfuradora</a:t>
            </a:r>
            <a:r>
              <a:rPr lang="en-US" dirty="0" smtClean="0"/>
              <a:t> de </a:t>
            </a:r>
            <a:r>
              <a:rPr lang="en-US" dirty="0" err="1" smtClean="0">
                <a:solidFill>
                  <a:srgbClr val="00B0F0"/>
                </a:solidFill>
              </a:rPr>
              <a:t>cartões</a:t>
            </a:r>
            <a:r>
              <a:rPr lang="en-US" dirty="0" smtClean="0">
                <a:solidFill>
                  <a:srgbClr val="00B0F0"/>
                </a:solidFill>
              </a:rPr>
              <a:t> </a:t>
            </a:r>
            <a:r>
              <a:rPr lang="en-US" dirty="0" err="1" smtClean="0"/>
              <a:t>introduzida</a:t>
            </a:r>
            <a:r>
              <a:rPr lang="en-US" dirty="0" smtClean="0"/>
              <a:t> no </a:t>
            </a:r>
            <a:r>
              <a:rPr lang="en-US" dirty="0" err="1" smtClean="0"/>
              <a:t>começo</a:t>
            </a:r>
            <a:r>
              <a:rPr lang="en-US" dirty="0" smtClean="0"/>
              <a:t> </a:t>
            </a:r>
            <a:r>
              <a:rPr lang="en-US" dirty="0" err="1" smtClean="0"/>
              <a:t>da</a:t>
            </a:r>
            <a:r>
              <a:rPr lang="en-US" dirty="0" smtClean="0"/>
              <a:t> </a:t>
            </a:r>
            <a:r>
              <a:rPr lang="en-US" dirty="0" err="1" smtClean="0"/>
              <a:t>década</a:t>
            </a:r>
            <a:r>
              <a:rPr lang="en-US" dirty="0" smtClean="0"/>
              <a:t> de 50.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333375"/>
            <a:ext cx="7772400" cy="874713"/>
          </a:xfrm>
        </p:spPr>
        <p:txBody>
          <a:bodyPr/>
          <a:lstStyle/>
          <a:p>
            <a:pPr eaLnBrk="1" hangingPunct="1"/>
            <a:r>
              <a:rPr lang="pt-BR" sz="4000" dirty="0" smtClean="0">
                <a:solidFill>
                  <a:schemeClr val="tx1"/>
                </a:solidFill>
              </a:rPr>
              <a:t>Primeiro computador - </a:t>
            </a:r>
            <a:r>
              <a:rPr lang="pt-BR" sz="4000" dirty="0" err="1" smtClean="0">
                <a:solidFill>
                  <a:schemeClr val="tx1"/>
                </a:solidFill>
              </a:rPr>
              <a:t>Colossus</a:t>
            </a:r>
            <a:endParaRPr lang="pt-BR" sz="4000" dirty="0" smtClean="0">
              <a:solidFill>
                <a:schemeClr val="tx1"/>
              </a:solidFill>
            </a:endParaRP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6300" y="1595438"/>
            <a:ext cx="2747963" cy="2058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06925" y="1544638"/>
            <a:ext cx="3173413" cy="237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7388" y="3852863"/>
            <a:ext cx="2746375" cy="205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3557588" y="4352925"/>
            <a:ext cx="5586412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pt-BR" dirty="0"/>
              <a:t>Projetado pela equipe liderada por Alan Turing na Inglaterra. </a:t>
            </a:r>
            <a:r>
              <a:rPr lang="pt-BR" dirty="0" err="1"/>
              <a:t>Colossus</a:t>
            </a:r>
            <a:r>
              <a:rPr lang="pt-BR" dirty="0"/>
              <a:t> foi reconstruído com base em fotos e diagramas antigos</a:t>
            </a:r>
            <a:r>
              <a:rPr lang="pt-BR" dirty="0" smtClean="0"/>
              <a:t>.</a:t>
            </a:r>
          </a:p>
          <a:p>
            <a:pPr>
              <a:spcBef>
                <a:spcPct val="50000"/>
              </a:spcBef>
            </a:pPr>
            <a:r>
              <a:rPr lang="pt-BR" dirty="0" smtClean="0"/>
              <a:t>Recomendo filme: O Jogo da Imitação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0"/>
            <a:ext cx="7772400" cy="114300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pt-BR" sz="4000" dirty="0" smtClean="0">
                <a:solidFill>
                  <a:schemeClr val="tx1"/>
                </a:solidFill>
              </a:rPr>
              <a:t>Primeira geração - ENIAC</a:t>
            </a:r>
          </a:p>
        </p:txBody>
      </p:sp>
      <p:pic>
        <p:nvPicPr>
          <p:cNvPr id="12291" name="Picture 9" descr="eniac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46448" y="908720"/>
            <a:ext cx="3241675" cy="2479675"/>
          </a:xfrm>
          <a:noFill/>
        </p:spPr>
      </p:pic>
      <p:sp>
        <p:nvSpPr>
          <p:cNvPr id="12292" name="Rectangle 7"/>
          <p:cNvSpPr>
            <a:spLocks noChangeArrowheads="1"/>
          </p:cNvSpPr>
          <p:nvPr/>
        </p:nvSpPr>
        <p:spPr bwMode="auto">
          <a:xfrm>
            <a:off x="251520" y="3509715"/>
            <a:ext cx="864235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dirty="0"/>
              <a:t>ENIAC - Rival </a:t>
            </a:r>
            <a:r>
              <a:rPr lang="en-US" dirty="0" err="1"/>
              <a:t>americano</a:t>
            </a:r>
            <a:r>
              <a:rPr lang="en-US" dirty="0"/>
              <a:t>, </a:t>
            </a:r>
            <a:r>
              <a:rPr lang="en-US" dirty="0" err="1"/>
              <a:t>saiu</a:t>
            </a:r>
            <a:r>
              <a:rPr lang="en-US" dirty="0"/>
              <a:t> 3 </a:t>
            </a:r>
            <a:r>
              <a:rPr lang="en-US" dirty="0" err="1"/>
              <a:t>anos</a:t>
            </a:r>
            <a:r>
              <a:rPr lang="en-US" dirty="0"/>
              <a:t> </a:t>
            </a:r>
            <a:r>
              <a:rPr lang="en-US" dirty="0" err="1"/>
              <a:t>depois</a:t>
            </a:r>
            <a:r>
              <a:rPr lang="en-US" dirty="0"/>
              <a:t> do </a:t>
            </a:r>
            <a:r>
              <a:rPr lang="en-US" dirty="0" smtClean="0"/>
              <a:t>Colossus.</a:t>
            </a:r>
          </a:p>
          <a:p>
            <a:endParaRPr lang="en-US" dirty="0"/>
          </a:p>
          <a:p>
            <a:r>
              <a:rPr lang="en-US" sz="2000" dirty="0" err="1" smtClean="0"/>
              <a:t>Extraído</a:t>
            </a:r>
            <a:r>
              <a:rPr lang="en-US" sz="2000" dirty="0" smtClean="0"/>
              <a:t> </a:t>
            </a:r>
            <a:r>
              <a:rPr lang="en-US" sz="2000" dirty="0"/>
              <a:t>da </a:t>
            </a:r>
            <a:r>
              <a:rPr lang="en-US" sz="2000" dirty="0" err="1"/>
              <a:t>patente</a:t>
            </a:r>
            <a:r>
              <a:rPr lang="en-US" sz="2000" dirty="0"/>
              <a:t> do ENIAC (Jun/1947</a:t>
            </a:r>
            <a:r>
              <a:rPr lang="en-US" sz="2000" dirty="0" smtClean="0"/>
              <a:t>):</a:t>
            </a:r>
            <a:endParaRPr lang="en-US" sz="2000" dirty="0"/>
          </a:p>
          <a:p>
            <a:r>
              <a:rPr lang="en-US" sz="2000" dirty="0" smtClean="0"/>
              <a:t>"... </a:t>
            </a:r>
            <a:r>
              <a:rPr lang="pt-BR" sz="2000" dirty="0"/>
              <a:t>Com o advento do uso cotidiano de cálculos elaborados, a velocidade tornou-se primordial, com um grau tão elevado que não existe uma máquina no mercado hoje capaz de satisfazer a demanda total dos modernos métodos computacionais </a:t>
            </a:r>
            <a:r>
              <a:rPr lang="en-US" sz="2000" dirty="0"/>
              <a:t>." </a:t>
            </a:r>
            <a:endParaRPr lang="en-US" sz="2000" dirty="0" smtClean="0"/>
          </a:p>
          <a:p>
            <a:endParaRPr lang="en-US" sz="2000" dirty="0" smtClean="0"/>
          </a:p>
          <a:p>
            <a:r>
              <a:rPr lang="pt-BR" dirty="0" smtClean="0"/>
              <a:t>Possuía 17.468 válvulas, peso: 30 toneladas; área construída: 180 m² ; velocidade: da ordem de 100 kHz ; memória: 200 bits</a:t>
            </a:r>
            <a:endParaRPr lang="en-US" dirty="0"/>
          </a:p>
        </p:txBody>
      </p:sp>
      <p:pic>
        <p:nvPicPr>
          <p:cNvPr id="12293" name="Picture 11" descr="eniac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508104" y="925265"/>
            <a:ext cx="2624137" cy="258445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916832"/>
            <a:ext cx="3810000" cy="41148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75107" name="Picture 3" descr="D:\europaAcacio\100D3200\DSC_0255.JPG"/>
          <p:cNvPicPr>
            <a:picLocks noChangeAspect="1" noChangeArrowheads="1"/>
          </p:cNvPicPr>
          <p:nvPr/>
        </p:nvPicPr>
        <p:blipFill>
          <a:blip r:embed="rId3" cstate="print"/>
          <a:srcRect l="8263" t="4993" r="16138" b="6178"/>
          <a:stretch>
            <a:fillRect/>
          </a:stretch>
        </p:blipFill>
        <p:spPr bwMode="auto">
          <a:xfrm>
            <a:off x="3346848" y="0"/>
            <a:ext cx="5797152" cy="4529025"/>
          </a:xfrm>
          <a:prstGeom prst="rect">
            <a:avLst/>
          </a:prstGeom>
          <a:noFill/>
        </p:spPr>
      </p:pic>
      <p:pic>
        <p:nvPicPr>
          <p:cNvPr id="175106" name="Picture 2" descr="D:\europaAcacio\100D3200\DSC_0260.JPG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4" cstate="print"/>
          <a:srcRect l="10751" t="11062" r="26045" b="2133"/>
          <a:stretch/>
        </p:blipFill>
        <p:spPr bwMode="auto">
          <a:xfrm>
            <a:off x="35496" y="3236711"/>
            <a:ext cx="3938536" cy="3576665"/>
          </a:xfrm>
          <a:prstGeom prst="rect">
            <a:avLst/>
          </a:prstGeom>
          <a:noFill/>
        </p:spPr>
      </p:pic>
      <p:sp>
        <p:nvSpPr>
          <p:cNvPr id="10" name="Retângulo 9"/>
          <p:cNvSpPr/>
          <p:nvPr/>
        </p:nvSpPr>
        <p:spPr>
          <a:xfrm>
            <a:off x="4131639" y="5935738"/>
            <a:ext cx="5012361" cy="92333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1800" dirty="0" smtClean="0"/>
              <a:t>ERNIE (Electronic Random Number Indicator Equipment)  </a:t>
            </a:r>
            <a:r>
              <a:rPr lang="en-US" sz="1800" dirty="0" err="1" smtClean="0"/>
              <a:t>usada</a:t>
            </a:r>
            <a:r>
              <a:rPr lang="en-US" sz="1800" dirty="0" smtClean="0"/>
              <a:t> </a:t>
            </a:r>
            <a:r>
              <a:rPr lang="en-US" sz="1800" dirty="0" err="1" smtClean="0"/>
              <a:t>na</a:t>
            </a:r>
            <a:r>
              <a:rPr lang="en-US" sz="1800" dirty="0" smtClean="0"/>
              <a:t> </a:t>
            </a:r>
            <a:r>
              <a:rPr lang="en-US" sz="1800" dirty="0" err="1" smtClean="0"/>
              <a:t>década</a:t>
            </a:r>
            <a:r>
              <a:rPr lang="en-US" sz="1800" dirty="0" smtClean="0"/>
              <a:t> de 50 para </a:t>
            </a:r>
            <a:r>
              <a:rPr lang="en-US" sz="1800" dirty="0" err="1" smtClean="0"/>
              <a:t>loteria</a:t>
            </a:r>
            <a:r>
              <a:rPr lang="en-US" sz="1800" dirty="0" smtClean="0"/>
              <a:t> do </a:t>
            </a:r>
            <a:r>
              <a:rPr lang="en-US" sz="1800" dirty="0" err="1" smtClean="0"/>
              <a:t>governo</a:t>
            </a:r>
            <a:r>
              <a:rPr lang="en-US" sz="1800" dirty="0" smtClean="0"/>
              <a:t> </a:t>
            </a:r>
            <a:r>
              <a:rPr lang="en-US" sz="1800" dirty="0" err="1" smtClean="0"/>
              <a:t>britânico</a:t>
            </a:r>
            <a:r>
              <a:rPr lang="en-US" sz="1800" dirty="0" smtClean="0"/>
              <a:t>.</a:t>
            </a:r>
            <a:endParaRPr lang="en-US" sz="1800" dirty="0"/>
          </a:p>
        </p:txBody>
      </p:sp>
      <p:pic>
        <p:nvPicPr>
          <p:cNvPr id="3074" name="Picture 2" descr="Resultado de imagem para babbage museum london brain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02" b="7551"/>
          <a:stretch/>
        </p:blipFill>
        <p:spPr bwMode="auto">
          <a:xfrm>
            <a:off x="4100808" y="3746265"/>
            <a:ext cx="1847850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tângulo 8"/>
          <p:cNvSpPr/>
          <p:nvPr/>
        </p:nvSpPr>
        <p:spPr>
          <a:xfrm>
            <a:off x="0" y="0"/>
            <a:ext cx="3851920" cy="34163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i="1" dirty="0" smtClean="0"/>
              <a:t>In 1985 the Science Museum in London set out to construct a working Difference Engine No. 2 built faithfully to Babbage's original designs dating from 1847-9. The completed machine works as Babbage intended.</a:t>
            </a:r>
            <a:endParaRPr lang="en-US" i="1" dirty="0"/>
          </a:p>
        </p:txBody>
      </p:sp>
      <p:cxnSp>
        <p:nvCxnSpPr>
          <p:cNvPr id="3" name="Conector de seta reta 2"/>
          <p:cNvCxnSpPr/>
          <p:nvPr/>
        </p:nvCxnSpPr>
        <p:spPr>
          <a:xfrm flipH="1" flipV="1">
            <a:off x="2771800" y="6165304"/>
            <a:ext cx="1359840" cy="487727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657225" y="0"/>
            <a:ext cx="7772400" cy="114300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4000" dirty="0" err="1" smtClean="0">
                <a:solidFill>
                  <a:schemeClr val="tx1"/>
                </a:solidFill>
              </a:rPr>
              <a:t>História</a:t>
            </a:r>
            <a:r>
              <a:rPr lang="en-US" sz="4000" dirty="0" smtClean="0">
                <a:solidFill>
                  <a:schemeClr val="tx1"/>
                </a:solidFill>
              </a:rPr>
              <a:t> (2)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68413"/>
            <a:ext cx="9144000" cy="537368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 err="1" smtClean="0">
                <a:solidFill>
                  <a:srgbClr val="C00000"/>
                </a:solidFill>
              </a:rPr>
              <a:t>Segunda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Geração</a:t>
            </a:r>
            <a:r>
              <a:rPr lang="en-US" sz="2400" dirty="0" smtClean="0">
                <a:solidFill>
                  <a:srgbClr val="C00000"/>
                </a:solidFill>
              </a:rPr>
              <a:t> 1955 - 1965</a:t>
            </a:r>
          </a:p>
          <a:p>
            <a:pPr marL="692150" lvl="1" indent="-347663" eaLnBrk="1" hangingPunct="1">
              <a:lnSpc>
                <a:spcPct val="90000"/>
              </a:lnSpc>
            </a:pPr>
            <a:endParaRPr lang="en-US" sz="2400" dirty="0" smtClean="0"/>
          </a:p>
          <a:p>
            <a:pPr marL="692150" lvl="1" indent="-347663" eaLnBrk="1" hangingPunct="1">
              <a:lnSpc>
                <a:spcPct val="90000"/>
              </a:lnSpc>
            </a:pPr>
            <a:r>
              <a:rPr lang="en-US" sz="2400" dirty="0" err="1" smtClean="0"/>
              <a:t>Válvula</a:t>
            </a:r>
            <a:r>
              <a:rPr lang="en-US" sz="2400" dirty="0" smtClean="0"/>
              <a:t> </a:t>
            </a:r>
            <a:r>
              <a:rPr lang="en-US" sz="2400" dirty="0" err="1" smtClean="0"/>
              <a:t>substituída</a:t>
            </a:r>
            <a:r>
              <a:rPr lang="en-US" sz="2400" dirty="0" smtClean="0"/>
              <a:t> </a:t>
            </a:r>
            <a:r>
              <a:rPr lang="en-US" sz="2400" dirty="0" err="1" smtClean="0"/>
              <a:t>pelo</a:t>
            </a:r>
            <a:r>
              <a:rPr lang="en-US" sz="2400" dirty="0" smtClean="0"/>
              <a:t> transistor;</a:t>
            </a:r>
          </a:p>
          <a:p>
            <a:pPr marL="692150" lvl="1" indent="-347663" eaLnBrk="1" hangingPunct="1">
              <a:buFontTx/>
              <a:buNone/>
            </a:pPr>
            <a:endParaRPr lang="pt-BR" sz="2400" dirty="0" smtClean="0"/>
          </a:p>
          <a:p>
            <a:pPr marL="692150" lvl="1" indent="-347663" eaLnBrk="1" hangingPunct="1">
              <a:buFontTx/>
              <a:buNone/>
            </a:pPr>
            <a:endParaRPr lang="en-US" sz="2400" dirty="0" smtClean="0"/>
          </a:p>
          <a:p>
            <a:pPr marL="692150" lvl="1" indent="-347663" eaLnBrk="1" hangingPunct="1"/>
            <a:r>
              <a:rPr lang="en-US" sz="2400" dirty="0" err="1" smtClean="0"/>
              <a:t>Computadores</a:t>
            </a:r>
            <a:r>
              <a:rPr lang="en-US" sz="2400" dirty="0" smtClean="0"/>
              <a:t> de </a:t>
            </a:r>
            <a:r>
              <a:rPr lang="en-US" sz="2400" dirty="0" err="1" smtClean="0"/>
              <a:t>grande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 err="1" smtClean="0"/>
              <a:t>porte</a:t>
            </a:r>
            <a:r>
              <a:rPr lang="en-US" sz="2400" dirty="0" smtClean="0"/>
              <a:t> (mainframes); </a:t>
            </a:r>
            <a:r>
              <a:rPr lang="en-US" sz="2400" dirty="0" err="1" smtClean="0"/>
              <a:t>custo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de </a:t>
            </a:r>
            <a:r>
              <a:rPr lang="en-US" sz="2400" dirty="0" err="1" smtClean="0"/>
              <a:t>milhões</a:t>
            </a:r>
            <a:r>
              <a:rPr lang="en-US" sz="2400" dirty="0" smtClean="0"/>
              <a:t> de </a:t>
            </a:r>
            <a:r>
              <a:rPr lang="en-US" sz="2400" dirty="0" err="1" smtClean="0"/>
              <a:t>dólares</a:t>
            </a:r>
            <a:endParaRPr lang="en-US" sz="2400" dirty="0" smtClean="0"/>
          </a:p>
          <a:p>
            <a:pPr marL="344487" lvl="1" indent="0" eaLnBrk="1" hangingPunct="1">
              <a:buNone/>
            </a:pPr>
            <a:endParaRPr lang="pt-BR" sz="2400" dirty="0" smtClean="0"/>
          </a:p>
          <a:p>
            <a:pPr marL="692150" lvl="1" indent="-347663" eaLnBrk="1" hangingPunct="1"/>
            <a:r>
              <a:rPr lang="pt-BR" sz="2400" dirty="0" smtClean="0"/>
              <a:t>Batch systems  (sistemas em lote) visando reduzir o desperdício de tempo de uso na máquina; integração de outras máquinas no processo; entre os modelos 1401 e 7094, a IBM vendeu mais de 10.000 computadores;</a:t>
            </a:r>
          </a:p>
          <a:p>
            <a:pPr marL="692150" lvl="1" indent="-347663" eaLnBrk="1" hangingPunct="1">
              <a:buNone/>
            </a:pPr>
            <a:endParaRPr lang="en-US" sz="2400" dirty="0" smtClean="0"/>
          </a:p>
        </p:txBody>
      </p:sp>
      <p:pic>
        <p:nvPicPr>
          <p:cNvPr id="74754" name="Picture 2" descr="Transisto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135236"/>
            <a:ext cx="2304254" cy="2304255"/>
          </a:xfrm>
          <a:prstGeom prst="rect">
            <a:avLst/>
          </a:prstGeom>
          <a:noFill/>
        </p:spPr>
      </p:pic>
      <p:pic>
        <p:nvPicPr>
          <p:cNvPr id="5" name="Picture 2" descr="Resultado de imagem para punched car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590216"/>
            <a:ext cx="4133029" cy="2333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628650" y="0"/>
            <a:ext cx="7772400" cy="114300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4000" dirty="0" err="1" smtClean="0">
                <a:solidFill>
                  <a:schemeClr val="tx1"/>
                </a:solidFill>
              </a:rPr>
              <a:t>Sistema</a:t>
            </a:r>
            <a:r>
              <a:rPr lang="en-US" sz="4000" dirty="0" smtClean="0">
                <a:solidFill>
                  <a:schemeClr val="tx1"/>
                </a:solidFill>
              </a:rPr>
              <a:t> Batch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6700" y="4365104"/>
            <a:ext cx="8569325" cy="2636837"/>
          </a:xfrm>
        </p:spPr>
        <p:txBody>
          <a:bodyPr/>
          <a:lstStyle/>
          <a:p>
            <a:pPr eaLnBrk="1" hangingPunct="1">
              <a:lnSpc>
                <a:spcPct val="120000"/>
              </a:lnSpc>
              <a:buFontTx/>
              <a:buNone/>
            </a:pPr>
            <a:r>
              <a:rPr lang="en-US" sz="2400" dirty="0" smtClean="0"/>
              <a:t>Um </a:t>
            </a:r>
            <a:r>
              <a:rPr lang="en-US" sz="2400" dirty="0" err="1" smtClean="0"/>
              <a:t>sistema</a:t>
            </a:r>
            <a:r>
              <a:rPr lang="en-US" sz="2400" dirty="0" smtClean="0"/>
              <a:t> batch (</a:t>
            </a:r>
            <a:r>
              <a:rPr lang="en-US" sz="2400" dirty="0" err="1" smtClean="0"/>
              <a:t>lote</a:t>
            </a:r>
            <a:r>
              <a:rPr lang="en-US" sz="2400" dirty="0" smtClean="0"/>
              <a:t>) </a:t>
            </a:r>
            <a:r>
              <a:rPr lang="en-US" sz="2400" dirty="0" err="1" smtClean="0"/>
              <a:t>antigo</a:t>
            </a:r>
            <a:r>
              <a:rPr lang="en-US" sz="2400" dirty="0" smtClean="0"/>
              <a:t>:</a:t>
            </a:r>
          </a:p>
          <a:p>
            <a:pPr marL="692150" lvl="1" indent="-347663" eaLnBrk="1" hangingPunct="1">
              <a:lnSpc>
                <a:spcPct val="120000"/>
              </a:lnSpc>
              <a:buFontTx/>
              <a:buNone/>
            </a:pPr>
            <a:r>
              <a:rPr lang="en-US" sz="2400" dirty="0" smtClean="0"/>
              <a:t>(a)</a:t>
            </a:r>
            <a:r>
              <a:rPr lang="en-US" sz="2400" dirty="0" err="1" smtClean="0"/>
              <a:t>Colocar</a:t>
            </a:r>
            <a:r>
              <a:rPr lang="en-US" sz="2400" dirty="0" smtClean="0"/>
              <a:t> </a:t>
            </a:r>
            <a:r>
              <a:rPr lang="en-US" sz="2400" dirty="0" err="1" smtClean="0"/>
              <a:t>cartões</a:t>
            </a:r>
            <a:r>
              <a:rPr lang="en-US" sz="2400" dirty="0" smtClean="0"/>
              <a:t> de </a:t>
            </a:r>
            <a:r>
              <a:rPr lang="en-US" sz="2400" dirty="0" err="1" smtClean="0"/>
              <a:t>cada</a:t>
            </a:r>
            <a:r>
              <a:rPr lang="en-US" sz="2400" dirty="0" smtClean="0"/>
              <a:t> </a:t>
            </a:r>
            <a:r>
              <a:rPr lang="en-US" sz="2400" dirty="0" err="1" smtClean="0"/>
              <a:t>lote</a:t>
            </a:r>
            <a:r>
              <a:rPr lang="en-US" sz="2400" dirty="0" smtClean="0"/>
              <a:t> para o 1401 (comp. </a:t>
            </a:r>
            <a:r>
              <a:rPr lang="en-US" sz="2400" dirty="0" err="1" smtClean="0"/>
              <a:t>mais</a:t>
            </a:r>
            <a:r>
              <a:rPr lang="en-US" sz="2400" dirty="0" smtClean="0"/>
              <a:t> </a:t>
            </a:r>
            <a:r>
              <a:rPr lang="en-US" sz="2400" dirty="0" err="1" smtClean="0"/>
              <a:t>barato</a:t>
            </a:r>
            <a:r>
              <a:rPr lang="en-US" sz="2400" dirty="0" smtClean="0"/>
              <a:t> para E/S); (b) </a:t>
            </a:r>
            <a:r>
              <a:rPr lang="en-US" sz="2400" dirty="0" err="1" smtClean="0"/>
              <a:t>gravar</a:t>
            </a:r>
            <a:r>
              <a:rPr lang="en-US" sz="2400" dirty="0" smtClean="0"/>
              <a:t> </a:t>
            </a:r>
            <a:r>
              <a:rPr lang="en-US" sz="2400" dirty="0" err="1" smtClean="0"/>
              <a:t>lotes</a:t>
            </a:r>
            <a:r>
              <a:rPr lang="en-US" sz="2400" dirty="0" smtClean="0"/>
              <a:t> </a:t>
            </a:r>
            <a:r>
              <a:rPr lang="en-US" sz="2400" dirty="0" err="1" smtClean="0"/>
              <a:t>em</a:t>
            </a:r>
            <a:r>
              <a:rPr lang="en-US" sz="2400" dirty="0" smtClean="0"/>
              <a:t> </a:t>
            </a:r>
            <a:r>
              <a:rPr lang="en-US" sz="2400" dirty="0" err="1" smtClean="0">
                <a:solidFill>
                  <a:srgbClr val="00B0F0"/>
                </a:solidFill>
              </a:rPr>
              <a:t>fita</a:t>
            </a:r>
            <a:r>
              <a:rPr lang="en-US" sz="2400" dirty="0" smtClean="0"/>
              <a:t>; (c) </a:t>
            </a:r>
            <a:r>
              <a:rPr lang="en-US" sz="2400" dirty="0" err="1" smtClean="0"/>
              <a:t>Colocar</a:t>
            </a:r>
            <a:r>
              <a:rPr lang="en-US" sz="2400" dirty="0" smtClean="0"/>
              <a:t> a </a:t>
            </a:r>
            <a:r>
              <a:rPr lang="en-US" sz="2400" dirty="0" err="1" smtClean="0"/>
              <a:t>fita</a:t>
            </a:r>
            <a:r>
              <a:rPr lang="en-US" sz="2400" dirty="0" smtClean="0"/>
              <a:t> no 7094 (comp. </a:t>
            </a:r>
            <a:r>
              <a:rPr lang="en-US" sz="2400" dirty="0" err="1" smtClean="0"/>
              <a:t>mais</a:t>
            </a:r>
            <a:r>
              <a:rPr lang="en-US" sz="2400" dirty="0" smtClean="0"/>
              <a:t> </a:t>
            </a:r>
            <a:r>
              <a:rPr lang="en-US" sz="2400" dirty="0" err="1" smtClean="0"/>
              <a:t>caro</a:t>
            </a:r>
            <a:r>
              <a:rPr lang="en-US" sz="2400" dirty="0" smtClean="0"/>
              <a:t> para a </a:t>
            </a:r>
            <a:r>
              <a:rPr lang="en-US" sz="2400" dirty="0" err="1" smtClean="0"/>
              <a:t>computação</a:t>
            </a:r>
            <a:r>
              <a:rPr lang="en-US" sz="2400" dirty="0" smtClean="0"/>
              <a:t>); (d) </a:t>
            </a:r>
            <a:r>
              <a:rPr lang="en-US" sz="2400" dirty="0" err="1" smtClean="0"/>
              <a:t>processamento</a:t>
            </a:r>
            <a:r>
              <a:rPr lang="en-US" sz="2400" dirty="0" smtClean="0"/>
              <a:t>; (e) </a:t>
            </a:r>
            <a:r>
              <a:rPr lang="en-US" sz="2400" dirty="0" err="1" smtClean="0"/>
              <a:t>Fita</a:t>
            </a:r>
            <a:r>
              <a:rPr lang="en-US" sz="2400" dirty="0" smtClean="0"/>
              <a:t> de </a:t>
            </a:r>
            <a:r>
              <a:rPr lang="en-US" sz="2400" dirty="0" err="1" smtClean="0"/>
              <a:t>saída</a:t>
            </a:r>
            <a:r>
              <a:rPr lang="en-US" sz="2400" dirty="0" smtClean="0"/>
              <a:t> no1401; (f) </a:t>
            </a:r>
            <a:r>
              <a:rPr lang="en-US" sz="2400" dirty="0" err="1" smtClean="0">
                <a:solidFill>
                  <a:srgbClr val="00B0F0"/>
                </a:solidFill>
              </a:rPr>
              <a:t>Impressão</a:t>
            </a:r>
            <a:r>
              <a:rPr lang="en-US" sz="2400" dirty="0" smtClean="0"/>
              <a:t>.</a:t>
            </a:r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176" y="1052736"/>
            <a:ext cx="8905875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657225" y="0"/>
            <a:ext cx="7772400" cy="114300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4000" smtClean="0">
                <a:solidFill>
                  <a:schemeClr val="tx1"/>
                </a:solidFill>
              </a:rPr>
              <a:t>História (3)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412776"/>
            <a:ext cx="8820150" cy="5256213"/>
          </a:xfrm>
        </p:spPr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en-US" sz="2400" dirty="0" smtClean="0">
                <a:solidFill>
                  <a:srgbClr val="C00000"/>
                </a:solidFill>
              </a:rPr>
              <a:t>Terceira </a:t>
            </a:r>
            <a:r>
              <a:rPr lang="en-US" sz="2400" dirty="0" err="1" smtClean="0">
                <a:solidFill>
                  <a:srgbClr val="C00000"/>
                </a:solidFill>
              </a:rPr>
              <a:t>Geração</a:t>
            </a:r>
            <a:r>
              <a:rPr lang="en-US" sz="2400" dirty="0" smtClean="0">
                <a:solidFill>
                  <a:srgbClr val="C00000"/>
                </a:solidFill>
              </a:rPr>
              <a:t>  1965 – 1980</a:t>
            </a:r>
          </a:p>
          <a:p>
            <a:pPr marL="692150" lvl="1" indent="-347663" eaLnBrk="1" hangingPunct="1">
              <a:lnSpc>
                <a:spcPct val="110000"/>
              </a:lnSpc>
            </a:pPr>
            <a:r>
              <a:rPr lang="en-US" sz="2400" dirty="0" err="1" smtClean="0"/>
              <a:t>Substituição</a:t>
            </a:r>
            <a:r>
              <a:rPr lang="en-US" sz="2400" dirty="0" smtClean="0"/>
              <a:t> dos </a:t>
            </a:r>
            <a:r>
              <a:rPr lang="en-US" sz="2400" dirty="0" err="1" smtClean="0"/>
              <a:t>transitores</a:t>
            </a:r>
            <a:r>
              <a:rPr lang="en-US" sz="2400" dirty="0" smtClean="0"/>
              <a:t> </a:t>
            </a:r>
            <a:r>
              <a:rPr lang="en-US" sz="2400" dirty="0" err="1" smtClean="0"/>
              <a:t>por</a:t>
            </a:r>
            <a:r>
              <a:rPr lang="en-US" sz="2400" dirty="0" smtClean="0"/>
              <a:t> </a:t>
            </a:r>
            <a:r>
              <a:rPr lang="en-US" sz="2400" dirty="0" err="1" smtClean="0"/>
              <a:t>circuitos</a:t>
            </a:r>
            <a:r>
              <a:rPr lang="en-US" sz="2400" dirty="0" smtClean="0"/>
              <a:t> </a:t>
            </a:r>
            <a:r>
              <a:rPr lang="en-US" sz="2400" dirty="0" err="1" smtClean="0"/>
              <a:t>integrados</a:t>
            </a:r>
            <a:r>
              <a:rPr lang="en-US" sz="2400" dirty="0" smtClean="0"/>
              <a:t> ( CIs);</a:t>
            </a:r>
          </a:p>
          <a:p>
            <a:pPr marL="692150" lvl="1" indent="-347663" eaLnBrk="1" hangingPunct="1">
              <a:lnSpc>
                <a:spcPct val="110000"/>
              </a:lnSpc>
            </a:pPr>
            <a:endParaRPr lang="en-US" sz="2400" dirty="0" smtClean="0"/>
          </a:p>
          <a:p>
            <a:pPr marL="692150" lvl="1" indent="-347663" eaLnBrk="1" hangingPunct="1">
              <a:lnSpc>
                <a:spcPct val="110000"/>
              </a:lnSpc>
            </a:pPr>
            <a:r>
              <a:rPr lang="en-US" sz="2400" dirty="0" err="1" smtClean="0"/>
              <a:t>Família</a:t>
            </a:r>
            <a:r>
              <a:rPr lang="en-US" sz="2400" dirty="0" smtClean="0"/>
              <a:t> 360 </a:t>
            </a:r>
            <a:r>
              <a:rPr lang="en-US" sz="2400" dirty="0" err="1" smtClean="0"/>
              <a:t>da</a:t>
            </a:r>
            <a:r>
              <a:rPr lang="en-US" sz="2400" dirty="0" smtClean="0"/>
              <a:t> IBM </a:t>
            </a:r>
            <a:r>
              <a:rPr lang="en-US" sz="2400" dirty="0" err="1" smtClean="0"/>
              <a:t>foi</a:t>
            </a:r>
            <a:r>
              <a:rPr lang="en-US" sz="2400" dirty="0" smtClean="0"/>
              <a:t> a </a:t>
            </a:r>
            <a:r>
              <a:rPr lang="en-US" sz="2400" dirty="0" err="1" smtClean="0"/>
              <a:t>precursora</a:t>
            </a:r>
            <a:r>
              <a:rPr lang="en-US" sz="2400" dirty="0" smtClean="0"/>
              <a:t> – </a:t>
            </a:r>
            <a:r>
              <a:rPr lang="en-US" sz="2400" dirty="0" err="1" smtClean="0"/>
              <a:t>tinha</a:t>
            </a:r>
            <a:r>
              <a:rPr lang="en-US" sz="2400" dirty="0" smtClean="0"/>
              <a:t> um SO </a:t>
            </a:r>
            <a:r>
              <a:rPr lang="en-US" sz="2400" dirty="0" err="1" smtClean="0"/>
              <a:t>complexo</a:t>
            </a:r>
            <a:r>
              <a:rPr lang="en-US" sz="2400" dirty="0" smtClean="0"/>
              <a:t> e </a:t>
            </a:r>
            <a:r>
              <a:rPr lang="en-US" sz="2400" dirty="0" err="1" smtClean="0"/>
              <a:t>enorme</a:t>
            </a:r>
            <a:r>
              <a:rPr lang="en-US" sz="2400" dirty="0" smtClean="0"/>
              <a:t>; </a:t>
            </a:r>
            <a:r>
              <a:rPr lang="en-US" sz="2400" dirty="0" err="1" smtClean="0"/>
              <a:t>adoção</a:t>
            </a:r>
            <a:r>
              <a:rPr lang="en-US" sz="2400" dirty="0" smtClean="0"/>
              <a:t> de </a:t>
            </a:r>
            <a:r>
              <a:rPr lang="en-US" sz="2400" dirty="0" err="1" smtClean="0"/>
              <a:t>técnicas</a:t>
            </a:r>
            <a:r>
              <a:rPr lang="en-US" sz="2400" dirty="0" smtClean="0"/>
              <a:t> </a:t>
            </a:r>
            <a:r>
              <a:rPr lang="en-US" sz="2400" dirty="0" err="1" smtClean="0"/>
              <a:t>interessantes</a:t>
            </a:r>
            <a:r>
              <a:rPr lang="en-US" sz="2400" dirty="0" smtClean="0"/>
              <a:t> </a:t>
            </a:r>
            <a:r>
              <a:rPr lang="en-US" sz="2400" dirty="0" err="1" smtClean="0"/>
              <a:t>como</a:t>
            </a:r>
            <a:r>
              <a:rPr lang="en-US" sz="2400" dirty="0" smtClean="0"/>
              <a:t> a </a:t>
            </a:r>
            <a:r>
              <a:rPr lang="en-US" sz="2400" dirty="0" err="1" smtClean="0"/>
              <a:t>multiprogramação</a:t>
            </a:r>
            <a:r>
              <a:rPr lang="en-US" sz="2400" dirty="0" smtClean="0"/>
              <a:t>; </a:t>
            </a:r>
            <a:r>
              <a:rPr lang="pt-BR" sz="2400" dirty="0" smtClean="0"/>
              <a:t>a IBM vendeu mais de 30.000 computadores;</a:t>
            </a:r>
          </a:p>
          <a:p>
            <a:pPr marL="692150" lvl="1" indent="-347663" eaLnBrk="1" hangingPunct="1">
              <a:lnSpc>
                <a:spcPct val="110000"/>
              </a:lnSpc>
            </a:pPr>
            <a:endParaRPr lang="pt-BR" sz="2400" dirty="0" smtClean="0"/>
          </a:p>
          <a:p>
            <a:pPr marL="692150" lvl="1" indent="-347663" eaLnBrk="1" hangingPunct="1">
              <a:lnSpc>
                <a:spcPct val="110000"/>
              </a:lnSpc>
            </a:pPr>
            <a:r>
              <a:rPr lang="pt-BR" sz="2400" dirty="0" smtClean="0"/>
              <a:t>Criação do SO MULTICS que pretendia rodar em qualquer máquina da família. Sem sucesso comercial mas com </a:t>
            </a:r>
            <a:r>
              <a:rPr lang="pt-BR" sz="2400" dirty="0" err="1" smtClean="0"/>
              <a:t>idéias</a:t>
            </a:r>
            <a:r>
              <a:rPr lang="pt-BR" sz="2400" dirty="0" smtClean="0"/>
              <a:t> seminais que levaram ao UNIX.</a:t>
            </a:r>
            <a:endParaRPr lang="en-US" sz="2400" dirty="0" smtClean="0"/>
          </a:p>
        </p:txBody>
      </p:sp>
      <p:pic>
        <p:nvPicPr>
          <p:cNvPr id="68610" name="Picture 2" descr="http://www.soldafria.com.br/images/DIP_40PINO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4248" y="188640"/>
            <a:ext cx="2195736" cy="16182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571500" y="0"/>
            <a:ext cx="7772400" cy="114300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4000" smtClean="0">
                <a:solidFill>
                  <a:schemeClr val="tx1"/>
                </a:solidFill>
              </a:rPr>
              <a:t>Multiprogramação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4365625"/>
            <a:ext cx="8424862" cy="2492375"/>
          </a:xfrm>
        </p:spPr>
        <p:txBody>
          <a:bodyPr/>
          <a:lstStyle/>
          <a:p>
            <a:pPr marL="692150" lvl="1" indent="-347663" eaLnBrk="1" hangingPunct="1">
              <a:lnSpc>
                <a:spcPct val="110000"/>
              </a:lnSpc>
            </a:pPr>
            <a:r>
              <a:rPr lang="en-US" sz="2400" dirty="0" smtClean="0"/>
              <a:t>O </a:t>
            </a:r>
            <a:r>
              <a:rPr lang="en-US" sz="2400" dirty="0" err="1" smtClean="0"/>
              <a:t>modelo</a:t>
            </a:r>
            <a:r>
              <a:rPr lang="en-US" sz="2400" dirty="0" smtClean="0"/>
              <a:t> </a:t>
            </a:r>
            <a:r>
              <a:rPr lang="en-US" sz="2400" dirty="0" err="1" smtClean="0"/>
              <a:t>antigo</a:t>
            </a:r>
            <a:r>
              <a:rPr lang="en-US" sz="2400" dirty="0" smtClean="0"/>
              <a:t> 7094 </a:t>
            </a:r>
            <a:r>
              <a:rPr lang="en-US" sz="2400" dirty="0" err="1" smtClean="0"/>
              <a:t>chegava</a:t>
            </a:r>
            <a:r>
              <a:rPr lang="en-US" sz="2400" dirty="0" smtClean="0"/>
              <a:t> a </a:t>
            </a:r>
            <a:r>
              <a:rPr lang="en-US" sz="2400" dirty="0" err="1" smtClean="0"/>
              <a:t>ficar</a:t>
            </a:r>
            <a:r>
              <a:rPr lang="en-US" sz="2400" dirty="0" smtClean="0"/>
              <a:t> 90% do tempo </a:t>
            </a:r>
            <a:r>
              <a:rPr lang="en-US" sz="2400" dirty="0" err="1" smtClean="0"/>
              <a:t>esperando</a:t>
            </a:r>
            <a:r>
              <a:rPr lang="en-US" sz="2400" dirty="0" smtClean="0"/>
              <a:t> E/S. Na </a:t>
            </a:r>
            <a:r>
              <a:rPr lang="en-US" sz="2400" dirty="0" err="1" smtClean="0"/>
              <a:t>família</a:t>
            </a:r>
            <a:r>
              <a:rPr lang="en-US" sz="2400" dirty="0" smtClean="0"/>
              <a:t> 360: </a:t>
            </a:r>
            <a:r>
              <a:rPr lang="en-US" sz="2400" dirty="0" err="1" smtClean="0"/>
              <a:t>enquanto</a:t>
            </a:r>
            <a:r>
              <a:rPr lang="en-US" sz="2400" dirty="0" smtClean="0"/>
              <a:t> um job </a:t>
            </a:r>
            <a:r>
              <a:rPr lang="en-US" sz="2400" dirty="0" err="1" smtClean="0"/>
              <a:t>espera</a:t>
            </a:r>
            <a:r>
              <a:rPr lang="en-US" sz="2400" dirty="0" smtClean="0"/>
              <a:t> </a:t>
            </a:r>
            <a:r>
              <a:rPr lang="en-US" sz="2400" dirty="0" err="1" smtClean="0"/>
              <a:t>por</a:t>
            </a:r>
            <a:r>
              <a:rPr lang="en-US" sz="2400" dirty="0" smtClean="0"/>
              <a:t> E/S, </a:t>
            </a:r>
            <a:r>
              <a:rPr lang="en-US" sz="2400" dirty="0" err="1" smtClean="0"/>
              <a:t>outro</a:t>
            </a:r>
            <a:r>
              <a:rPr lang="en-US" sz="2400" dirty="0" smtClean="0"/>
              <a:t> </a:t>
            </a:r>
            <a:r>
              <a:rPr lang="en-US" sz="2400" dirty="0" err="1" smtClean="0"/>
              <a:t>usa</a:t>
            </a:r>
            <a:r>
              <a:rPr lang="en-US" sz="2400" dirty="0" smtClean="0"/>
              <a:t> a CPU =&gt; </a:t>
            </a:r>
            <a:r>
              <a:rPr lang="en-US" sz="2400" dirty="0" err="1" smtClean="0"/>
              <a:t>proteger</a:t>
            </a:r>
            <a:r>
              <a:rPr lang="en-US" sz="2400" dirty="0" smtClean="0"/>
              <a:t> </a:t>
            </a:r>
            <a:r>
              <a:rPr lang="en-US" sz="2400" dirty="0" err="1" smtClean="0"/>
              <a:t>cada</a:t>
            </a:r>
            <a:r>
              <a:rPr lang="en-US" sz="2400" dirty="0" smtClean="0"/>
              <a:t> job. </a:t>
            </a:r>
          </a:p>
          <a:p>
            <a:pPr marL="692150" lvl="1" indent="-347663" eaLnBrk="1" hangingPunct="1">
              <a:lnSpc>
                <a:spcPct val="110000"/>
              </a:lnSpc>
            </a:pPr>
            <a:r>
              <a:rPr lang="en-US" sz="2400" dirty="0" smtClean="0"/>
              <a:t>Na </a:t>
            </a:r>
            <a:r>
              <a:rPr lang="en-US" sz="2400" dirty="0" err="1" smtClean="0"/>
              <a:t>figura</a:t>
            </a:r>
            <a:r>
              <a:rPr lang="en-US" sz="2400" dirty="0" smtClean="0"/>
              <a:t> </a:t>
            </a:r>
            <a:r>
              <a:rPr lang="en-US" sz="2400" dirty="0" err="1" smtClean="0"/>
              <a:t>há</a:t>
            </a:r>
            <a:r>
              <a:rPr lang="en-US" sz="2400" dirty="0" smtClean="0"/>
              <a:t> 3 </a:t>
            </a:r>
            <a:r>
              <a:rPr lang="en-US" sz="2400" dirty="0" err="1" smtClean="0"/>
              <a:t>tarefas</a:t>
            </a:r>
            <a:r>
              <a:rPr lang="en-US" sz="2400" dirty="0" smtClean="0"/>
              <a:t> </a:t>
            </a:r>
            <a:r>
              <a:rPr lang="en-US" sz="2400" dirty="0" err="1" smtClean="0"/>
              <a:t>na</a:t>
            </a:r>
            <a:r>
              <a:rPr lang="en-US" sz="2400" dirty="0" smtClean="0"/>
              <a:t> </a:t>
            </a:r>
            <a:r>
              <a:rPr lang="en-US" sz="2400" dirty="0" err="1" smtClean="0"/>
              <a:t>memória</a:t>
            </a:r>
            <a:r>
              <a:rPr lang="en-US" sz="2400" dirty="0" smtClean="0"/>
              <a:t> – 3</a:t>
            </a:r>
            <a:r>
              <a:rPr lang="en-US" sz="2400" baseline="30000" dirty="0" smtClean="0"/>
              <a:t>rd</a:t>
            </a:r>
            <a:r>
              <a:rPr lang="en-US" sz="2400" dirty="0" smtClean="0"/>
              <a:t> generation</a:t>
            </a:r>
          </a:p>
        </p:txBody>
      </p:sp>
      <p:pic>
        <p:nvPicPr>
          <p:cNvPr id="17412" name="Picture 4" descr="1-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4438" y="1125538"/>
            <a:ext cx="4111625" cy="304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571500" y="0"/>
            <a:ext cx="7772400" cy="114300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4000" dirty="0" err="1" smtClean="0">
                <a:solidFill>
                  <a:schemeClr val="tx1"/>
                </a:solidFill>
              </a:rPr>
              <a:t>Técnicas</a:t>
            </a:r>
            <a:r>
              <a:rPr lang="en-US" sz="4000" dirty="0" smtClean="0">
                <a:solidFill>
                  <a:schemeClr val="tx1"/>
                </a:solidFill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</a:rPr>
              <a:t>da</a:t>
            </a:r>
            <a:r>
              <a:rPr lang="en-US" sz="4000" dirty="0" smtClean="0">
                <a:solidFill>
                  <a:schemeClr val="tx1"/>
                </a:solidFill>
              </a:rPr>
              <a:t> 3a. </a:t>
            </a:r>
            <a:r>
              <a:rPr lang="en-US" sz="4000" dirty="0" err="1" smtClean="0">
                <a:solidFill>
                  <a:schemeClr val="tx1"/>
                </a:solidFill>
              </a:rPr>
              <a:t>Geração</a:t>
            </a:r>
            <a:endParaRPr lang="en-US" sz="4000" dirty="0" smtClean="0">
              <a:solidFill>
                <a:schemeClr val="tx1"/>
              </a:solidFill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196752"/>
            <a:ext cx="8135937" cy="4608512"/>
          </a:xfrm>
        </p:spPr>
        <p:txBody>
          <a:bodyPr/>
          <a:lstStyle/>
          <a:p>
            <a:pPr eaLnBrk="1" hangingPunct="1"/>
            <a:r>
              <a:rPr lang="en-US" sz="2400" dirty="0" smtClean="0">
                <a:solidFill>
                  <a:srgbClr val="C00000"/>
                </a:solidFill>
              </a:rPr>
              <a:t>Spooling: Simultaneous Peripheral Operation Online – </a:t>
            </a:r>
            <a:r>
              <a:rPr lang="en-US" sz="2400" dirty="0" err="1" smtClean="0"/>
              <a:t>assim</a:t>
            </a:r>
            <a:r>
              <a:rPr lang="en-US" sz="2400" dirty="0" smtClean="0"/>
              <a:t> </a:t>
            </a:r>
            <a:r>
              <a:rPr lang="en-US" sz="2400" dirty="0" err="1" smtClean="0"/>
              <a:t>que</a:t>
            </a:r>
            <a:r>
              <a:rPr lang="en-US" sz="2400" dirty="0" smtClean="0"/>
              <a:t> um job fosse </a:t>
            </a:r>
            <a:r>
              <a:rPr lang="en-US" sz="2400" dirty="0" err="1" smtClean="0"/>
              <a:t>completado</a:t>
            </a:r>
            <a:r>
              <a:rPr lang="en-US" sz="2400" dirty="0" smtClean="0"/>
              <a:t>, o </a:t>
            </a:r>
            <a:r>
              <a:rPr lang="en-US" sz="2400" dirty="0" err="1" smtClean="0"/>
              <a:t>sistema</a:t>
            </a:r>
            <a:r>
              <a:rPr lang="en-US" sz="2400" dirty="0" smtClean="0"/>
              <a:t> </a:t>
            </a:r>
            <a:r>
              <a:rPr lang="en-US" sz="2400" dirty="0" err="1" smtClean="0"/>
              <a:t>operacional</a:t>
            </a:r>
            <a:r>
              <a:rPr lang="en-US" sz="2400" dirty="0" smtClean="0"/>
              <a:t> </a:t>
            </a:r>
            <a:r>
              <a:rPr lang="en-US" sz="2400" dirty="0" err="1" smtClean="0"/>
              <a:t>poderia</a:t>
            </a:r>
            <a:r>
              <a:rPr lang="en-US" sz="2400" dirty="0" smtClean="0"/>
              <a:t> </a:t>
            </a:r>
            <a:r>
              <a:rPr lang="en-US" sz="2400" dirty="0" err="1" smtClean="0"/>
              <a:t>carregar</a:t>
            </a:r>
            <a:r>
              <a:rPr lang="en-US" sz="2400" dirty="0" smtClean="0"/>
              <a:t> um novo job </a:t>
            </a:r>
            <a:r>
              <a:rPr lang="en-US" sz="2400" dirty="0" err="1" smtClean="0"/>
              <a:t>na</a:t>
            </a:r>
            <a:r>
              <a:rPr lang="en-US" sz="2400" dirty="0" smtClean="0"/>
              <a:t> </a:t>
            </a:r>
            <a:r>
              <a:rPr lang="en-US" sz="2400" dirty="0" err="1" smtClean="0"/>
              <a:t>partição</a:t>
            </a:r>
            <a:r>
              <a:rPr lang="en-US" sz="2400" dirty="0" smtClean="0"/>
              <a:t> </a:t>
            </a:r>
            <a:r>
              <a:rPr lang="en-US" sz="2400" dirty="0" err="1" smtClean="0"/>
              <a:t>liberada</a:t>
            </a:r>
            <a:r>
              <a:rPr lang="en-US" sz="2400" dirty="0" smtClean="0"/>
              <a:t> e </a:t>
            </a:r>
            <a:r>
              <a:rPr lang="en-US" sz="2400" dirty="0" err="1" smtClean="0"/>
              <a:t>processá</a:t>
            </a:r>
            <a:r>
              <a:rPr lang="en-US" sz="2400" dirty="0" smtClean="0"/>
              <a:t>-lo.</a:t>
            </a:r>
          </a:p>
          <a:p>
            <a:pPr eaLnBrk="1" hangingPunct="1"/>
            <a:r>
              <a:rPr lang="en-US" sz="2400" dirty="0" smtClean="0">
                <a:solidFill>
                  <a:srgbClr val="C00000"/>
                </a:solidFill>
              </a:rPr>
              <a:t>Timesharing </a:t>
            </a:r>
            <a:r>
              <a:rPr lang="en-US" sz="2400" dirty="0" smtClean="0"/>
              <a:t>: </a:t>
            </a:r>
            <a:r>
              <a:rPr lang="en-US" sz="2400" dirty="0" err="1" smtClean="0"/>
              <a:t>variante</a:t>
            </a:r>
            <a:r>
              <a:rPr lang="en-US" sz="2400" dirty="0" smtClean="0"/>
              <a:t> </a:t>
            </a:r>
            <a:r>
              <a:rPr lang="en-US" sz="2400" dirty="0" err="1" smtClean="0"/>
              <a:t>da</a:t>
            </a:r>
            <a:r>
              <a:rPr lang="en-US" sz="2400" dirty="0" smtClean="0"/>
              <a:t> </a:t>
            </a:r>
            <a:r>
              <a:rPr lang="en-US" sz="2400" dirty="0" err="1" smtClean="0"/>
              <a:t>multiprogramação</a:t>
            </a:r>
            <a:r>
              <a:rPr lang="en-US" sz="2400" dirty="0" smtClean="0">
                <a:solidFill>
                  <a:schemeClr val="bg1"/>
                </a:solidFill>
              </a:rPr>
              <a:t/>
            </a:r>
            <a:br>
              <a:rPr lang="en-US" sz="2400" dirty="0" smtClean="0">
                <a:solidFill>
                  <a:schemeClr val="bg1"/>
                </a:solidFill>
              </a:rPr>
            </a:br>
            <a:r>
              <a:rPr lang="en-US" sz="2400" dirty="0" smtClean="0"/>
              <a:t>a CPU é </a:t>
            </a:r>
            <a:r>
              <a:rPr lang="en-US" sz="2400" dirty="0" err="1" smtClean="0"/>
              <a:t>alocada</a:t>
            </a:r>
            <a:r>
              <a:rPr lang="en-US" sz="2400" dirty="0" smtClean="0"/>
              <a:t> </a:t>
            </a:r>
            <a:r>
              <a:rPr lang="en-US" sz="2400" dirty="0" err="1" smtClean="0"/>
              <a:t>ciclicamente</a:t>
            </a:r>
            <a:r>
              <a:rPr lang="en-US" sz="2400" dirty="0" smtClean="0"/>
              <a:t> </a:t>
            </a:r>
            <a:r>
              <a:rPr lang="en-US" sz="2400" dirty="0" err="1" smtClean="0"/>
              <a:t>aos</a:t>
            </a:r>
            <a:r>
              <a:rPr lang="en-US" sz="2400" dirty="0" smtClean="0"/>
              <a:t> jobs </a:t>
            </a:r>
            <a:r>
              <a:rPr lang="en-US" sz="2400" dirty="0" err="1" smtClean="0"/>
              <a:t>que</a:t>
            </a:r>
            <a:r>
              <a:rPr lang="en-US" sz="2400" dirty="0" smtClean="0"/>
              <a:t> </a:t>
            </a:r>
            <a:r>
              <a:rPr lang="en-US" sz="2400" dirty="0" err="1" smtClean="0"/>
              <a:t>esperam</a:t>
            </a:r>
            <a:r>
              <a:rPr lang="en-US" sz="2400" dirty="0" smtClean="0"/>
              <a:t> </a:t>
            </a:r>
            <a:r>
              <a:rPr lang="en-US" sz="2400" dirty="0" err="1" smtClean="0"/>
              <a:t>pela</a:t>
            </a:r>
            <a:r>
              <a:rPr lang="en-US" sz="2400" dirty="0" smtClean="0"/>
              <a:t> CPU.</a:t>
            </a:r>
          </a:p>
          <a:p>
            <a:pPr eaLnBrk="1" hangingPunct="1"/>
            <a:endParaRPr lang="pt-BR" sz="2400" dirty="0" smtClean="0"/>
          </a:p>
          <a:p>
            <a:pPr eaLnBrk="1" hangingPunct="1"/>
            <a:endParaRPr lang="pt-BR" sz="2400" dirty="0" smtClean="0"/>
          </a:p>
          <a:p>
            <a:pPr eaLnBrk="1" hangingPunct="1"/>
            <a:r>
              <a:rPr lang="pt-BR" sz="2400" dirty="0" smtClean="0"/>
              <a:t>IBM 360 – 1964   =&gt;</a:t>
            </a:r>
            <a:endParaRPr lang="en-US" sz="2400" dirty="0" smtClean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3603625"/>
            <a:ext cx="4497388" cy="325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0"/>
            <a:ext cx="7772400" cy="114300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pt-BR" sz="4000" dirty="0" smtClean="0">
                <a:solidFill>
                  <a:schemeClr val="tx1"/>
                </a:solidFill>
              </a:rPr>
              <a:t>Mais Museu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098925"/>
            <a:ext cx="3114675" cy="275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489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7275" y="3790950"/>
            <a:ext cx="4276725" cy="306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03648" y="836712"/>
            <a:ext cx="5715000" cy="293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tângulo 7"/>
          <p:cNvSpPr/>
          <p:nvPr/>
        </p:nvSpPr>
        <p:spPr>
          <a:xfrm>
            <a:off x="0" y="3789040"/>
            <a:ext cx="22729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smtClean="0">
                <a:solidFill>
                  <a:schemeClr val="tx2"/>
                </a:solidFill>
              </a:rPr>
              <a:t>Terminal Burro </a:t>
            </a:r>
            <a:endParaRPr lang="pt-BR" dirty="0">
              <a:solidFill>
                <a:schemeClr val="tx2"/>
              </a:solidFill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3563888" y="5085184"/>
            <a:ext cx="1880643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smtClean="0">
                <a:solidFill>
                  <a:schemeClr val="tx2"/>
                </a:solidFill>
              </a:rPr>
              <a:t>Computador</a:t>
            </a:r>
          </a:p>
          <a:p>
            <a:r>
              <a:rPr lang="pt-BR" dirty="0" smtClean="0">
                <a:solidFill>
                  <a:schemeClr val="tx2"/>
                </a:solidFill>
              </a:rPr>
              <a:t>Apollo 11 – </a:t>
            </a:r>
          </a:p>
          <a:p>
            <a:r>
              <a:rPr lang="pt-BR" dirty="0" smtClean="0">
                <a:solidFill>
                  <a:schemeClr val="tx2"/>
                </a:solidFill>
              </a:rPr>
              <a:t>1969</a:t>
            </a:r>
            <a:endParaRPr lang="pt-BR" dirty="0">
              <a:solidFill>
                <a:schemeClr val="tx2"/>
              </a:solidFill>
            </a:endParaRPr>
          </a:p>
        </p:txBody>
      </p:sp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2771800" y="980728"/>
            <a:ext cx="252028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dirty="0" smtClean="0"/>
              <a:t>IBM 370 – </a:t>
            </a:r>
            <a:r>
              <a:rPr lang="pt-BR" dirty="0" smtClean="0">
                <a:solidFill>
                  <a:schemeClr val="tx2"/>
                </a:solidFill>
              </a:rPr>
              <a:t>1970</a:t>
            </a:r>
          </a:p>
          <a:p>
            <a:endParaRPr lang="pt-BR" dirty="0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116633"/>
            <a:ext cx="7772400" cy="1008112"/>
          </a:xfrm>
        </p:spPr>
        <p:txBody>
          <a:bodyPr/>
          <a:lstStyle/>
          <a:p>
            <a:pPr eaLnBrk="1" hangingPunct="1"/>
            <a:r>
              <a:rPr lang="pt-BR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Roteiro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1259632" y="1268760"/>
            <a:ext cx="7345115" cy="5589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514350" indent="-514350" eaLnBrk="1" hangingPunct="1">
              <a:buFont typeface="+mj-lt"/>
              <a:buAutoNum type="arabicPeriod"/>
            </a:pPr>
            <a:r>
              <a:rPr lang="pt-BR" sz="2800" kern="0" dirty="0" smtClean="0"/>
              <a:t>O que é um Sistema Operacional? Porque estudar?</a:t>
            </a:r>
          </a:p>
          <a:p>
            <a:pPr marL="514350" indent="-514350" eaLnBrk="1" hangingPunct="1">
              <a:lnSpc>
                <a:spcPct val="140000"/>
              </a:lnSpc>
              <a:buFont typeface="+mj-lt"/>
              <a:buAutoNum type="arabicPeriod"/>
            </a:pPr>
            <a:r>
              <a:rPr lang="pt-BR" sz="2800" kern="0" dirty="0" smtClean="0"/>
              <a:t>História – Evolução de alguns </a:t>
            </a:r>
            <a:r>
              <a:rPr lang="pt-BR" sz="2800" kern="0" dirty="0" err="1" smtClean="0"/>
              <a:t>SOs</a:t>
            </a:r>
            <a:endParaRPr lang="pt-BR" sz="2800" kern="0" dirty="0" smtClean="0"/>
          </a:p>
          <a:p>
            <a:pPr marL="514350" indent="-514350" eaLnBrk="1" hangingPunct="1">
              <a:lnSpc>
                <a:spcPct val="140000"/>
              </a:lnSpc>
              <a:buFont typeface="+mj-lt"/>
              <a:buAutoNum type="arabicPeriod"/>
            </a:pPr>
            <a:r>
              <a:rPr lang="pt-BR" sz="2800" kern="0" dirty="0" smtClean="0"/>
              <a:t>Revisão de Hardware</a:t>
            </a:r>
          </a:p>
          <a:p>
            <a:pPr marL="715963" lvl="1" indent="0" eaLnBrk="1" hangingPunct="1">
              <a:buNone/>
            </a:pPr>
            <a:r>
              <a:rPr lang="pt-BR" sz="2400" kern="0" dirty="0" smtClean="0"/>
              <a:t>4.1 – Processadores</a:t>
            </a:r>
          </a:p>
          <a:p>
            <a:pPr marL="715963" lvl="1" indent="0" eaLnBrk="1" hangingPunct="1">
              <a:buNone/>
            </a:pPr>
            <a:r>
              <a:rPr lang="pt-BR" sz="2400" kern="0" dirty="0" smtClean="0"/>
              <a:t>4.2 – Memória</a:t>
            </a:r>
          </a:p>
          <a:p>
            <a:pPr marL="715963" lvl="1" indent="0" eaLnBrk="1" hangingPunct="1">
              <a:buNone/>
            </a:pPr>
            <a:r>
              <a:rPr lang="pt-BR" sz="2400" kern="0" dirty="0" smtClean="0"/>
              <a:t>4.3 – Dispositivos de E/S</a:t>
            </a:r>
          </a:p>
          <a:p>
            <a:pPr marL="715963" lvl="1" indent="0" eaLnBrk="1" hangingPunct="1">
              <a:buNone/>
            </a:pPr>
            <a:r>
              <a:rPr lang="pt-BR" sz="2400" kern="0" dirty="0" smtClean="0"/>
              <a:t>4.4 – Barramentos </a:t>
            </a:r>
            <a:endParaRPr lang="pt-BR" sz="2400" kern="0" dirty="0"/>
          </a:p>
          <a:p>
            <a:pPr marL="514350" indent="-514350" eaLnBrk="1" hangingPunct="1">
              <a:lnSpc>
                <a:spcPct val="140000"/>
              </a:lnSpc>
              <a:buFont typeface="+mj-lt"/>
              <a:buAutoNum type="arabicPeriod"/>
            </a:pPr>
            <a:r>
              <a:rPr lang="pt-BR" sz="2800" kern="0" dirty="0" smtClean="0"/>
              <a:t>Conceitos Introdutórios </a:t>
            </a:r>
          </a:p>
          <a:p>
            <a:pPr marL="514350" indent="-514350" eaLnBrk="1" hangingPunct="1">
              <a:lnSpc>
                <a:spcPct val="140000"/>
              </a:lnSpc>
              <a:buFont typeface="+mj-lt"/>
              <a:buAutoNum type="arabicPeriod"/>
            </a:pPr>
            <a:r>
              <a:rPr lang="pt-BR" sz="2800" kern="0" dirty="0" smtClean="0"/>
              <a:t>Chamadas de Sistemas</a:t>
            </a:r>
            <a:endParaRPr lang="pt-BR" sz="2800" kern="0" dirty="0"/>
          </a:p>
          <a:p>
            <a:pPr marL="715963" lvl="1" indent="0" eaLnBrk="1" hangingPunct="1">
              <a:buNone/>
            </a:pPr>
            <a:endParaRPr lang="pt-BR" kern="0" dirty="0"/>
          </a:p>
        </p:txBody>
      </p:sp>
    </p:spTree>
    <p:extLst>
      <p:ext uri="{BB962C8B-B14F-4D97-AF65-F5344CB8AC3E}">
        <p14:creationId xmlns:p14="http://schemas.microsoft.com/office/powerpoint/2010/main" val="4152948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657225" y="0"/>
            <a:ext cx="7772400" cy="114300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4000" dirty="0" smtClean="0">
                <a:solidFill>
                  <a:schemeClr val="tx1"/>
                </a:solidFill>
              </a:rPr>
              <a:t>SOs </a:t>
            </a:r>
            <a:r>
              <a:rPr lang="en-US" sz="4000" dirty="0" err="1" smtClean="0">
                <a:solidFill>
                  <a:schemeClr val="tx1"/>
                </a:solidFill>
              </a:rPr>
              <a:t>na</a:t>
            </a:r>
            <a:r>
              <a:rPr lang="en-US" sz="4000" dirty="0" smtClean="0">
                <a:solidFill>
                  <a:schemeClr val="tx1"/>
                </a:solidFill>
              </a:rPr>
              <a:t> Terceira </a:t>
            </a:r>
            <a:r>
              <a:rPr lang="en-US" sz="4000" dirty="0" err="1" smtClean="0">
                <a:solidFill>
                  <a:schemeClr val="tx1"/>
                </a:solidFill>
              </a:rPr>
              <a:t>Geração</a:t>
            </a:r>
            <a:endParaRPr lang="en-US" sz="4000" dirty="0" smtClean="0">
              <a:solidFill>
                <a:schemeClr val="tx1"/>
              </a:solidFill>
            </a:endParaRP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268760"/>
            <a:ext cx="8893175" cy="5589240"/>
          </a:xfrm>
        </p:spPr>
        <p:txBody>
          <a:bodyPr/>
          <a:lstStyle/>
          <a:p>
            <a:pPr eaLnBrk="1" hangingPunct="1">
              <a:lnSpc>
                <a:spcPct val="120000"/>
              </a:lnSpc>
            </a:pPr>
            <a:r>
              <a:rPr lang="en-US" sz="2400" dirty="0" err="1" smtClean="0"/>
              <a:t>Família</a:t>
            </a:r>
            <a:r>
              <a:rPr lang="en-US" sz="2400" dirty="0" smtClean="0"/>
              <a:t> PDPs </a:t>
            </a:r>
            <a:r>
              <a:rPr lang="en-US" sz="2400" dirty="0" err="1" smtClean="0"/>
              <a:t>da</a:t>
            </a:r>
            <a:r>
              <a:rPr lang="en-US" sz="2400" dirty="0" smtClean="0"/>
              <a:t> DEC </a:t>
            </a:r>
            <a:r>
              <a:rPr lang="en-US" sz="2400" dirty="0" err="1" smtClean="0"/>
              <a:t>custava</a:t>
            </a:r>
            <a:r>
              <a:rPr lang="en-US" sz="2400" dirty="0" smtClean="0"/>
              <a:t> 120 mil </a:t>
            </a:r>
            <a:r>
              <a:rPr lang="en-US" sz="2400" dirty="0" err="1" smtClean="0"/>
              <a:t>dólares</a:t>
            </a:r>
            <a:r>
              <a:rPr lang="en-US" sz="2400" dirty="0" smtClean="0"/>
              <a:t> (5% do </a:t>
            </a:r>
            <a:r>
              <a:rPr lang="en-US" sz="2400" dirty="0" err="1" smtClean="0"/>
              <a:t>preço</a:t>
            </a:r>
            <a:r>
              <a:rPr lang="en-US" sz="2400" dirty="0" smtClean="0"/>
              <a:t> do 7094) e </a:t>
            </a:r>
            <a:r>
              <a:rPr lang="en-US" sz="2400" dirty="0" err="1" smtClean="0"/>
              <a:t>vendeu</a:t>
            </a:r>
            <a:r>
              <a:rPr lang="en-US" sz="2400" dirty="0" smtClean="0"/>
              <a:t> </a:t>
            </a:r>
            <a:r>
              <a:rPr lang="en-US" sz="2400" dirty="0" err="1" smtClean="0"/>
              <a:t>muito</a:t>
            </a:r>
            <a:r>
              <a:rPr lang="en-US" sz="2400" dirty="0" smtClean="0"/>
              <a:t>.</a:t>
            </a:r>
          </a:p>
          <a:p>
            <a:pPr eaLnBrk="1" hangingPunct="1">
              <a:lnSpc>
                <a:spcPct val="120000"/>
              </a:lnSpc>
            </a:pPr>
            <a:r>
              <a:rPr lang="pt-BR" sz="2400" dirty="0" smtClean="0"/>
              <a:t>Em Agosto de 1969, Ken Thompson, aproveitou a saída da esposa e filho por um mês para colocar em prática suas ideias de um novo sistema operacional, versão despojada do MULTICS;  Com Dennis Ritchie geraram o UNIX:</a:t>
            </a:r>
          </a:p>
          <a:p>
            <a:pPr eaLnBrk="1" hangingPunct="1">
              <a:lnSpc>
                <a:spcPct val="120000"/>
              </a:lnSpc>
            </a:pPr>
            <a:r>
              <a:rPr lang="en-US" sz="2400" i="1" dirty="0" smtClean="0"/>
              <a:t>"...the number of UNIX installations has grown to 10, with more expected...” </a:t>
            </a:r>
            <a:r>
              <a:rPr lang="en-US" sz="2400" dirty="0" smtClean="0"/>
              <a:t>June 1972;</a:t>
            </a:r>
          </a:p>
          <a:p>
            <a:pPr eaLnBrk="1" hangingPunct="1">
              <a:lnSpc>
                <a:spcPct val="120000"/>
              </a:lnSpc>
            </a:pPr>
            <a:r>
              <a:rPr lang="pt-BR" sz="2400" dirty="0" smtClean="0"/>
              <a:t>Versões do UNIX: System V (AT&amp;T), BSD (Univ. da Califórnia em Berkeley), mas não eram compatíveis;</a:t>
            </a:r>
          </a:p>
          <a:p>
            <a:pPr eaLnBrk="1" hangingPunct="1">
              <a:lnSpc>
                <a:spcPct val="120000"/>
              </a:lnSpc>
            </a:pPr>
            <a:r>
              <a:rPr lang="pt-BR" sz="2400" dirty="0" smtClean="0"/>
              <a:t>POSIX: versão UNIX padronizada pela IEEE.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657225" y="0"/>
            <a:ext cx="7772400" cy="114300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4000" smtClean="0">
                <a:solidFill>
                  <a:schemeClr val="tx1"/>
                </a:solidFill>
              </a:rPr>
              <a:t>História (4)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052513"/>
            <a:ext cx="8713788" cy="5805487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</a:pPr>
            <a:r>
              <a:rPr lang="en-US" sz="2800" dirty="0" err="1" smtClean="0">
                <a:solidFill>
                  <a:srgbClr val="C00000"/>
                </a:solidFill>
              </a:rPr>
              <a:t>Quarta</a:t>
            </a:r>
            <a:r>
              <a:rPr lang="en-US" sz="2800" dirty="0" smtClean="0">
                <a:solidFill>
                  <a:srgbClr val="C00000"/>
                </a:solidFill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</a:rPr>
              <a:t>Geração</a:t>
            </a:r>
            <a:r>
              <a:rPr lang="en-US" sz="2800" dirty="0" smtClean="0">
                <a:solidFill>
                  <a:srgbClr val="C00000"/>
                </a:solidFill>
              </a:rPr>
              <a:t> 1980 – (?)</a:t>
            </a:r>
          </a:p>
          <a:p>
            <a:pPr marL="274638" lvl="1" indent="-95250" eaLnBrk="1" hangingPunct="1">
              <a:lnSpc>
                <a:spcPct val="90000"/>
              </a:lnSpc>
            </a:pPr>
            <a:r>
              <a:rPr lang="en-US" sz="2400" dirty="0" err="1" smtClean="0"/>
              <a:t>Computadores</a:t>
            </a:r>
            <a:r>
              <a:rPr lang="en-US" sz="2400" dirty="0" smtClean="0"/>
              <a:t> </a:t>
            </a:r>
            <a:r>
              <a:rPr lang="en-US" sz="2400" dirty="0" err="1" smtClean="0"/>
              <a:t>Pessoais</a:t>
            </a:r>
            <a:r>
              <a:rPr lang="en-US" sz="2400" dirty="0" smtClean="0"/>
              <a:t> (PCs); micro-</a:t>
            </a:r>
            <a:r>
              <a:rPr lang="en-US" sz="2400" dirty="0" err="1" smtClean="0"/>
              <a:t>computadores</a:t>
            </a:r>
            <a:r>
              <a:rPr lang="en-US" sz="2400" dirty="0" smtClean="0"/>
              <a:t> se </a:t>
            </a:r>
            <a:r>
              <a:rPr lang="en-US" sz="2400" dirty="0" err="1" smtClean="0"/>
              <a:t>popularizaram</a:t>
            </a:r>
            <a:r>
              <a:rPr lang="en-US" sz="2400" dirty="0" smtClean="0"/>
              <a:t>; SOs:</a:t>
            </a:r>
          </a:p>
          <a:p>
            <a:pPr marL="449263" lvl="2" indent="-179388" eaLnBrk="1" hangingPunct="1">
              <a:lnSpc>
                <a:spcPct val="90000"/>
              </a:lnSpc>
            </a:pPr>
            <a:r>
              <a:rPr lang="pt-BR" i="1" dirty="0" smtClean="0">
                <a:solidFill>
                  <a:srgbClr val="006600"/>
                </a:solidFill>
              </a:rPr>
              <a:t>UNIX</a:t>
            </a:r>
            <a:r>
              <a:rPr lang="pt-BR" i="1" dirty="0" smtClean="0"/>
              <a:t>: 1969, Ken Thompson; </a:t>
            </a:r>
          </a:p>
          <a:p>
            <a:pPr marL="449263" lvl="2" indent="-179388" eaLnBrk="1" hangingPunct="1">
              <a:lnSpc>
                <a:spcPct val="90000"/>
              </a:lnSpc>
            </a:pPr>
            <a:r>
              <a:rPr lang="en-US" i="1" dirty="0" smtClean="0">
                <a:solidFill>
                  <a:srgbClr val="006600"/>
                </a:solidFill>
              </a:rPr>
              <a:t>CP/M</a:t>
            </a:r>
            <a:r>
              <a:rPr lang="en-US" i="1" dirty="0" smtClean="0"/>
              <a:t>: 1974, </a:t>
            </a:r>
            <a:r>
              <a:rPr lang="en-US" i="1" dirty="0" err="1" smtClean="0"/>
              <a:t>Kildall</a:t>
            </a:r>
            <a:r>
              <a:rPr lang="en-US" i="1" dirty="0" smtClean="0"/>
              <a:t> consultor da Intel, </a:t>
            </a:r>
            <a:r>
              <a:rPr lang="en-US" i="1" dirty="0" err="1" smtClean="0"/>
              <a:t>deu</a:t>
            </a:r>
            <a:r>
              <a:rPr lang="en-US" i="1" dirty="0" smtClean="0"/>
              <a:t> </a:t>
            </a:r>
            <a:r>
              <a:rPr lang="en-US" i="1" dirty="0" err="1" smtClean="0"/>
              <a:t>origem</a:t>
            </a:r>
            <a:r>
              <a:rPr lang="en-US" i="1" dirty="0" smtClean="0"/>
              <a:t> a Digital;</a:t>
            </a:r>
          </a:p>
          <a:p>
            <a:pPr marL="449263" lvl="2" indent="-179388" eaLnBrk="1" hangingPunct="1">
              <a:lnSpc>
                <a:spcPct val="90000"/>
              </a:lnSpc>
            </a:pPr>
            <a:r>
              <a:rPr lang="en-US" i="1" dirty="0" smtClean="0">
                <a:solidFill>
                  <a:srgbClr val="006600"/>
                </a:solidFill>
              </a:rPr>
              <a:t>DOS</a:t>
            </a:r>
            <a:r>
              <a:rPr lang="en-US" i="1" dirty="0" smtClean="0"/>
              <a:t>: </a:t>
            </a:r>
            <a:r>
              <a:rPr lang="en-US" i="1" dirty="0" err="1" smtClean="0"/>
              <a:t>inicio</a:t>
            </a:r>
            <a:r>
              <a:rPr lang="en-US" i="1" dirty="0" smtClean="0"/>
              <a:t> dos </a:t>
            </a:r>
            <a:r>
              <a:rPr lang="en-US" i="1" dirty="0" err="1" smtClean="0"/>
              <a:t>anos</a:t>
            </a:r>
            <a:r>
              <a:rPr lang="en-US" i="1" dirty="0" smtClean="0"/>
              <a:t> 80, IBM </a:t>
            </a:r>
            <a:r>
              <a:rPr lang="en-US" i="1" dirty="0" err="1" smtClean="0"/>
              <a:t>queria</a:t>
            </a:r>
            <a:r>
              <a:rPr lang="en-US" i="1" dirty="0" smtClean="0"/>
              <a:t> um SO para o IBM-PC e Gates </a:t>
            </a:r>
            <a:r>
              <a:rPr lang="en-US" i="1" dirty="0" err="1" smtClean="0"/>
              <a:t>tentou</a:t>
            </a:r>
            <a:r>
              <a:rPr lang="en-US" i="1" dirty="0" smtClean="0"/>
              <a:t> </a:t>
            </a:r>
            <a:r>
              <a:rPr lang="en-US" i="1" dirty="0" err="1" smtClean="0"/>
              <a:t>comprar</a:t>
            </a:r>
            <a:r>
              <a:rPr lang="en-US" i="1" dirty="0" smtClean="0"/>
              <a:t> o CP/M, </a:t>
            </a:r>
            <a:r>
              <a:rPr lang="en-US" i="1" dirty="0" err="1" smtClean="0"/>
              <a:t>não</a:t>
            </a:r>
            <a:r>
              <a:rPr lang="en-US" i="1" dirty="0" smtClean="0"/>
              <a:t> </a:t>
            </a:r>
            <a:r>
              <a:rPr lang="en-US" i="1" dirty="0" err="1" smtClean="0"/>
              <a:t>conseguindo</a:t>
            </a:r>
            <a:r>
              <a:rPr lang="en-US" i="1" dirty="0" smtClean="0"/>
              <a:t> </a:t>
            </a:r>
            <a:r>
              <a:rPr lang="en-US" i="1" dirty="0" err="1" smtClean="0"/>
              <a:t>comprou</a:t>
            </a:r>
            <a:r>
              <a:rPr lang="en-US" i="1" dirty="0" smtClean="0"/>
              <a:t> o DOS (US$75 mil ) </a:t>
            </a:r>
            <a:r>
              <a:rPr lang="en-US" i="1" dirty="0" err="1" smtClean="0"/>
              <a:t>em</a:t>
            </a:r>
            <a:r>
              <a:rPr lang="en-US" i="1" dirty="0" smtClean="0"/>
              <a:t> </a:t>
            </a:r>
            <a:r>
              <a:rPr lang="en-US" i="1" dirty="0" err="1" smtClean="0"/>
              <a:t>sua</a:t>
            </a:r>
            <a:r>
              <a:rPr lang="en-US" i="1" dirty="0" smtClean="0"/>
              <a:t> </a:t>
            </a:r>
            <a:r>
              <a:rPr lang="en-US" i="1" dirty="0" err="1" smtClean="0"/>
              <a:t>empresa</a:t>
            </a:r>
            <a:r>
              <a:rPr lang="en-US" i="1" dirty="0" smtClean="0"/>
              <a:t> </a:t>
            </a:r>
            <a:r>
              <a:rPr lang="en-US" i="1" dirty="0" err="1" smtClean="0"/>
              <a:t>embrionária</a:t>
            </a:r>
            <a:r>
              <a:rPr lang="en-US" i="1" dirty="0" smtClean="0"/>
              <a:t>  - Microsoft; </a:t>
            </a:r>
            <a:r>
              <a:rPr lang="en-US" i="1" dirty="0" err="1" smtClean="0"/>
              <a:t>modificações</a:t>
            </a:r>
            <a:r>
              <a:rPr lang="en-US" i="1" dirty="0" smtClean="0"/>
              <a:t> no original </a:t>
            </a:r>
            <a:r>
              <a:rPr lang="en-US" i="1" dirty="0" err="1" smtClean="0"/>
              <a:t>geraram</a:t>
            </a:r>
            <a:r>
              <a:rPr lang="en-US" i="1" dirty="0" smtClean="0"/>
              <a:t> o </a:t>
            </a:r>
            <a:r>
              <a:rPr lang="en-US" i="1" dirty="0" smtClean="0">
                <a:solidFill>
                  <a:srgbClr val="006600"/>
                </a:solidFill>
              </a:rPr>
              <a:t>MS-DOS </a:t>
            </a:r>
            <a:r>
              <a:rPr lang="en-US" i="1" dirty="0" err="1" smtClean="0"/>
              <a:t>vendido</a:t>
            </a:r>
            <a:r>
              <a:rPr lang="en-US" i="1" dirty="0" smtClean="0"/>
              <a:t> </a:t>
            </a:r>
            <a:r>
              <a:rPr lang="en-US" i="1" dirty="0" err="1" smtClean="0"/>
              <a:t>por</a:t>
            </a:r>
            <a:r>
              <a:rPr lang="en-US" i="1" dirty="0" smtClean="0"/>
              <a:t> US$8milhões;</a:t>
            </a:r>
          </a:p>
          <a:p>
            <a:r>
              <a:rPr lang="en-US" sz="2400" i="1" dirty="0" smtClean="0">
                <a:solidFill>
                  <a:srgbClr val="006600"/>
                </a:solidFill>
              </a:rPr>
              <a:t>MAC OS </a:t>
            </a:r>
            <a:r>
              <a:rPr lang="en-US" sz="2400" i="1" dirty="0" smtClean="0"/>
              <a:t>: </a:t>
            </a:r>
            <a:r>
              <a:rPr lang="en-US" sz="2400" i="1" dirty="0" err="1" smtClean="0"/>
              <a:t>início</a:t>
            </a:r>
            <a:r>
              <a:rPr lang="en-US" sz="2400" i="1" dirty="0" smtClean="0"/>
              <a:t> dos </a:t>
            </a:r>
            <a:r>
              <a:rPr lang="en-US" sz="2400" i="1" dirty="0" err="1" smtClean="0"/>
              <a:t>anos</a:t>
            </a:r>
            <a:r>
              <a:rPr lang="en-US" sz="2400" i="1" dirty="0" smtClean="0"/>
              <a:t> 80, Steve Jobs, com interface </a:t>
            </a:r>
            <a:r>
              <a:rPr lang="en-US" sz="2400" i="1" dirty="0" err="1" smtClean="0"/>
              <a:t>gráfica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amigável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conquista</a:t>
            </a:r>
            <a:r>
              <a:rPr lang="en-US" sz="2400" i="1" dirty="0" smtClean="0"/>
              <a:t> </a:t>
            </a:r>
            <a:r>
              <a:rPr lang="en-US" sz="2400" i="1" dirty="0"/>
              <a:t>o </a:t>
            </a:r>
            <a:r>
              <a:rPr lang="en-US" sz="2400" i="1" dirty="0" err="1"/>
              <a:t>usuário</a:t>
            </a:r>
            <a:r>
              <a:rPr lang="en-US" sz="2400" i="1" dirty="0"/>
              <a:t>; </a:t>
            </a:r>
            <a:r>
              <a:rPr lang="pt-BR" sz="2400" i="1" dirty="0"/>
              <a:t>A revista Fortune classifica a Apple a empresa mais </a:t>
            </a:r>
            <a:r>
              <a:rPr lang="pt-BR" sz="2400" i="1" dirty="0" smtClean="0"/>
              <a:t>admirada do </a:t>
            </a:r>
            <a:r>
              <a:rPr lang="pt-BR" sz="2400" i="1" dirty="0"/>
              <a:t>mundo por </a:t>
            </a:r>
            <a:r>
              <a:rPr lang="pt-BR" sz="2400" i="1" smtClean="0"/>
              <a:t>11 vezes </a:t>
            </a:r>
            <a:r>
              <a:rPr lang="pt-BR" sz="2400" i="1" dirty="0"/>
              <a:t>(</a:t>
            </a:r>
            <a:r>
              <a:rPr lang="pt-BR" sz="2400" i="1"/>
              <a:t>incluindo </a:t>
            </a:r>
            <a:r>
              <a:rPr lang="pt-BR" sz="2400" i="1" smtClean="0"/>
              <a:t>2018).</a:t>
            </a:r>
            <a:endParaRPr lang="pt-BR" sz="2400" i="1" dirty="0"/>
          </a:p>
          <a:p>
            <a:pPr marL="449263" lvl="2" indent="-179388" eaLnBrk="1" hangingPunct="1">
              <a:lnSpc>
                <a:spcPct val="90000"/>
              </a:lnSpc>
            </a:pPr>
            <a:r>
              <a:rPr lang="en-US" i="1" dirty="0" smtClean="0">
                <a:solidFill>
                  <a:srgbClr val="006600"/>
                </a:solidFill>
              </a:rPr>
              <a:t>Windows</a:t>
            </a:r>
            <a:r>
              <a:rPr lang="en-US" i="1" dirty="0" smtClean="0"/>
              <a:t>: 1985 a 1995, </a:t>
            </a:r>
            <a:r>
              <a:rPr lang="en-US" i="1" dirty="0" err="1" smtClean="0"/>
              <a:t>ambiente</a:t>
            </a:r>
            <a:r>
              <a:rPr lang="en-US" i="1" dirty="0" smtClean="0"/>
              <a:t> </a:t>
            </a:r>
            <a:r>
              <a:rPr lang="en-US" i="1" dirty="0" err="1" smtClean="0"/>
              <a:t>gráfico</a:t>
            </a:r>
            <a:r>
              <a:rPr lang="en-US" i="1" dirty="0" smtClean="0"/>
              <a:t> </a:t>
            </a:r>
            <a:r>
              <a:rPr lang="en-US" i="1" dirty="0" err="1" smtClean="0"/>
              <a:t>sobre</a:t>
            </a:r>
            <a:r>
              <a:rPr lang="en-US" i="1" dirty="0" smtClean="0"/>
              <a:t> o MS-DOS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260648"/>
            <a:ext cx="7772400" cy="947738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pt-BR" sz="4000" smtClean="0">
                <a:solidFill>
                  <a:schemeClr val="tx1"/>
                </a:solidFill>
              </a:rPr>
              <a:t>Evolução do Unix/Linux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28800"/>
            <a:ext cx="7990656" cy="5040560"/>
          </a:xfrm>
        </p:spPr>
        <p:txBody>
          <a:bodyPr/>
          <a:lstStyle/>
          <a:p>
            <a:pPr eaLnBrk="1" hangingPunct="1">
              <a:defRPr/>
            </a:pPr>
            <a:r>
              <a:rPr lang="pt-BR" sz="2400" dirty="0" err="1" smtClean="0"/>
              <a:t>Multics</a:t>
            </a:r>
            <a:r>
              <a:rPr lang="pt-BR" sz="2400" dirty="0" smtClean="0"/>
              <a:t> (GE,MIT e Bell </a:t>
            </a:r>
            <a:r>
              <a:rPr lang="pt-BR" sz="2400" dirty="0" err="1" smtClean="0"/>
              <a:t>Labs</a:t>
            </a:r>
            <a:r>
              <a:rPr lang="pt-BR" sz="2400" dirty="0" smtClean="0"/>
              <a:t>)</a:t>
            </a:r>
          </a:p>
          <a:p>
            <a:pPr eaLnBrk="1" hangingPunct="1">
              <a:defRPr/>
            </a:pPr>
            <a:r>
              <a:rPr lang="pt-BR" sz="2400" dirty="0" smtClean="0"/>
              <a:t>UNIX (1970)</a:t>
            </a:r>
          </a:p>
          <a:p>
            <a:pPr eaLnBrk="1" hangingPunct="1">
              <a:defRPr/>
            </a:pPr>
            <a:r>
              <a:rPr lang="pt-BR" sz="2400" dirty="0" smtClean="0"/>
              <a:t>UNIX BSD (Berkeley Software </a:t>
            </a:r>
            <a:r>
              <a:rPr lang="pt-BR" sz="2400" dirty="0" err="1" smtClean="0"/>
              <a:t>Distribution</a:t>
            </a:r>
            <a:r>
              <a:rPr lang="pt-BR" sz="2400" dirty="0" smtClean="0"/>
              <a:t>)</a:t>
            </a:r>
          </a:p>
          <a:p>
            <a:pPr eaLnBrk="1" hangingPunct="1">
              <a:defRPr/>
            </a:pPr>
            <a:r>
              <a:rPr lang="pt-BR" sz="2400" dirty="0" smtClean="0"/>
              <a:t>UNIX System V (Versão comercial AT&amp;T) </a:t>
            </a:r>
          </a:p>
          <a:p>
            <a:pPr marL="719138" lvl="1" indent="-358775" eaLnBrk="1" hangingPunct="1">
              <a:defRPr/>
            </a:pPr>
            <a:r>
              <a:rPr lang="pt-BR" sz="2400" dirty="0" smtClean="0"/>
              <a:t>Sun </a:t>
            </a:r>
            <a:r>
              <a:rPr lang="pt-BR" sz="2400" dirty="0" err="1" smtClean="0"/>
              <a:t>Solaris</a:t>
            </a:r>
            <a:r>
              <a:rPr lang="pt-BR" sz="2400" dirty="0" smtClean="0"/>
              <a:t> (UNIX da Sun), HPUX (da HP)</a:t>
            </a:r>
          </a:p>
          <a:p>
            <a:pPr marL="692150" lvl="1" indent="-347663" eaLnBrk="1" hangingPunct="1">
              <a:defRPr/>
            </a:pPr>
            <a:r>
              <a:rPr lang="pt-BR" sz="2400" dirty="0" smtClean="0"/>
              <a:t>IBM AIX</a:t>
            </a:r>
          </a:p>
          <a:p>
            <a:pPr eaLnBrk="1" hangingPunct="1">
              <a:defRPr/>
            </a:pPr>
            <a:r>
              <a:rPr lang="pt-BR" sz="2400" dirty="0" err="1" smtClean="0"/>
              <a:t>Minix</a:t>
            </a:r>
            <a:r>
              <a:rPr lang="pt-BR" sz="2400" dirty="0" smtClean="0"/>
              <a:t>: de </a:t>
            </a:r>
            <a:r>
              <a:rPr lang="pt-BR" sz="2400" dirty="0" err="1" smtClean="0"/>
              <a:t>Tanenbaum</a:t>
            </a:r>
            <a:r>
              <a:rPr lang="pt-BR" sz="2400" dirty="0" smtClean="0"/>
              <a:t> com objetivo educacional, adaptada por Linus Torvalds gerou o Linux de hoje.</a:t>
            </a:r>
          </a:p>
          <a:p>
            <a:pPr eaLnBrk="1" hangingPunct="1">
              <a:defRPr/>
            </a:pPr>
            <a:r>
              <a:rPr lang="pt-BR" sz="2400" dirty="0" smtClean="0"/>
              <a:t>Linux: </a:t>
            </a:r>
            <a:r>
              <a:rPr lang="pt-BR" sz="2400" dirty="0" err="1" smtClean="0"/>
              <a:t>flavours</a:t>
            </a:r>
            <a:r>
              <a:rPr lang="pt-BR" sz="2400" dirty="0" smtClean="0"/>
              <a:t> ou </a:t>
            </a:r>
            <a:r>
              <a:rPr lang="pt-BR" sz="2400" dirty="0" err="1" smtClean="0"/>
              <a:t>distro</a:t>
            </a:r>
            <a:r>
              <a:rPr lang="pt-BR" sz="2400" dirty="0" smtClean="0"/>
              <a:t>: há aprox. 300 ativas!</a:t>
            </a:r>
          </a:p>
          <a:p>
            <a:pPr lvl="1" eaLnBrk="1" hangingPunct="1">
              <a:defRPr/>
            </a:pPr>
            <a:r>
              <a:rPr lang="pt-BR" sz="2000" dirty="0" smtClean="0"/>
              <a:t>Debian (</a:t>
            </a:r>
            <a:r>
              <a:rPr lang="pt-BR" sz="2000" dirty="0" err="1" smtClean="0"/>
              <a:t>Ubuntu</a:t>
            </a:r>
            <a:r>
              <a:rPr lang="pt-BR" sz="2000" dirty="0" smtClean="0"/>
              <a:t>), </a:t>
            </a:r>
            <a:r>
              <a:rPr lang="pt-BR" sz="2000" dirty="0" err="1" smtClean="0"/>
              <a:t>Red</a:t>
            </a:r>
            <a:r>
              <a:rPr lang="pt-BR" sz="2000" dirty="0" smtClean="0"/>
              <a:t> </a:t>
            </a:r>
            <a:r>
              <a:rPr lang="pt-BR" sz="2000" dirty="0" err="1" smtClean="0"/>
              <a:t>Hat</a:t>
            </a:r>
            <a:r>
              <a:rPr lang="pt-BR" sz="2000" dirty="0" smtClean="0"/>
              <a:t> (</a:t>
            </a:r>
            <a:r>
              <a:rPr lang="pt-BR" sz="2000" dirty="0" err="1" smtClean="0"/>
              <a:t>Fedora</a:t>
            </a:r>
            <a:r>
              <a:rPr lang="pt-BR" sz="2000" dirty="0" smtClean="0"/>
              <a:t>, </a:t>
            </a:r>
            <a:r>
              <a:rPr lang="pt-BR" sz="2000" dirty="0" err="1" smtClean="0"/>
              <a:t>Mandriva</a:t>
            </a:r>
            <a:r>
              <a:rPr lang="pt-BR" sz="2000" dirty="0" smtClean="0"/>
              <a:t>), </a:t>
            </a:r>
            <a:r>
              <a:rPr lang="pt-BR" sz="2000" dirty="0" err="1" smtClean="0"/>
              <a:t>FreeBSD</a:t>
            </a:r>
            <a:r>
              <a:rPr lang="pt-BR" sz="2000" dirty="0" smtClean="0"/>
              <a:t> (</a:t>
            </a:r>
            <a:r>
              <a:rPr lang="pt-BR" sz="2000" dirty="0" err="1" smtClean="0"/>
              <a:t>Gentoo</a:t>
            </a:r>
            <a:r>
              <a:rPr lang="pt-BR" sz="2000" dirty="0" smtClean="0"/>
              <a:t>), </a:t>
            </a:r>
            <a:r>
              <a:rPr lang="pt-BR" sz="2000" dirty="0" err="1" smtClean="0"/>
              <a:t>Slackware</a:t>
            </a:r>
            <a:r>
              <a:rPr lang="pt-BR" sz="2000" dirty="0" smtClean="0"/>
              <a:t>, </a:t>
            </a:r>
            <a:r>
              <a:rPr lang="pt-BR" sz="2000" dirty="0" err="1" smtClean="0"/>
              <a:t>OpenSuse</a:t>
            </a:r>
            <a:r>
              <a:rPr lang="pt-BR" sz="2000" dirty="0" smtClean="0"/>
              <a:t>...</a:t>
            </a:r>
          </a:p>
          <a:p>
            <a:pPr eaLnBrk="1" hangingPunct="1">
              <a:defRPr/>
            </a:pPr>
            <a:r>
              <a:rPr lang="pt-BR" sz="2400" dirty="0"/>
              <a:t> </a:t>
            </a:r>
            <a:r>
              <a:rPr lang="pt-BR" sz="2400" dirty="0" err="1" smtClean="0"/>
              <a:t>Android</a:t>
            </a:r>
            <a:r>
              <a:rPr lang="pt-BR" sz="2400" dirty="0" smtClean="0"/>
              <a:t> – em 85% </a:t>
            </a:r>
            <a:r>
              <a:rPr lang="pt-BR" sz="2400" dirty="0"/>
              <a:t>dos </a:t>
            </a:r>
            <a:r>
              <a:rPr lang="pt-BR" sz="2400" dirty="0" smtClean="0"/>
              <a:t>7,3 </a:t>
            </a:r>
            <a:r>
              <a:rPr lang="pt-BR" sz="2400" dirty="0"/>
              <a:t>bilhões </a:t>
            </a:r>
            <a:r>
              <a:rPr lang="pt-BR" sz="2400" dirty="0" smtClean="0"/>
              <a:t>de smartphones.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0"/>
            <a:ext cx="7772400" cy="1125538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pt-BR" sz="4000" smtClean="0">
                <a:solidFill>
                  <a:schemeClr val="tx1"/>
                </a:solidFill>
              </a:rPr>
              <a:t>Evolução do Windows (1)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1160212"/>
            <a:ext cx="8964488" cy="5581155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pt-BR" sz="2400" dirty="0"/>
              <a:t>Bill Gates, Paul Allen</a:t>
            </a:r>
          </a:p>
          <a:p>
            <a:pPr eaLnBrk="1" hangingPunct="1"/>
            <a:r>
              <a:rPr lang="pt-BR" sz="2400" dirty="0" smtClean="0">
                <a:solidFill>
                  <a:srgbClr val="C00000"/>
                </a:solidFill>
              </a:rPr>
              <a:t>MS-DOS </a:t>
            </a:r>
            <a:r>
              <a:rPr lang="pt-BR" sz="2400" dirty="0" smtClean="0"/>
              <a:t>ou IBM-PC DOS</a:t>
            </a:r>
          </a:p>
          <a:p>
            <a:pPr eaLnBrk="1" hangingPunct="1"/>
            <a:r>
              <a:rPr lang="pt-BR" sz="2400" dirty="0" smtClean="0"/>
              <a:t>Windows Cooperativo (inspirado no </a:t>
            </a:r>
            <a:br>
              <a:rPr lang="pt-BR" sz="2400" dirty="0" smtClean="0"/>
            </a:br>
            <a:r>
              <a:rPr lang="pt-BR" sz="2400" dirty="0" smtClean="0"/>
              <a:t>Apple Macintosh de Steve Jobs) – </a:t>
            </a:r>
            <a:br>
              <a:rPr lang="pt-BR" sz="2400" dirty="0" smtClean="0"/>
            </a:br>
            <a:r>
              <a:rPr lang="pt-BR" sz="2400" dirty="0" smtClean="0"/>
              <a:t>Windows 1.0, 2.0, 3.1. </a:t>
            </a:r>
          </a:p>
          <a:p>
            <a:pPr eaLnBrk="1" hangingPunct="1"/>
            <a:r>
              <a:rPr lang="pt-BR" sz="2400" dirty="0" smtClean="0"/>
              <a:t>Permaneceu por 10 anos.</a:t>
            </a:r>
          </a:p>
          <a:p>
            <a:pPr eaLnBrk="1" hangingPunct="1"/>
            <a:r>
              <a:rPr lang="pt-BR" sz="2400" dirty="0" smtClean="0">
                <a:solidFill>
                  <a:srgbClr val="C00000"/>
                </a:solidFill>
              </a:rPr>
              <a:t>Windows NT: </a:t>
            </a:r>
            <a:r>
              <a:rPr lang="pt-BR" sz="2400" dirty="0" smtClean="0"/>
              <a:t>pretendia aposentar o MS-DOS, </a:t>
            </a:r>
            <a:r>
              <a:rPr lang="pt-BR" sz="2400" dirty="0" err="1" smtClean="0"/>
              <a:t>idéias</a:t>
            </a:r>
            <a:r>
              <a:rPr lang="pt-BR" sz="2400" dirty="0" smtClean="0"/>
              <a:t> do concorrente VAX/VMS foi processado e fizeram acordo; outro concorrente: OS/2 .</a:t>
            </a:r>
          </a:p>
          <a:p>
            <a:pPr eaLnBrk="1" hangingPunct="1"/>
            <a:r>
              <a:rPr lang="pt-BR" sz="2400" dirty="0" smtClean="0">
                <a:solidFill>
                  <a:srgbClr val="C00000"/>
                </a:solidFill>
              </a:rPr>
              <a:t>Windows 95/98 </a:t>
            </a:r>
            <a:r>
              <a:rPr lang="pt-BR" sz="2400" dirty="0" smtClean="0"/>
              <a:t>(1ª e 2ª versões estáveis)</a:t>
            </a:r>
          </a:p>
          <a:p>
            <a:pPr eaLnBrk="1" hangingPunct="1"/>
            <a:r>
              <a:rPr lang="pt-BR" sz="2400" dirty="0" smtClean="0">
                <a:solidFill>
                  <a:srgbClr val="C00000"/>
                </a:solidFill>
              </a:rPr>
              <a:t>Windows 2000 </a:t>
            </a:r>
            <a:r>
              <a:rPr lang="pt-BR" sz="2400" dirty="0" smtClean="0"/>
              <a:t>e </a:t>
            </a:r>
            <a:r>
              <a:rPr lang="pt-BR" sz="2400" dirty="0" smtClean="0">
                <a:solidFill>
                  <a:srgbClr val="C00000"/>
                </a:solidFill>
              </a:rPr>
              <a:t>Windows Me </a:t>
            </a:r>
            <a:r>
              <a:rPr lang="pt-BR" sz="2400" dirty="0" smtClean="0"/>
              <a:t>(Início 1999- 3ª e 4ª versões estáveis)</a:t>
            </a:r>
          </a:p>
          <a:p>
            <a:pPr eaLnBrk="1" hangingPunct="1"/>
            <a:r>
              <a:rPr lang="pt-BR" sz="2400" dirty="0" smtClean="0">
                <a:solidFill>
                  <a:srgbClr val="C00000"/>
                </a:solidFill>
              </a:rPr>
              <a:t>Windows XP </a:t>
            </a:r>
            <a:r>
              <a:rPr lang="pt-BR" sz="2400" dirty="0" smtClean="0"/>
              <a:t>(Início de 2001 - 5ª versão estável)</a:t>
            </a:r>
          </a:p>
          <a:p>
            <a:pPr eaLnBrk="1" hangingPunct="1"/>
            <a:endParaRPr lang="pt-BR" sz="2400" dirty="0" smtClean="0"/>
          </a:p>
        </p:txBody>
      </p:sp>
      <p:pic>
        <p:nvPicPr>
          <p:cNvPr id="4" name="Picture 4" descr="http://www.wired.com/images_blogs/thisdayintech/2011/04/gates_and_allen_450px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980728"/>
            <a:ext cx="2930802" cy="2637722"/>
          </a:xfrm>
          <a:prstGeom prst="rect">
            <a:avLst/>
          </a:prstGeom>
          <a:noFill/>
        </p:spPr>
      </p:pic>
      <p:pic>
        <p:nvPicPr>
          <p:cNvPr id="5" name="Picture 2" descr="http://www.microsoft.com/About/CorporateCitizenship/en-us/DownloadHandler.ashx?Id=07-03-0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92139" y="779766"/>
            <a:ext cx="2821059" cy="9064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333375"/>
            <a:ext cx="7772400" cy="792163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pt-BR" sz="4000" smtClean="0">
                <a:solidFill>
                  <a:schemeClr val="tx1"/>
                </a:solidFill>
              </a:rPr>
              <a:t>Evolução do Windows (2)</a:t>
            </a:r>
          </a:p>
        </p:txBody>
      </p:sp>
      <p:sp>
        <p:nvSpPr>
          <p:cNvPr id="27651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79512" y="1340768"/>
            <a:ext cx="8748464" cy="5517232"/>
          </a:xfrm>
        </p:spPr>
        <p:txBody>
          <a:bodyPr/>
          <a:lstStyle/>
          <a:p>
            <a:pPr eaLnBrk="1" hangingPunct="1"/>
            <a:r>
              <a:rPr lang="pt-BR" sz="2400" dirty="0" smtClean="0">
                <a:solidFill>
                  <a:srgbClr val="C00000"/>
                </a:solidFill>
              </a:rPr>
              <a:t>Windows Vista </a:t>
            </a:r>
            <a:r>
              <a:rPr lang="pt-BR" sz="2400" dirty="0" smtClean="0"/>
              <a:t>- Início de 2007: período mais longo entre lançamentos consecutivos de versões do Microsoft Windows. Windows Vista tem taxas de aprovação e satisfação mais baixas do que as do Windows XP (6ª versão estável).  </a:t>
            </a:r>
          </a:p>
          <a:p>
            <a:pPr eaLnBrk="1" hangingPunct="1"/>
            <a:r>
              <a:rPr lang="pt-BR" sz="2400" dirty="0" smtClean="0">
                <a:solidFill>
                  <a:srgbClr val="C00000"/>
                </a:solidFill>
              </a:rPr>
              <a:t>Windows 7 </a:t>
            </a:r>
            <a:r>
              <a:rPr lang="pt-BR" sz="2400" dirty="0" smtClean="0"/>
              <a:t>foi lançado em 2009,  menos de 3 anos depois do lançamento de seu predecessor.</a:t>
            </a:r>
          </a:p>
          <a:p>
            <a:pPr eaLnBrk="1" hangingPunct="1"/>
            <a:r>
              <a:rPr lang="pt-BR" sz="2400" dirty="0" smtClean="0">
                <a:solidFill>
                  <a:srgbClr val="C00000"/>
                </a:solidFill>
              </a:rPr>
              <a:t>Windows 8  </a:t>
            </a:r>
            <a:r>
              <a:rPr lang="pt-BR" sz="2400" dirty="0" smtClean="0"/>
              <a:t>foi lançado em agosto de 2012. O foco principal é melhorar a experiência com dispositivos móveis (Windows </a:t>
            </a:r>
            <a:r>
              <a:rPr lang="pt-BR" sz="2400" dirty="0" err="1" smtClean="0"/>
              <a:t>Phone</a:t>
            </a:r>
            <a:r>
              <a:rPr lang="pt-BR" sz="2400" dirty="0" smtClean="0"/>
              <a:t> 8 compartilha componentes com Windows 8).</a:t>
            </a:r>
          </a:p>
          <a:p>
            <a:pPr eaLnBrk="1" hangingPunct="1"/>
            <a:r>
              <a:rPr lang="pt-BR" sz="2400" dirty="0" smtClean="0">
                <a:solidFill>
                  <a:srgbClr val="C00000"/>
                </a:solidFill>
              </a:rPr>
              <a:t>Windows 10 </a:t>
            </a:r>
            <a:r>
              <a:rPr lang="pt-BR" sz="2400" dirty="0" smtClean="0"/>
              <a:t>lançado em 29 de julho de 2015. A atualização será gratuita para Windows 7 ou 8.1, durante o período de um ano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Espaço Reservado para Conteúdo 4" descr="EvolucaoSOs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73154" y="476672"/>
            <a:ext cx="7920880" cy="20627295"/>
          </a:xfrm>
        </p:spPr>
      </p:pic>
      <p:sp>
        <p:nvSpPr>
          <p:cNvPr id="3" name="Retângulo 2"/>
          <p:cNvSpPr/>
          <p:nvPr/>
        </p:nvSpPr>
        <p:spPr>
          <a:xfrm>
            <a:off x="0" y="97468"/>
            <a:ext cx="9144000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pt-BR" sz="1400" dirty="0">
                <a:ln w="6350">
                  <a:solidFill>
                    <a:schemeClr val="accent6">
                      <a:lumMod val="75000"/>
                    </a:schemeClr>
                  </a:solidFill>
                </a:ln>
                <a:noFill/>
                <a:hlinkClick r:id="rId3"/>
              </a:rPr>
              <a:t>https://www.tecmundo.com.br/sistema-operacional/2031-a-historia-dos-sistemas-operacionais-ilustracao-.</a:t>
            </a:r>
            <a:r>
              <a:rPr lang="pt-BR" sz="1400" dirty="0" smtClean="0">
                <a:ln w="6350">
                  <a:solidFill>
                    <a:schemeClr val="accent6">
                      <a:lumMod val="75000"/>
                    </a:schemeClr>
                  </a:solidFill>
                </a:ln>
                <a:noFill/>
                <a:hlinkClick r:id="rId3"/>
              </a:rPr>
              <a:t>htm</a:t>
            </a:r>
            <a:endParaRPr lang="pt-BR" sz="1400" dirty="0" smtClean="0">
              <a:ln w="6350">
                <a:solidFill>
                  <a:schemeClr val="accent6">
                    <a:lumMod val="75000"/>
                  </a:schemeClr>
                </a:solidFill>
              </a:ln>
              <a:noFill/>
            </a:endParaRPr>
          </a:p>
          <a:p>
            <a:endParaRPr lang="pt-BR" sz="1400" dirty="0">
              <a:ln w="6350">
                <a:solidFill>
                  <a:schemeClr val="accent6">
                    <a:lumMod val="75000"/>
                  </a:schemeClr>
                </a:solidFill>
              </a:ln>
              <a:noFill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657225" y="0"/>
            <a:ext cx="7772400" cy="114300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4000" smtClean="0">
                <a:solidFill>
                  <a:schemeClr val="tx1"/>
                </a:solidFill>
              </a:rPr>
              <a:t>História (5)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196975"/>
            <a:ext cx="8424862" cy="56610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 smtClean="0">
                <a:solidFill>
                  <a:srgbClr val="C00000"/>
                </a:solidFill>
              </a:rPr>
              <a:t>Quinta </a:t>
            </a:r>
            <a:r>
              <a:rPr lang="en-US" sz="2400" dirty="0" err="1" smtClean="0">
                <a:solidFill>
                  <a:srgbClr val="C00000"/>
                </a:solidFill>
              </a:rPr>
              <a:t>Geração</a:t>
            </a:r>
            <a:r>
              <a:rPr lang="en-US" sz="2400" dirty="0" smtClean="0">
                <a:solidFill>
                  <a:srgbClr val="C00000"/>
                </a:solidFill>
              </a:rPr>
              <a:t>  ? –  (?)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pt-BR" sz="2400" dirty="0" smtClean="0"/>
              <a:t>A classificação não é consenso :</a:t>
            </a:r>
          </a:p>
          <a:p>
            <a:pPr marL="692150" lvl="1" indent="-347663" eaLnBrk="1" hangingPunct="1">
              <a:buFontTx/>
              <a:buNone/>
            </a:pPr>
            <a:endParaRPr lang="pt-BR" sz="1200" dirty="0" smtClean="0"/>
          </a:p>
          <a:p>
            <a:pPr marL="228600" lvl="1" indent="-228600" eaLnBrk="1" hangingPunct="1">
              <a:buFontTx/>
              <a:buNone/>
            </a:pPr>
            <a:r>
              <a:rPr lang="en-US" sz="2400" i="1" dirty="0" smtClean="0"/>
              <a:t>“Fifth generation computing devices, based on artificial intelligence, are still in development, though there are some applications, such as voice recognition, that are being used today... The goal of fifth-generation computing is to develop devices that respond to natural language input and are capable of learning and self-organization.”</a:t>
            </a:r>
          </a:p>
          <a:p>
            <a:pPr marL="342900" lvl="1" indent="1588" eaLnBrk="1" hangingPunct="1">
              <a:buFontTx/>
              <a:buNone/>
            </a:pPr>
            <a:r>
              <a:rPr lang="en-US" sz="1600" dirty="0" smtClean="0"/>
              <a:t>www.webopedia.com/DidYouKnow/Hardware_Software/2002/FiveGenerations.asp</a:t>
            </a:r>
          </a:p>
          <a:p>
            <a:pPr marL="692150" lvl="1" indent="-347663" eaLnBrk="1" hangingPunct="1">
              <a:buFontTx/>
              <a:buNone/>
            </a:pPr>
            <a:endParaRPr lang="pt-BR" sz="1400" dirty="0" smtClean="0"/>
          </a:p>
          <a:p>
            <a:pPr marL="692150" lvl="1" indent="-692150" eaLnBrk="1" hangingPunct="1">
              <a:buFontTx/>
              <a:buNone/>
            </a:pPr>
            <a:r>
              <a:rPr lang="pt-BR" sz="2400" dirty="0" smtClean="0">
                <a:ea typeface="+mn-ea"/>
                <a:cs typeface="+mn-cs"/>
              </a:rPr>
              <a:t>Organização Estruturada de Computadores – </a:t>
            </a:r>
            <a:r>
              <a:rPr lang="pt-BR" sz="2400" dirty="0" err="1" smtClean="0">
                <a:ea typeface="+mn-ea"/>
                <a:cs typeface="+mn-cs"/>
              </a:rPr>
              <a:t>Tanenbaum</a:t>
            </a:r>
            <a:r>
              <a:rPr lang="pt-BR" sz="2400" dirty="0" smtClean="0">
                <a:ea typeface="+mn-ea"/>
                <a:cs typeface="+mn-cs"/>
              </a:rPr>
              <a:t>: </a:t>
            </a:r>
          </a:p>
          <a:p>
            <a:pPr marL="457200" lvl="1" indent="-457200" eaLnBrk="1" hangingPunct="1">
              <a:buFontTx/>
              <a:buNone/>
            </a:pPr>
            <a:r>
              <a:rPr lang="pt-BR" sz="2400" dirty="0" smtClean="0">
                <a:ea typeface="+mn-ea"/>
                <a:cs typeface="+mn-cs"/>
              </a:rPr>
              <a:t>Computadores encolheram: no início </a:t>
            </a:r>
            <a:r>
              <a:rPr lang="pt-BR" sz="2400" dirty="0" err="1" smtClean="0">
                <a:ea typeface="+mn-ea"/>
                <a:cs typeface="+mn-cs"/>
              </a:rPr>
              <a:t>tablets</a:t>
            </a:r>
            <a:r>
              <a:rPr lang="pt-BR" sz="2400" dirty="0" smtClean="0">
                <a:ea typeface="+mn-ea"/>
                <a:cs typeface="+mn-cs"/>
              </a:rPr>
              <a:t> e </a:t>
            </a:r>
            <a:r>
              <a:rPr lang="pt-BR" sz="2400" dirty="0" err="1" smtClean="0">
                <a:ea typeface="+mn-ea"/>
                <a:cs typeface="+mn-cs"/>
              </a:rPr>
              <a:t>smartphones</a:t>
            </a:r>
            <a:r>
              <a:rPr lang="pt-BR" sz="2400" dirty="0" smtClean="0">
                <a:ea typeface="+mn-ea"/>
                <a:cs typeface="+mn-cs"/>
              </a:rPr>
              <a:t>, caminhando para computadores embutidos em dispositivos, portanto “invisíveis” =&gt; computação ubíqua.</a:t>
            </a:r>
            <a:endParaRPr lang="en-US" sz="2400" dirty="0" smtClean="0"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116633"/>
            <a:ext cx="7772400" cy="1008112"/>
          </a:xfrm>
        </p:spPr>
        <p:txBody>
          <a:bodyPr/>
          <a:lstStyle/>
          <a:p>
            <a:pPr eaLnBrk="1" hangingPunct="1"/>
            <a:r>
              <a:rPr lang="pt-BR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Roteiro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1259632" y="1268760"/>
            <a:ext cx="7345115" cy="5589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514350" indent="-514350" eaLnBrk="1" hangingPunct="1">
              <a:buFont typeface="+mj-lt"/>
              <a:buAutoNum type="arabicPeriod"/>
            </a:pPr>
            <a:r>
              <a:rPr lang="pt-BR" sz="2800" kern="0" dirty="0" smtClean="0">
                <a:solidFill>
                  <a:srgbClr val="FF0000"/>
                </a:solidFill>
              </a:rPr>
              <a:t>O que é um Sistema Operacional? Porque estudar?</a:t>
            </a:r>
          </a:p>
          <a:p>
            <a:pPr marL="514350" indent="-514350" eaLnBrk="1" hangingPunct="1">
              <a:lnSpc>
                <a:spcPct val="140000"/>
              </a:lnSpc>
              <a:buFont typeface="+mj-lt"/>
              <a:buAutoNum type="arabicPeriod"/>
            </a:pPr>
            <a:r>
              <a:rPr lang="pt-BR" sz="2800" kern="0" dirty="0">
                <a:solidFill>
                  <a:srgbClr val="FF0000"/>
                </a:solidFill>
              </a:rPr>
              <a:t>História – Evolução de alguns </a:t>
            </a:r>
            <a:r>
              <a:rPr lang="pt-BR" sz="2800" kern="0" dirty="0" err="1">
                <a:solidFill>
                  <a:srgbClr val="FF0000"/>
                </a:solidFill>
              </a:rPr>
              <a:t>SOs</a:t>
            </a:r>
            <a:endParaRPr lang="pt-BR" sz="2800" kern="0" dirty="0">
              <a:solidFill>
                <a:srgbClr val="FF0000"/>
              </a:solidFill>
            </a:endParaRPr>
          </a:p>
          <a:p>
            <a:pPr marL="514350" indent="-514350" eaLnBrk="1" hangingPunct="1">
              <a:lnSpc>
                <a:spcPct val="140000"/>
              </a:lnSpc>
              <a:buFont typeface="+mj-lt"/>
              <a:buAutoNum type="arabicPeriod"/>
            </a:pPr>
            <a:r>
              <a:rPr lang="pt-BR" sz="2800" kern="0" dirty="0">
                <a:solidFill>
                  <a:srgbClr val="339933"/>
                </a:solidFill>
              </a:rPr>
              <a:t>Revisão de Hardware</a:t>
            </a:r>
          </a:p>
          <a:p>
            <a:pPr marL="715963" lvl="1" indent="0" eaLnBrk="1" hangingPunct="1">
              <a:buFontTx/>
              <a:buNone/>
            </a:pPr>
            <a:r>
              <a:rPr lang="pt-BR" sz="2400" kern="0" dirty="0" smtClean="0">
                <a:solidFill>
                  <a:srgbClr val="339933"/>
                </a:solidFill>
              </a:rPr>
              <a:t>4.1 – Processadores</a:t>
            </a:r>
          </a:p>
          <a:p>
            <a:pPr marL="715963" lvl="1" indent="0" eaLnBrk="1" hangingPunct="1">
              <a:buFontTx/>
              <a:buNone/>
            </a:pPr>
            <a:r>
              <a:rPr lang="pt-BR" sz="2400" kern="0" dirty="0" smtClean="0">
                <a:solidFill>
                  <a:srgbClr val="339933"/>
                </a:solidFill>
              </a:rPr>
              <a:t>4.2 – Memória</a:t>
            </a:r>
          </a:p>
          <a:p>
            <a:pPr marL="715963" lvl="1" indent="0" eaLnBrk="1" hangingPunct="1">
              <a:buFontTx/>
              <a:buNone/>
            </a:pPr>
            <a:r>
              <a:rPr lang="pt-BR" sz="2400" kern="0" dirty="0" smtClean="0">
                <a:solidFill>
                  <a:srgbClr val="339933"/>
                </a:solidFill>
              </a:rPr>
              <a:t>4.3 – Dispositivos de E/S</a:t>
            </a:r>
          </a:p>
          <a:p>
            <a:pPr marL="715963" lvl="1" indent="0" eaLnBrk="1" hangingPunct="1">
              <a:buFontTx/>
              <a:buNone/>
            </a:pPr>
            <a:r>
              <a:rPr lang="pt-BR" sz="2400" kern="0" dirty="0" smtClean="0">
                <a:solidFill>
                  <a:srgbClr val="339933"/>
                </a:solidFill>
              </a:rPr>
              <a:t>4.4 – Barramentos </a:t>
            </a:r>
            <a:endParaRPr lang="pt-BR" sz="2400" kern="0" dirty="0">
              <a:solidFill>
                <a:srgbClr val="339933"/>
              </a:solidFill>
            </a:endParaRPr>
          </a:p>
          <a:p>
            <a:pPr marL="514350" indent="-514350" eaLnBrk="1" hangingPunct="1">
              <a:lnSpc>
                <a:spcPct val="140000"/>
              </a:lnSpc>
              <a:buFont typeface="+mj-lt"/>
              <a:buAutoNum type="arabicPeriod"/>
            </a:pPr>
            <a:r>
              <a:rPr lang="pt-BR" sz="2800" kern="0" dirty="0" smtClean="0">
                <a:solidFill>
                  <a:srgbClr val="000000"/>
                </a:solidFill>
              </a:rPr>
              <a:t>Conceitos Introdutórios </a:t>
            </a:r>
          </a:p>
          <a:p>
            <a:pPr marL="514350" indent="-514350" eaLnBrk="1" hangingPunct="1">
              <a:lnSpc>
                <a:spcPct val="140000"/>
              </a:lnSpc>
              <a:buFont typeface="+mj-lt"/>
              <a:buAutoNum type="arabicPeriod"/>
            </a:pPr>
            <a:r>
              <a:rPr lang="pt-BR" sz="2800" kern="0" dirty="0" smtClean="0">
                <a:solidFill>
                  <a:srgbClr val="000000"/>
                </a:solidFill>
              </a:rPr>
              <a:t>Chamadas de Sistemas</a:t>
            </a:r>
            <a:endParaRPr lang="pt-BR" sz="2800" kern="0" dirty="0">
              <a:solidFill>
                <a:srgbClr val="000000"/>
              </a:solidFill>
            </a:endParaRPr>
          </a:p>
          <a:p>
            <a:pPr marL="715963" lvl="1" indent="0" eaLnBrk="1" hangingPunct="1">
              <a:buFontTx/>
              <a:buNone/>
            </a:pPr>
            <a:endParaRPr lang="pt-BR" kern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3517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542925" y="0"/>
            <a:ext cx="7772400" cy="114300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4000" dirty="0" err="1" smtClean="0">
                <a:solidFill>
                  <a:schemeClr val="tx1"/>
                </a:solidFill>
              </a:rPr>
              <a:t>Revisão</a:t>
            </a:r>
            <a:r>
              <a:rPr lang="en-US" sz="4000" dirty="0" smtClean="0">
                <a:solidFill>
                  <a:schemeClr val="tx1"/>
                </a:solidFill>
              </a:rPr>
              <a:t> de Hardware </a:t>
            </a:r>
            <a:br>
              <a:rPr lang="en-US" sz="4000" dirty="0" smtClean="0">
                <a:solidFill>
                  <a:schemeClr val="tx1"/>
                </a:solidFill>
              </a:rPr>
            </a:br>
            <a:r>
              <a:rPr lang="en-US" sz="1600" dirty="0">
                <a:solidFill>
                  <a:schemeClr val="tx1"/>
                </a:solidFill>
              </a:rPr>
              <a:t>(</a:t>
            </a:r>
            <a:r>
              <a:rPr lang="en-US" sz="1600" dirty="0" smtClean="0">
                <a:solidFill>
                  <a:schemeClr val="tx1"/>
                </a:solidFill>
              </a:rPr>
              <a:t>1.3 do </a:t>
            </a:r>
            <a:r>
              <a:rPr lang="en-US" sz="1600" dirty="0" err="1" smtClean="0">
                <a:solidFill>
                  <a:schemeClr val="tx1"/>
                </a:solidFill>
              </a:rPr>
              <a:t>livro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texto</a:t>
            </a:r>
            <a:r>
              <a:rPr lang="en-US" sz="1600" dirty="0" smtClean="0">
                <a:solidFill>
                  <a:schemeClr val="tx1"/>
                </a:solidFill>
              </a:rPr>
              <a:t>)</a:t>
            </a:r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1628800"/>
            <a:ext cx="7303595" cy="3324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aixaDeTexto 5"/>
          <p:cNvSpPr txBox="1"/>
          <p:nvPr/>
        </p:nvSpPr>
        <p:spPr>
          <a:xfrm>
            <a:off x="2124869" y="5301208"/>
            <a:ext cx="460851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Um sistema de computação</a:t>
            </a:r>
          </a:p>
          <a:p>
            <a:pPr algn="ctr"/>
            <a:r>
              <a:rPr lang="pt-BR" sz="1800" dirty="0" smtClean="0"/>
              <a:t>Fonte: </a:t>
            </a:r>
            <a:r>
              <a:rPr lang="pt-BR" sz="1800" dirty="0" err="1" smtClean="0"/>
              <a:t>Silberschatz</a:t>
            </a:r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188913"/>
            <a:ext cx="7772400" cy="874712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4000" smtClean="0">
                <a:solidFill>
                  <a:schemeClr val="tx1"/>
                </a:solidFill>
              </a:rPr>
              <a:t>Processadores (1) 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79388" y="1196975"/>
            <a:ext cx="8748712" cy="5445125"/>
          </a:xfrm>
        </p:spPr>
        <p:txBody>
          <a:bodyPr/>
          <a:lstStyle/>
          <a:p>
            <a:pPr eaLnBrk="1" hangingPunct="1">
              <a:lnSpc>
                <a:spcPct val="110000"/>
              </a:lnSpc>
              <a:buFontTx/>
              <a:buNone/>
            </a:pPr>
            <a:r>
              <a:rPr lang="en-US" sz="2400" dirty="0" err="1" smtClean="0"/>
              <a:t>Cada</a:t>
            </a:r>
            <a:r>
              <a:rPr lang="en-US" sz="2400" dirty="0" smtClean="0"/>
              <a:t> CPU tem um </a:t>
            </a:r>
            <a:r>
              <a:rPr lang="en-US" sz="2400" dirty="0" err="1" smtClean="0"/>
              <a:t>conjunto</a:t>
            </a:r>
            <a:r>
              <a:rPr lang="en-US" sz="2400" dirty="0" smtClean="0"/>
              <a:t> </a:t>
            </a:r>
            <a:r>
              <a:rPr lang="en-US" sz="2400" dirty="0" err="1" smtClean="0"/>
              <a:t>específico</a:t>
            </a:r>
            <a:r>
              <a:rPr lang="en-US" sz="2400" dirty="0" smtClean="0"/>
              <a:t> de </a:t>
            </a:r>
            <a:r>
              <a:rPr lang="en-US" sz="2400" dirty="0" err="1" smtClean="0"/>
              <a:t>instruções</a:t>
            </a:r>
            <a:r>
              <a:rPr lang="en-US" sz="2400" dirty="0" smtClean="0"/>
              <a:t> </a:t>
            </a:r>
            <a:r>
              <a:rPr lang="en-US" sz="2400" dirty="0" err="1" smtClean="0"/>
              <a:t>que</a:t>
            </a:r>
            <a:r>
              <a:rPr lang="en-US" sz="2400" dirty="0" smtClean="0"/>
              <a:t> </a:t>
            </a:r>
            <a:r>
              <a:rPr lang="en-US" sz="2400" dirty="0" err="1" smtClean="0"/>
              <a:t>pode</a:t>
            </a:r>
            <a:r>
              <a:rPr lang="en-US" sz="2400" dirty="0" smtClean="0"/>
              <a:t> </a:t>
            </a:r>
            <a:r>
              <a:rPr lang="en-US" sz="2400" dirty="0" err="1" smtClean="0"/>
              <a:t>executar</a:t>
            </a:r>
            <a:r>
              <a:rPr lang="en-US" sz="2400" dirty="0" smtClean="0"/>
              <a:t>. </a:t>
            </a:r>
            <a:r>
              <a:rPr lang="en-US" sz="2400" dirty="0" err="1" smtClean="0"/>
              <a:t>Ciclo</a:t>
            </a:r>
            <a:r>
              <a:rPr lang="en-US" sz="2400" dirty="0" smtClean="0"/>
              <a:t> </a:t>
            </a:r>
            <a:r>
              <a:rPr lang="en-US" sz="2400" dirty="0" err="1" smtClean="0"/>
              <a:t>básico</a:t>
            </a:r>
            <a:r>
              <a:rPr lang="en-US" sz="2400" dirty="0" smtClean="0"/>
              <a:t>: </a:t>
            </a:r>
            <a:r>
              <a:rPr lang="en-US" sz="2400" dirty="0" err="1" smtClean="0"/>
              <a:t>buscar</a:t>
            </a:r>
            <a:r>
              <a:rPr lang="en-US" sz="2400" dirty="0" smtClean="0"/>
              <a:t> </a:t>
            </a:r>
            <a:r>
              <a:rPr lang="en-US" sz="2400" dirty="0" err="1" smtClean="0"/>
              <a:t>instrução</a:t>
            </a:r>
            <a:r>
              <a:rPr lang="en-US" sz="2400" dirty="0" smtClean="0"/>
              <a:t> </a:t>
            </a:r>
            <a:r>
              <a:rPr lang="en-US" sz="2400" dirty="0" err="1" smtClean="0"/>
              <a:t>na</a:t>
            </a:r>
            <a:r>
              <a:rPr lang="en-US" sz="2400" dirty="0" smtClean="0"/>
              <a:t> </a:t>
            </a:r>
            <a:r>
              <a:rPr lang="en-US" sz="2400" dirty="0" err="1" smtClean="0"/>
              <a:t>memória</a:t>
            </a:r>
            <a:r>
              <a:rPr lang="en-US" sz="2400" dirty="0" smtClean="0"/>
              <a:t>, </a:t>
            </a:r>
            <a:r>
              <a:rPr lang="en-US" sz="2400" dirty="0" err="1" smtClean="0"/>
              <a:t>decodificar</a:t>
            </a:r>
            <a:r>
              <a:rPr lang="en-US" sz="2400" dirty="0" smtClean="0"/>
              <a:t> (</a:t>
            </a:r>
            <a:r>
              <a:rPr lang="en-US" sz="2400" dirty="0" err="1" smtClean="0"/>
              <a:t>determinar</a:t>
            </a:r>
            <a:r>
              <a:rPr lang="en-US" sz="2400" dirty="0" smtClean="0"/>
              <a:t> </a:t>
            </a:r>
            <a:r>
              <a:rPr lang="en-US" sz="2400" dirty="0" err="1" smtClean="0"/>
              <a:t>operandos</a:t>
            </a:r>
            <a:r>
              <a:rPr lang="en-US" sz="2400" dirty="0" smtClean="0"/>
              <a:t> e </a:t>
            </a:r>
            <a:r>
              <a:rPr lang="en-US" sz="2400" dirty="0" err="1" smtClean="0"/>
              <a:t>operação</a:t>
            </a:r>
            <a:r>
              <a:rPr lang="en-US" sz="2400" dirty="0" smtClean="0"/>
              <a:t> a </a:t>
            </a:r>
            <a:r>
              <a:rPr lang="en-US" sz="2400" dirty="0" err="1" smtClean="0"/>
              <a:t>executar</a:t>
            </a:r>
            <a:r>
              <a:rPr lang="en-US" sz="2400" dirty="0" smtClean="0"/>
              <a:t>), </a:t>
            </a:r>
            <a:r>
              <a:rPr lang="en-US" sz="2400" dirty="0" err="1" smtClean="0"/>
              <a:t>executar</a:t>
            </a:r>
            <a:r>
              <a:rPr lang="en-US" sz="2400" dirty="0" smtClean="0"/>
              <a:t>. </a:t>
            </a:r>
            <a:r>
              <a:rPr lang="en-US" sz="2400" dirty="0" err="1" smtClean="0"/>
              <a:t>Têm</a:t>
            </a:r>
            <a:r>
              <a:rPr lang="en-US" sz="2400" dirty="0" smtClean="0"/>
              <a:t> </a:t>
            </a:r>
            <a:r>
              <a:rPr lang="en-US" sz="2400" dirty="0" err="1" smtClean="0"/>
              <a:t>registradores</a:t>
            </a:r>
            <a:r>
              <a:rPr lang="en-US" sz="2400" dirty="0" smtClean="0"/>
              <a:t> </a:t>
            </a:r>
            <a:r>
              <a:rPr lang="en-US" sz="2400" dirty="0" err="1" smtClean="0"/>
              <a:t>internos</a:t>
            </a:r>
            <a:r>
              <a:rPr lang="en-US" sz="2400" dirty="0" smtClean="0"/>
              <a:t> de </a:t>
            </a:r>
            <a:r>
              <a:rPr lang="en-US" sz="2400" dirty="0" err="1" smtClean="0"/>
              <a:t>propósito</a:t>
            </a:r>
            <a:r>
              <a:rPr lang="en-US" sz="2400" dirty="0" smtClean="0"/>
              <a:t> </a:t>
            </a:r>
            <a:r>
              <a:rPr lang="en-US" sz="2400" dirty="0" err="1" smtClean="0"/>
              <a:t>geral</a:t>
            </a:r>
            <a:r>
              <a:rPr lang="en-US" sz="2400" dirty="0" smtClean="0"/>
              <a:t> e </a:t>
            </a:r>
            <a:r>
              <a:rPr lang="en-US" sz="2400" dirty="0" err="1" smtClean="0"/>
              <a:t>específicos</a:t>
            </a:r>
            <a:r>
              <a:rPr lang="en-US" sz="2400" dirty="0" smtClean="0"/>
              <a:t> </a:t>
            </a:r>
            <a:r>
              <a:rPr lang="en-US" sz="2400" dirty="0" err="1" smtClean="0"/>
              <a:t>como</a:t>
            </a:r>
            <a:r>
              <a:rPr lang="en-US" sz="2400" dirty="0" smtClean="0"/>
              <a:t>:</a:t>
            </a:r>
          </a:p>
          <a:p>
            <a:pPr eaLnBrk="1" hangingPunct="1">
              <a:lnSpc>
                <a:spcPct val="110000"/>
              </a:lnSpc>
            </a:pPr>
            <a:r>
              <a:rPr lang="en-US" sz="2400" dirty="0" smtClean="0">
                <a:solidFill>
                  <a:srgbClr val="006600"/>
                </a:solidFill>
              </a:rPr>
              <a:t>PC (Program Counter): </a:t>
            </a:r>
            <a:r>
              <a:rPr lang="en-US" sz="2400" dirty="0" err="1" smtClean="0"/>
              <a:t>endereço</a:t>
            </a:r>
            <a:r>
              <a:rPr lang="en-US" sz="2400" dirty="0" smtClean="0"/>
              <a:t> de </a:t>
            </a:r>
            <a:r>
              <a:rPr lang="en-US" sz="2400" dirty="0" err="1" smtClean="0"/>
              <a:t>memória</a:t>
            </a:r>
            <a:r>
              <a:rPr lang="en-US" sz="2400" dirty="0" smtClean="0"/>
              <a:t> </a:t>
            </a:r>
            <a:r>
              <a:rPr lang="en-US" sz="2400" dirty="0" err="1" smtClean="0"/>
              <a:t>da</a:t>
            </a:r>
            <a:r>
              <a:rPr lang="en-US" sz="2400" dirty="0" smtClean="0"/>
              <a:t> </a:t>
            </a:r>
            <a:r>
              <a:rPr lang="en-US" sz="2400" dirty="0" err="1" smtClean="0"/>
              <a:t>próxima</a:t>
            </a:r>
            <a:r>
              <a:rPr lang="en-US" sz="2400" dirty="0" smtClean="0"/>
              <a:t> </a:t>
            </a:r>
            <a:r>
              <a:rPr lang="en-US" sz="2400" dirty="0" err="1" smtClean="0"/>
              <a:t>instrução</a:t>
            </a:r>
            <a:r>
              <a:rPr lang="en-US" sz="2400" dirty="0" smtClean="0"/>
              <a:t> a ser </a:t>
            </a:r>
            <a:r>
              <a:rPr lang="en-US" sz="2400" dirty="0" err="1" smtClean="0"/>
              <a:t>buscada</a:t>
            </a:r>
            <a:r>
              <a:rPr lang="en-US" sz="2400" dirty="0" smtClean="0"/>
              <a:t>;</a:t>
            </a:r>
          </a:p>
          <a:p>
            <a:pPr eaLnBrk="1" hangingPunct="1">
              <a:lnSpc>
                <a:spcPct val="110000"/>
              </a:lnSpc>
            </a:pPr>
            <a:r>
              <a:rPr lang="en-US" sz="2400" dirty="0" smtClean="0">
                <a:solidFill>
                  <a:srgbClr val="006600"/>
                </a:solidFill>
              </a:rPr>
              <a:t>SP (Stack Pointer)</a:t>
            </a:r>
            <a:r>
              <a:rPr lang="en-US" sz="2400" dirty="0" smtClean="0"/>
              <a:t>: </a:t>
            </a:r>
            <a:r>
              <a:rPr lang="en-US" sz="2400" dirty="0" err="1" smtClean="0"/>
              <a:t>aponta</a:t>
            </a:r>
            <a:r>
              <a:rPr lang="en-US" sz="2400" dirty="0" smtClean="0"/>
              <a:t> </a:t>
            </a:r>
            <a:r>
              <a:rPr lang="en-US" sz="2400" dirty="0" err="1" smtClean="0"/>
              <a:t>para</a:t>
            </a:r>
            <a:r>
              <a:rPr lang="en-US" sz="2400" dirty="0" smtClean="0"/>
              <a:t> o </a:t>
            </a:r>
            <a:r>
              <a:rPr lang="en-US" sz="2400" dirty="0" err="1" smtClean="0"/>
              <a:t>topo</a:t>
            </a:r>
            <a:r>
              <a:rPr lang="en-US" sz="2400" dirty="0" smtClean="0"/>
              <a:t> </a:t>
            </a:r>
            <a:r>
              <a:rPr lang="en-US" sz="2400" dirty="0" err="1" smtClean="0"/>
              <a:t>da</a:t>
            </a:r>
            <a:r>
              <a:rPr lang="en-US" sz="2400" dirty="0" smtClean="0"/>
              <a:t> </a:t>
            </a:r>
            <a:r>
              <a:rPr lang="en-US" sz="2400" dirty="0" err="1" smtClean="0"/>
              <a:t>pilha</a:t>
            </a:r>
            <a:r>
              <a:rPr lang="en-US" sz="2400" dirty="0" smtClean="0"/>
              <a:t> </a:t>
            </a:r>
            <a:r>
              <a:rPr lang="en-US" sz="2400" dirty="0" err="1" smtClean="0"/>
              <a:t>atual</a:t>
            </a:r>
            <a:r>
              <a:rPr lang="en-US" sz="2400" dirty="0" smtClean="0"/>
              <a:t> </a:t>
            </a:r>
            <a:r>
              <a:rPr lang="en-US" sz="2400" dirty="0" err="1" smtClean="0"/>
              <a:t>na</a:t>
            </a:r>
            <a:r>
              <a:rPr lang="en-US" sz="2400" dirty="0" smtClean="0"/>
              <a:t> </a:t>
            </a:r>
            <a:r>
              <a:rPr lang="en-US" sz="2400" dirty="0" err="1" smtClean="0"/>
              <a:t>memória</a:t>
            </a:r>
            <a:r>
              <a:rPr lang="en-US" sz="2400" dirty="0" smtClean="0"/>
              <a:t>;</a:t>
            </a:r>
          </a:p>
          <a:p>
            <a:pPr eaLnBrk="1" hangingPunct="1">
              <a:lnSpc>
                <a:spcPct val="110000"/>
              </a:lnSpc>
            </a:pPr>
            <a:r>
              <a:rPr lang="en-US" sz="2400" dirty="0" smtClean="0">
                <a:solidFill>
                  <a:srgbClr val="006600"/>
                </a:solidFill>
              </a:rPr>
              <a:t>PSW</a:t>
            </a:r>
            <a:r>
              <a:rPr lang="en-US" sz="2400" dirty="0" smtClean="0"/>
              <a:t> </a:t>
            </a:r>
            <a:r>
              <a:rPr lang="en-US" sz="2400" dirty="0" smtClean="0">
                <a:solidFill>
                  <a:srgbClr val="006600"/>
                </a:solidFill>
              </a:rPr>
              <a:t>(Program Status Word): </a:t>
            </a:r>
            <a:r>
              <a:rPr lang="en-US" sz="2400" dirty="0" err="1" smtClean="0"/>
              <a:t>contém</a:t>
            </a:r>
            <a:r>
              <a:rPr lang="en-US" sz="2400" dirty="0" smtClean="0"/>
              <a:t> </a:t>
            </a:r>
            <a:r>
              <a:rPr lang="en-US" sz="2400" dirty="0" err="1" smtClean="0"/>
              <a:t>os</a:t>
            </a:r>
            <a:r>
              <a:rPr lang="en-US" sz="2400" dirty="0" smtClean="0"/>
              <a:t> bits do </a:t>
            </a:r>
            <a:r>
              <a:rPr lang="en-US" sz="2400" dirty="0" err="1" smtClean="0"/>
              <a:t>código</a:t>
            </a:r>
            <a:r>
              <a:rPr lang="en-US" sz="2400" dirty="0" smtClean="0"/>
              <a:t> de </a:t>
            </a:r>
            <a:r>
              <a:rPr lang="en-US" sz="2400" dirty="0" err="1" smtClean="0"/>
              <a:t>condições</a:t>
            </a:r>
            <a:r>
              <a:rPr lang="en-US" sz="2400" dirty="0" smtClean="0"/>
              <a:t>, </a:t>
            </a:r>
            <a:r>
              <a:rPr lang="en-US" sz="2400" dirty="0" err="1" smtClean="0"/>
              <a:t>os</a:t>
            </a:r>
            <a:r>
              <a:rPr lang="en-US" sz="2400" dirty="0" smtClean="0"/>
              <a:t> </a:t>
            </a:r>
            <a:r>
              <a:rPr lang="en-US" sz="2400" dirty="0" err="1" smtClean="0"/>
              <a:t>quais</a:t>
            </a:r>
            <a:r>
              <a:rPr lang="en-US" sz="2400" dirty="0" smtClean="0"/>
              <a:t> </a:t>
            </a:r>
            <a:r>
              <a:rPr lang="en-US" sz="2400" dirty="0" err="1" smtClean="0"/>
              <a:t>são</a:t>
            </a:r>
            <a:r>
              <a:rPr lang="en-US" sz="2400" dirty="0" smtClean="0"/>
              <a:t> </a:t>
            </a:r>
            <a:r>
              <a:rPr lang="en-US" sz="2400" dirty="0" err="1" smtClean="0"/>
              <a:t>alterados</a:t>
            </a:r>
            <a:r>
              <a:rPr lang="en-US" sz="2400" dirty="0" smtClean="0"/>
              <a:t> </a:t>
            </a:r>
            <a:r>
              <a:rPr lang="en-US" sz="2400" dirty="0" err="1" smtClean="0"/>
              <a:t>pelas</a:t>
            </a:r>
            <a:r>
              <a:rPr lang="en-US" sz="2400" dirty="0" smtClean="0"/>
              <a:t> </a:t>
            </a:r>
            <a:r>
              <a:rPr lang="en-US" sz="2400" dirty="0" err="1" smtClean="0"/>
              <a:t>instruções</a:t>
            </a:r>
            <a:r>
              <a:rPr lang="en-US" sz="2400" dirty="0" smtClean="0"/>
              <a:t> de </a:t>
            </a:r>
            <a:r>
              <a:rPr lang="en-US" sz="2400" dirty="0" err="1" smtClean="0"/>
              <a:t>comparação</a:t>
            </a:r>
            <a:r>
              <a:rPr lang="en-US" sz="2400" dirty="0" smtClean="0"/>
              <a:t>, </a:t>
            </a:r>
            <a:r>
              <a:rPr lang="en-US" sz="2400" dirty="0" err="1" smtClean="0"/>
              <a:t>pelo</a:t>
            </a:r>
            <a:r>
              <a:rPr lang="en-US" sz="2400" dirty="0" smtClean="0"/>
              <a:t> </a:t>
            </a:r>
            <a:r>
              <a:rPr lang="en-US" sz="2400" dirty="0" err="1" smtClean="0"/>
              <a:t>nível</a:t>
            </a:r>
            <a:r>
              <a:rPr lang="en-US" sz="2400" dirty="0" smtClean="0"/>
              <a:t> de </a:t>
            </a:r>
            <a:r>
              <a:rPr lang="en-US" sz="2400" dirty="0" err="1" smtClean="0"/>
              <a:t>prioridade</a:t>
            </a:r>
            <a:r>
              <a:rPr lang="en-US" sz="2400" dirty="0" smtClean="0"/>
              <a:t> </a:t>
            </a:r>
            <a:r>
              <a:rPr lang="en-US" sz="2400" dirty="0" err="1" smtClean="0"/>
              <a:t>da</a:t>
            </a:r>
            <a:r>
              <a:rPr lang="en-US" sz="2400" dirty="0" smtClean="0"/>
              <a:t> CPU, </a:t>
            </a:r>
            <a:r>
              <a:rPr lang="en-US" sz="2400" dirty="0" err="1" smtClean="0"/>
              <a:t>pelo</a:t>
            </a:r>
            <a:r>
              <a:rPr lang="en-US" sz="2400" dirty="0" smtClean="0"/>
              <a:t> </a:t>
            </a:r>
            <a:r>
              <a:rPr lang="en-US" sz="2400" dirty="0" err="1" smtClean="0"/>
              <a:t>modo</a:t>
            </a:r>
            <a:r>
              <a:rPr lang="en-US" sz="2400" dirty="0" smtClean="0"/>
              <a:t> de </a:t>
            </a:r>
            <a:r>
              <a:rPr lang="en-US" sz="2400" dirty="0" err="1" smtClean="0"/>
              <a:t>execução</a:t>
            </a:r>
            <a:r>
              <a:rPr lang="en-US" sz="2400" dirty="0" smtClean="0"/>
              <a:t> (</a:t>
            </a:r>
            <a:r>
              <a:rPr lang="en-US" sz="2400" dirty="0" err="1" smtClean="0"/>
              <a:t>usuário</a:t>
            </a:r>
            <a:r>
              <a:rPr lang="en-US" sz="2400" dirty="0" smtClean="0"/>
              <a:t> </a:t>
            </a:r>
            <a:r>
              <a:rPr lang="en-US" sz="2400" dirty="0" err="1" smtClean="0"/>
              <a:t>ou</a:t>
            </a:r>
            <a:r>
              <a:rPr lang="en-US" sz="2400" dirty="0" smtClean="0"/>
              <a:t> </a:t>
            </a:r>
            <a:r>
              <a:rPr lang="en-US" sz="2400" dirty="0" err="1" smtClean="0"/>
              <a:t>núcleo</a:t>
            </a:r>
            <a:r>
              <a:rPr lang="en-US" sz="2400" dirty="0" smtClean="0"/>
              <a:t>) e </a:t>
            </a:r>
            <a:r>
              <a:rPr lang="en-US" sz="2400" dirty="0" err="1" smtClean="0"/>
              <a:t>outros</a:t>
            </a:r>
            <a:r>
              <a:rPr lang="en-US" sz="2400" dirty="0" smtClean="0"/>
              <a:t> bits de </a:t>
            </a:r>
            <a:r>
              <a:rPr lang="en-US" sz="2400" dirty="0" err="1" smtClean="0"/>
              <a:t>controle</a:t>
            </a:r>
            <a:r>
              <a:rPr lang="en-US" sz="2400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188" y="333375"/>
            <a:ext cx="7772400" cy="1008063"/>
          </a:xfrm>
          <a:noFill/>
        </p:spPr>
        <p:txBody>
          <a:bodyPr lIns="0" tIns="0" rIns="0" bIns="0"/>
          <a:lstStyle/>
          <a:p>
            <a:pPr eaLnBrk="1" hangingPunct="1"/>
            <a:r>
              <a:rPr lang="pt-BR" sz="4800" dirty="0" smtClean="0">
                <a:solidFill>
                  <a:schemeClr val="tx1"/>
                </a:solidFill>
              </a:rPr>
              <a:t>Introdução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55650" y="1844824"/>
            <a:ext cx="7777163" cy="4105126"/>
          </a:xfrm>
        </p:spPr>
        <p:txBody>
          <a:bodyPr/>
          <a:lstStyle/>
          <a:p>
            <a:pPr algn="l" eaLnBrk="1" hangingPunct="1">
              <a:lnSpc>
                <a:spcPct val="140000"/>
              </a:lnSpc>
            </a:pPr>
            <a:r>
              <a:rPr lang="pt-BR" sz="2800" dirty="0" smtClean="0"/>
              <a:t>O computador possui vários componentes (processador, memória, discos, monitor, </a:t>
            </a:r>
            <a:r>
              <a:rPr lang="pt-BR" sz="2800" dirty="0" err="1" smtClean="0"/>
              <a:t>etc</a:t>
            </a:r>
            <a:r>
              <a:rPr lang="pt-BR" sz="2800" dirty="0" smtClean="0"/>
              <a:t>), que são gerenciados por um dispositivo de software, o </a:t>
            </a:r>
            <a:r>
              <a:rPr lang="pt-BR" sz="2800" i="1" dirty="0" smtClean="0">
                <a:solidFill>
                  <a:srgbClr val="CC0000"/>
                </a:solidFill>
              </a:rPr>
              <a:t>Sistema Operacional</a:t>
            </a:r>
            <a:r>
              <a:rPr lang="pt-BR" sz="2800" dirty="0" smtClean="0"/>
              <a:t>. Fornece aos programas do usuário uma interface simples com o hardware.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188913"/>
            <a:ext cx="7772400" cy="874712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4000" dirty="0" err="1" smtClean="0">
                <a:solidFill>
                  <a:schemeClr val="tx1"/>
                </a:solidFill>
              </a:rPr>
              <a:t>Processadores</a:t>
            </a:r>
            <a:r>
              <a:rPr lang="en-US" sz="4000" dirty="0" smtClean="0">
                <a:solidFill>
                  <a:schemeClr val="tx1"/>
                </a:solidFill>
              </a:rPr>
              <a:t> (2) 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125538"/>
            <a:ext cx="9144000" cy="5445125"/>
          </a:xfrm>
        </p:spPr>
        <p:txBody>
          <a:bodyPr/>
          <a:lstStyle/>
          <a:p>
            <a:pPr algn="ctr" eaLnBrk="1" hangingPunct="1">
              <a:lnSpc>
                <a:spcPct val="110000"/>
              </a:lnSpc>
              <a:buFontTx/>
              <a:buNone/>
            </a:pPr>
            <a:r>
              <a:rPr lang="en-US" sz="2400" dirty="0" smtClean="0">
                <a:solidFill>
                  <a:srgbClr val="339933"/>
                </a:solidFill>
              </a:rPr>
              <a:t>PC</a:t>
            </a:r>
            <a:r>
              <a:rPr lang="en-US" sz="2400" dirty="0" smtClean="0"/>
              <a:t>		     CMP X,0	</a:t>
            </a:r>
            <a:r>
              <a:rPr lang="en-US" sz="2400" dirty="0" smtClean="0">
                <a:solidFill>
                  <a:srgbClr val="339933"/>
                </a:solidFill>
              </a:rPr>
              <a:t>            </a:t>
            </a:r>
            <a:r>
              <a:rPr lang="en-US" sz="2400" i="1" dirty="0" smtClean="0">
                <a:solidFill>
                  <a:srgbClr val="339933"/>
                </a:solidFill>
              </a:rPr>
              <a:t>(assembly </a:t>
            </a:r>
            <a:r>
              <a:rPr lang="en-US" sz="2400" i="1" dirty="0" err="1" smtClean="0">
                <a:solidFill>
                  <a:srgbClr val="339933"/>
                </a:solidFill>
              </a:rPr>
              <a:t>hipotético</a:t>
            </a:r>
            <a:endParaRPr lang="en-US" sz="2400" i="1" dirty="0" smtClean="0">
              <a:solidFill>
                <a:srgbClr val="339933"/>
              </a:solidFill>
            </a:endParaRPr>
          </a:p>
          <a:p>
            <a:pPr eaLnBrk="1" hangingPunct="1">
              <a:lnSpc>
                <a:spcPct val="110000"/>
              </a:lnSpc>
              <a:buFontTx/>
              <a:buNone/>
            </a:pPr>
            <a:r>
              <a:rPr lang="en-US" sz="2400" dirty="0" smtClean="0"/>
              <a:t>				   JZ  label          </a:t>
            </a:r>
            <a:r>
              <a:rPr lang="en-US" sz="2400" i="1" dirty="0" smtClean="0">
                <a:solidFill>
                  <a:srgbClr val="339933"/>
                </a:solidFill>
              </a:rPr>
              <a:t>     </a:t>
            </a:r>
            <a:r>
              <a:rPr lang="en-US" sz="2400" i="1" dirty="0" err="1" smtClean="0">
                <a:solidFill>
                  <a:srgbClr val="339933"/>
                </a:solidFill>
              </a:rPr>
              <a:t>associado</a:t>
            </a:r>
            <a:r>
              <a:rPr lang="en-US" sz="2400" i="1" dirty="0" smtClean="0">
                <a:solidFill>
                  <a:srgbClr val="339933"/>
                </a:solidFill>
              </a:rPr>
              <a:t> a if (x!=0) f(y) )</a:t>
            </a:r>
          </a:p>
          <a:p>
            <a:pPr eaLnBrk="1" hangingPunct="1">
              <a:lnSpc>
                <a:spcPct val="110000"/>
              </a:lnSpc>
              <a:buFontTx/>
              <a:buNone/>
            </a:pPr>
            <a:r>
              <a:rPr lang="en-US" sz="2400" dirty="0" smtClean="0"/>
              <a:t>				   PUSH Y</a:t>
            </a:r>
          </a:p>
          <a:p>
            <a:pPr eaLnBrk="1" hangingPunct="1">
              <a:lnSpc>
                <a:spcPct val="110000"/>
              </a:lnSpc>
              <a:buFontTx/>
              <a:buNone/>
            </a:pPr>
            <a:r>
              <a:rPr lang="en-US" sz="2400" dirty="0" smtClean="0"/>
              <a:t>				   CALL F</a:t>
            </a:r>
          </a:p>
          <a:p>
            <a:pPr eaLnBrk="1" hangingPunct="1">
              <a:lnSpc>
                <a:spcPct val="110000"/>
              </a:lnSpc>
              <a:buFontTx/>
              <a:buNone/>
            </a:pPr>
            <a:r>
              <a:rPr lang="en-US" sz="2400" dirty="0" smtClean="0"/>
              <a:t>				      …</a:t>
            </a:r>
          </a:p>
          <a:p>
            <a:pPr eaLnBrk="1" hangingPunct="1">
              <a:lnSpc>
                <a:spcPct val="110000"/>
              </a:lnSpc>
              <a:buFontTx/>
              <a:buNone/>
            </a:pPr>
            <a:r>
              <a:rPr lang="en-US" sz="2400" dirty="0" smtClean="0"/>
              <a:t>			label:     MOV </a:t>
            </a:r>
            <a:r>
              <a:rPr lang="en-US" sz="2400" dirty="0" err="1" smtClean="0"/>
              <a:t>bx,ax</a:t>
            </a:r>
            <a:endParaRPr lang="pt-BR" sz="2400" dirty="0" smtClean="0"/>
          </a:p>
          <a:p>
            <a:pPr eaLnBrk="1" hangingPunct="1">
              <a:lnSpc>
                <a:spcPct val="110000"/>
              </a:lnSpc>
              <a:buFontTx/>
              <a:buNone/>
            </a:pPr>
            <a:r>
              <a:rPr lang="pt-BR" sz="2400" dirty="0" smtClean="0"/>
              <a:t>				</a:t>
            </a:r>
          </a:p>
          <a:p>
            <a:pPr eaLnBrk="1" hangingPunct="1">
              <a:lnSpc>
                <a:spcPct val="110000"/>
              </a:lnSpc>
              <a:buFontTx/>
              <a:buNone/>
            </a:pPr>
            <a:r>
              <a:rPr lang="pt-BR" sz="2400" i="1" dirty="0" smtClean="0">
                <a:solidFill>
                  <a:srgbClr val="339933"/>
                </a:solidFill>
              </a:rPr>
              <a:t>					...				(Pilha)</a:t>
            </a:r>
          </a:p>
          <a:p>
            <a:pPr eaLnBrk="1" hangingPunct="1">
              <a:lnSpc>
                <a:spcPct val="110000"/>
              </a:lnSpc>
              <a:buFontTx/>
              <a:buNone/>
            </a:pPr>
            <a:r>
              <a:rPr lang="pt-BR" sz="2400" dirty="0" smtClean="0"/>
              <a:t>				 Parâmetros da função</a:t>
            </a:r>
          </a:p>
          <a:p>
            <a:pPr eaLnBrk="1" hangingPunct="1">
              <a:lnSpc>
                <a:spcPct val="110000"/>
              </a:lnSpc>
              <a:buFontTx/>
              <a:buNone/>
            </a:pPr>
            <a:r>
              <a:rPr lang="pt-BR" sz="2400" dirty="0" smtClean="0"/>
              <a:t>				 Endereço de retorno </a:t>
            </a:r>
          </a:p>
          <a:p>
            <a:pPr eaLnBrk="1" hangingPunct="1">
              <a:lnSpc>
                <a:spcPct val="110000"/>
              </a:lnSpc>
              <a:buFontTx/>
              <a:buNone/>
            </a:pPr>
            <a:r>
              <a:rPr lang="pt-BR" sz="2400" dirty="0" smtClean="0">
                <a:solidFill>
                  <a:srgbClr val="339933"/>
                </a:solidFill>
              </a:rPr>
              <a:t>		SP	</a:t>
            </a:r>
            <a:r>
              <a:rPr lang="pt-BR" sz="2400" dirty="0" smtClean="0"/>
              <a:t> 	 Variáveis locais da função	    </a:t>
            </a:r>
            <a:r>
              <a:rPr lang="pt-BR" sz="2400" i="1" dirty="0" smtClean="0">
                <a:solidFill>
                  <a:srgbClr val="339933"/>
                </a:solidFill>
              </a:rPr>
              <a:t>(topo da pilha)</a:t>
            </a:r>
            <a:endParaRPr lang="pt-BR" sz="2400" dirty="0" smtClean="0"/>
          </a:p>
          <a:p>
            <a:pPr eaLnBrk="1" hangingPunct="1">
              <a:lnSpc>
                <a:spcPct val="110000"/>
              </a:lnSpc>
              <a:buFontTx/>
              <a:buNone/>
            </a:pPr>
            <a:r>
              <a:rPr lang="pt-BR" sz="2400" dirty="0" smtClean="0"/>
              <a:t>		</a:t>
            </a:r>
          </a:p>
          <a:p>
            <a:pPr eaLnBrk="1" hangingPunct="1">
              <a:lnSpc>
                <a:spcPct val="110000"/>
              </a:lnSpc>
              <a:buFontTx/>
              <a:buNone/>
            </a:pPr>
            <a:endParaRPr lang="pt-BR" sz="2400" dirty="0" smtClean="0"/>
          </a:p>
        </p:txBody>
      </p:sp>
      <p:cxnSp>
        <p:nvCxnSpPr>
          <p:cNvPr id="5" name="Conector de seta reta 4"/>
          <p:cNvCxnSpPr/>
          <p:nvPr/>
        </p:nvCxnSpPr>
        <p:spPr>
          <a:xfrm>
            <a:off x="1691680" y="1340768"/>
            <a:ext cx="1008112" cy="0"/>
          </a:xfrm>
          <a:prstGeom prst="straightConnector1">
            <a:avLst/>
          </a:prstGeom>
          <a:ln w="38100">
            <a:solidFill>
              <a:srgbClr val="99003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de seta reta 7"/>
          <p:cNvCxnSpPr/>
          <p:nvPr/>
        </p:nvCxnSpPr>
        <p:spPr>
          <a:xfrm flipV="1">
            <a:off x="2483768" y="4221088"/>
            <a:ext cx="0" cy="2160240"/>
          </a:xfrm>
          <a:prstGeom prst="straightConnector1">
            <a:avLst/>
          </a:prstGeom>
          <a:ln w="28575">
            <a:solidFill>
              <a:srgbClr val="339933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de seta reta 9"/>
          <p:cNvCxnSpPr/>
          <p:nvPr/>
        </p:nvCxnSpPr>
        <p:spPr>
          <a:xfrm flipV="1">
            <a:off x="6588224" y="4221088"/>
            <a:ext cx="0" cy="2160240"/>
          </a:xfrm>
          <a:prstGeom prst="straightConnector1">
            <a:avLst/>
          </a:prstGeom>
          <a:ln w="28575">
            <a:solidFill>
              <a:srgbClr val="339933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de seta reta 10"/>
          <p:cNvCxnSpPr/>
          <p:nvPr/>
        </p:nvCxnSpPr>
        <p:spPr>
          <a:xfrm>
            <a:off x="2483768" y="4221088"/>
            <a:ext cx="4104456" cy="0"/>
          </a:xfrm>
          <a:prstGeom prst="straightConnector1">
            <a:avLst/>
          </a:prstGeom>
          <a:ln w="28575">
            <a:solidFill>
              <a:srgbClr val="339933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ector de seta reta 5"/>
          <p:cNvCxnSpPr/>
          <p:nvPr/>
        </p:nvCxnSpPr>
        <p:spPr>
          <a:xfrm>
            <a:off x="1691680" y="6165304"/>
            <a:ext cx="1078508" cy="546"/>
          </a:xfrm>
          <a:prstGeom prst="straightConnector1">
            <a:avLst/>
          </a:prstGeom>
          <a:ln w="38100">
            <a:solidFill>
              <a:srgbClr val="99003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188913"/>
            <a:ext cx="7772400" cy="874712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4000" dirty="0" err="1" smtClean="0">
                <a:solidFill>
                  <a:schemeClr val="tx1"/>
                </a:solidFill>
              </a:rPr>
              <a:t>Processadores</a:t>
            </a:r>
            <a:r>
              <a:rPr lang="en-US" sz="4000" dirty="0" smtClean="0">
                <a:solidFill>
                  <a:schemeClr val="tx1"/>
                </a:solidFill>
              </a:rPr>
              <a:t> (3) 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51520" y="1440259"/>
            <a:ext cx="8892480" cy="5445125"/>
          </a:xfrm>
        </p:spPr>
        <p:txBody>
          <a:bodyPr/>
          <a:lstStyle/>
          <a:p>
            <a:r>
              <a:rPr lang="pt-BR" sz="2400" b="1" dirty="0" smtClean="0"/>
              <a:t>Pilha de execução:</a:t>
            </a:r>
            <a:r>
              <a:rPr lang="pt-BR" sz="2400" dirty="0" smtClean="0"/>
              <a:t> armazena informações sobre as sub-rotinas ativas num processo. Seu principal uso é registrar o ponto em que cada sub-rotina ativa deve retornar o controle de execução quando termina de executar.</a:t>
            </a:r>
          </a:p>
          <a:p>
            <a:pPr indent="57150">
              <a:buNone/>
            </a:pPr>
            <a:r>
              <a:rPr lang="pt-BR" sz="2400" dirty="0" smtClean="0"/>
              <a:t>Exemplo: Uma sub-rotina </a:t>
            </a:r>
            <a:r>
              <a:rPr lang="pt-BR" sz="2400" dirty="0" err="1" smtClean="0"/>
              <a:t>DesenhaQuadrado</a:t>
            </a:r>
            <a:r>
              <a:rPr lang="pt-BR" sz="2400" dirty="0" smtClean="0"/>
              <a:t> :</a:t>
            </a:r>
          </a:p>
          <a:p>
            <a:pPr indent="57150">
              <a:buNone/>
            </a:pPr>
            <a:r>
              <a:rPr lang="pt-BR" sz="2400" dirty="0" err="1" smtClean="0"/>
              <a:t>DesenhaQuadrado</a:t>
            </a:r>
            <a:r>
              <a:rPr lang="pt-BR" sz="2400" dirty="0" smtClean="0"/>
              <a:t> (</a:t>
            </a:r>
            <a:r>
              <a:rPr lang="pt-BR" sz="2400" dirty="0" err="1" smtClean="0"/>
              <a:t>int</a:t>
            </a:r>
            <a:r>
              <a:rPr lang="pt-BR" sz="2400" dirty="0" smtClean="0"/>
              <a:t> </a:t>
            </a:r>
            <a:r>
              <a:rPr lang="pt-BR" sz="2400" dirty="0" err="1" smtClean="0"/>
              <a:t>qa</a:t>
            </a:r>
            <a:r>
              <a:rPr lang="pt-BR" sz="2400" dirty="0" smtClean="0"/>
              <a:t>, </a:t>
            </a:r>
            <a:r>
              <a:rPr lang="pt-BR" sz="2400" dirty="0" err="1" smtClean="0"/>
              <a:t>int</a:t>
            </a:r>
            <a:r>
              <a:rPr lang="pt-BR" sz="2400" dirty="0" smtClean="0"/>
              <a:t> </a:t>
            </a:r>
            <a:r>
              <a:rPr lang="pt-BR" sz="2400" dirty="0" err="1" smtClean="0"/>
              <a:t>qb</a:t>
            </a:r>
            <a:r>
              <a:rPr lang="pt-BR" sz="2400" dirty="0" smtClean="0"/>
              <a:t>) {</a:t>
            </a:r>
          </a:p>
          <a:p>
            <a:pPr indent="57150">
              <a:buNone/>
            </a:pPr>
            <a:r>
              <a:rPr lang="pt-BR" sz="2400" dirty="0" smtClean="0"/>
              <a:t>          </a:t>
            </a:r>
            <a:r>
              <a:rPr lang="pt-BR" sz="2400" dirty="0" err="1" smtClean="0"/>
              <a:t>int</a:t>
            </a:r>
            <a:r>
              <a:rPr lang="pt-BR" sz="2400" dirty="0" smtClean="0"/>
              <a:t> </a:t>
            </a:r>
            <a:r>
              <a:rPr lang="pt-BR" sz="2400" dirty="0" err="1" smtClean="0"/>
              <a:t>qc</a:t>
            </a:r>
            <a:r>
              <a:rPr lang="pt-BR" sz="2400" dirty="0" smtClean="0"/>
              <a:t>, </a:t>
            </a:r>
            <a:r>
              <a:rPr lang="pt-BR" sz="2400" dirty="0" err="1" smtClean="0"/>
              <a:t>int</a:t>
            </a:r>
            <a:r>
              <a:rPr lang="pt-BR" sz="2400" dirty="0" smtClean="0"/>
              <a:t> </a:t>
            </a:r>
            <a:r>
              <a:rPr lang="pt-BR" sz="2400" dirty="0" err="1" smtClean="0"/>
              <a:t>qd</a:t>
            </a:r>
            <a:r>
              <a:rPr lang="pt-BR" sz="2400" dirty="0" smtClean="0"/>
              <a:t>;</a:t>
            </a:r>
          </a:p>
          <a:p>
            <a:pPr indent="57150">
              <a:buNone/>
            </a:pPr>
            <a:r>
              <a:rPr lang="pt-BR" sz="2400" dirty="0" smtClean="0"/>
              <a:t>              ---------</a:t>
            </a:r>
          </a:p>
          <a:p>
            <a:pPr indent="57150">
              <a:buNone/>
            </a:pPr>
            <a:r>
              <a:rPr lang="pt-BR" sz="2400" dirty="0" smtClean="0"/>
              <a:t>             </a:t>
            </a:r>
            <a:r>
              <a:rPr lang="pt-BR" sz="2400" dirty="0" err="1" smtClean="0"/>
              <a:t>DesenhaLinha</a:t>
            </a:r>
            <a:r>
              <a:rPr lang="pt-BR" sz="2400" dirty="0" smtClean="0"/>
              <a:t>(</a:t>
            </a:r>
            <a:r>
              <a:rPr lang="pt-BR" sz="2400" dirty="0" err="1" smtClean="0"/>
              <a:t>int</a:t>
            </a:r>
            <a:r>
              <a:rPr lang="pt-BR" sz="2400" dirty="0" smtClean="0"/>
              <a:t> </a:t>
            </a:r>
            <a:r>
              <a:rPr lang="pt-BR" sz="2400" dirty="0" err="1" smtClean="0"/>
              <a:t>la</a:t>
            </a:r>
            <a:r>
              <a:rPr lang="pt-BR" sz="2400" dirty="0" smtClean="0"/>
              <a:t>, </a:t>
            </a:r>
            <a:r>
              <a:rPr lang="pt-BR" sz="2400" dirty="0" err="1" smtClean="0"/>
              <a:t>int</a:t>
            </a:r>
            <a:r>
              <a:rPr lang="pt-BR" sz="2400" dirty="0" smtClean="0"/>
              <a:t>  </a:t>
            </a:r>
            <a:r>
              <a:rPr lang="pt-BR" sz="2400" dirty="0" err="1" smtClean="0"/>
              <a:t>lb</a:t>
            </a:r>
            <a:r>
              <a:rPr lang="pt-BR" sz="2400" dirty="0" smtClean="0"/>
              <a:t>)</a:t>
            </a:r>
          </a:p>
          <a:p>
            <a:pPr indent="57150">
              <a:buNone/>
            </a:pPr>
            <a:r>
              <a:rPr lang="pt-BR" sz="2400" dirty="0" smtClean="0"/>
              <a:t>             ------------</a:t>
            </a:r>
          </a:p>
          <a:p>
            <a:pPr indent="57150">
              <a:buNone/>
            </a:pPr>
            <a:r>
              <a:rPr lang="pt-BR" sz="2400" dirty="0" smtClean="0"/>
              <a:t>} </a:t>
            </a:r>
          </a:p>
          <a:p>
            <a:pPr eaLnBrk="1" hangingPunct="1">
              <a:lnSpc>
                <a:spcPct val="110000"/>
              </a:lnSpc>
              <a:buFontTx/>
              <a:buNone/>
            </a:pPr>
            <a:endParaRPr lang="pt-BR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44624"/>
            <a:ext cx="7772400" cy="874712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4000" dirty="0" err="1" smtClean="0">
                <a:solidFill>
                  <a:schemeClr val="tx1"/>
                </a:solidFill>
              </a:rPr>
              <a:t>Processadores</a:t>
            </a:r>
            <a:r>
              <a:rPr lang="en-US" sz="4000" dirty="0" smtClean="0">
                <a:solidFill>
                  <a:schemeClr val="tx1"/>
                </a:solidFill>
              </a:rPr>
              <a:t> (4) 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052737"/>
            <a:ext cx="9144000" cy="4392488"/>
          </a:xfrm>
        </p:spPr>
        <p:txBody>
          <a:bodyPr/>
          <a:lstStyle/>
          <a:p>
            <a:pPr eaLnBrk="1" hangingPunct="1">
              <a:lnSpc>
                <a:spcPct val="110000"/>
              </a:lnSpc>
              <a:buFontTx/>
              <a:buNone/>
            </a:pPr>
            <a:r>
              <a:rPr lang="pt-BR" sz="2400" i="1" dirty="0" smtClean="0"/>
              <a:t/>
            </a:r>
            <a:br>
              <a:rPr lang="pt-BR" sz="2400" i="1" dirty="0" smtClean="0"/>
            </a:br>
            <a:r>
              <a:rPr lang="pt-BR" sz="2400" i="1" dirty="0" smtClean="0"/>
              <a:t>				</a:t>
            </a:r>
          </a:p>
          <a:p>
            <a:pPr eaLnBrk="1" hangingPunct="1">
              <a:lnSpc>
                <a:spcPct val="110000"/>
              </a:lnSpc>
              <a:buFontTx/>
              <a:buNone/>
            </a:pPr>
            <a:endParaRPr lang="pt-BR" sz="2400" dirty="0" smtClean="0"/>
          </a:p>
          <a:p>
            <a:pPr eaLnBrk="1" hangingPunct="1">
              <a:lnSpc>
                <a:spcPct val="110000"/>
              </a:lnSpc>
              <a:buFontTx/>
              <a:buNone/>
            </a:pPr>
            <a:endParaRPr lang="pt-BR" sz="2400" dirty="0" smtClean="0"/>
          </a:p>
          <a:p>
            <a:pPr eaLnBrk="1" hangingPunct="1">
              <a:lnSpc>
                <a:spcPct val="110000"/>
              </a:lnSpc>
              <a:buFontTx/>
              <a:buNone/>
            </a:pPr>
            <a:endParaRPr lang="pt-BR" sz="2400" dirty="0" smtClean="0"/>
          </a:p>
          <a:p>
            <a:pPr eaLnBrk="1" hangingPunct="1">
              <a:lnSpc>
                <a:spcPct val="110000"/>
              </a:lnSpc>
              <a:buFontTx/>
              <a:buNone/>
            </a:pPr>
            <a:endParaRPr lang="pt-BR" sz="2400" dirty="0" smtClean="0"/>
          </a:p>
          <a:p>
            <a:pPr eaLnBrk="1" hangingPunct="1">
              <a:lnSpc>
                <a:spcPct val="110000"/>
              </a:lnSpc>
              <a:buFontTx/>
              <a:buNone/>
            </a:pPr>
            <a:endParaRPr lang="pt-BR" sz="2400" dirty="0" smtClean="0"/>
          </a:p>
          <a:p>
            <a:pPr eaLnBrk="1" hangingPunct="1">
              <a:lnSpc>
                <a:spcPct val="110000"/>
              </a:lnSpc>
              <a:buFontTx/>
              <a:buNone/>
            </a:pPr>
            <a:r>
              <a:rPr lang="pt-BR" sz="2400" dirty="0" smtClean="0"/>
              <a:t>Ponteiro da pilha →</a:t>
            </a:r>
            <a:r>
              <a:rPr lang="pt-BR" sz="2400" i="1" dirty="0" smtClean="0"/>
              <a:t> </a:t>
            </a:r>
          </a:p>
          <a:p>
            <a:pPr eaLnBrk="1" hangingPunct="1">
              <a:lnSpc>
                <a:spcPct val="110000"/>
              </a:lnSpc>
              <a:buFontTx/>
              <a:buNone/>
            </a:pPr>
            <a:r>
              <a:rPr lang="pt-BR" sz="2400" i="1" dirty="0" smtClean="0"/>
              <a:t>					     topo da pilha</a:t>
            </a:r>
            <a:endParaRPr lang="pt-BR" sz="2400" dirty="0" smtClean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/>
        </p:nvGraphicFramePr>
        <p:xfrm>
          <a:off x="2915816" y="980728"/>
          <a:ext cx="5184576" cy="3840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84576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</a:rPr>
                        <a:t>Parâmetros de </a:t>
                      </a:r>
                      <a:r>
                        <a:rPr lang="pt-BR" sz="1800" b="0" dirty="0" err="1" smtClean="0">
                          <a:solidFill>
                            <a:schemeClr val="tx1"/>
                          </a:solidFill>
                        </a:rPr>
                        <a:t>DesenhaQuadrado</a:t>
                      </a:r>
                      <a:r>
                        <a:rPr lang="pt-BR" sz="1800" b="0" dirty="0" smtClean="0">
                          <a:solidFill>
                            <a:schemeClr val="tx1"/>
                          </a:solidFill>
                        </a:rPr>
                        <a:t> (</a:t>
                      </a:r>
                      <a:r>
                        <a:rPr lang="pt-BR" sz="1800" b="0" dirty="0" err="1" smtClean="0">
                          <a:solidFill>
                            <a:schemeClr val="tx1"/>
                          </a:solidFill>
                        </a:rPr>
                        <a:t>qa</a:t>
                      </a:r>
                      <a:r>
                        <a:rPr lang="pt-BR" sz="1800" b="0" dirty="0" smtClean="0">
                          <a:solidFill>
                            <a:schemeClr val="tx1"/>
                          </a:solidFill>
                        </a:rPr>
                        <a:t>,</a:t>
                      </a:r>
                      <a:r>
                        <a:rPr lang="pt-BR" sz="1800" b="0" dirty="0" err="1" smtClean="0">
                          <a:solidFill>
                            <a:schemeClr val="tx1"/>
                          </a:solidFill>
                        </a:rPr>
                        <a:t>qb</a:t>
                      </a:r>
                      <a:r>
                        <a:rPr lang="pt-BR" sz="1800" b="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en-US" b="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US" sz="1800" b="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1800" dirty="0" smtClean="0"/>
                        <a:t>Endereço de retorno</a:t>
                      </a:r>
                    </a:p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dirty="0" smtClean="0"/>
                        <a:t>Variáveis locais de </a:t>
                      </a:r>
                      <a:r>
                        <a:rPr lang="pt-BR" sz="1800" dirty="0" err="1" smtClean="0"/>
                        <a:t>DesenhaQuadrado</a:t>
                      </a:r>
                      <a:r>
                        <a:rPr lang="pt-BR" sz="1800" dirty="0" smtClean="0"/>
                        <a:t>(</a:t>
                      </a:r>
                      <a:r>
                        <a:rPr lang="pt-BR" sz="1800" dirty="0" err="1" smtClean="0"/>
                        <a:t>qc</a:t>
                      </a:r>
                      <a:r>
                        <a:rPr lang="pt-BR" sz="1800" dirty="0" smtClean="0"/>
                        <a:t>,</a:t>
                      </a:r>
                      <a:r>
                        <a:rPr lang="pt-BR" sz="1800" dirty="0" err="1" smtClean="0"/>
                        <a:t>qd</a:t>
                      </a:r>
                      <a:r>
                        <a:rPr lang="pt-BR" sz="1800" dirty="0" smtClean="0"/>
                        <a:t>)</a:t>
                      </a:r>
                    </a:p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dirty="0" smtClean="0"/>
                        <a:t>Parâmetros de </a:t>
                      </a:r>
                      <a:r>
                        <a:rPr lang="pt-BR" sz="1800" dirty="0" err="1" smtClean="0"/>
                        <a:t>DesenhaLinha</a:t>
                      </a:r>
                      <a:r>
                        <a:rPr lang="pt-BR" sz="1800" dirty="0" smtClean="0"/>
                        <a:t> (</a:t>
                      </a:r>
                      <a:r>
                        <a:rPr lang="pt-BR" sz="1800" dirty="0" err="1" smtClean="0"/>
                        <a:t>la</a:t>
                      </a:r>
                      <a:r>
                        <a:rPr lang="pt-BR" sz="1800" dirty="0" smtClean="0"/>
                        <a:t>, </a:t>
                      </a:r>
                      <a:r>
                        <a:rPr lang="pt-BR" sz="1800" dirty="0" err="1" smtClean="0"/>
                        <a:t>lb</a:t>
                      </a:r>
                      <a:r>
                        <a:rPr lang="pt-BR" sz="1800" dirty="0" smtClean="0"/>
                        <a:t>)</a:t>
                      </a:r>
                    </a:p>
                    <a:p>
                      <a:endParaRPr lang="en-US" dirty="0"/>
                    </a:p>
                  </a:txBody>
                  <a:tcPr>
                    <a:solidFill>
                      <a:srgbClr val="F7E8D5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dirty="0" smtClean="0"/>
                        <a:t>Endereço de retorno</a:t>
                      </a:r>
                    </a:p>
                    <a:p>
                      <a:endParaRPr lang="en-US" dirty="0"/>
                    </a:p>
                  </a:txBody>
                  <a:tcPr>
                    <a:solidFill>
                      <a:srgbClr val="F7E8D5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Variáveis locais de </a:t>
                      </a:r>
                      <a:r>
                        <a:rPr lang="pt-BR" sz="1800" b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DesenhaLinha</a:t>
                      </a:r>
                      <a:endParaRPr lang="pt-BR" sz="1800" b="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dirty="0"/>
                    </a:p>
                  </a:txBody>
                  <a:tcPr>
                    <a:solidFill>
                      <a:srgbClr val="F7E8D5"/>
                    </a:solidFill>
                  </a:tcPr>
                </a:tc>
              </a:tr>
            </a:tbl>
          </a:graphicData>
        </a:graphic>
      </p:graphicFrame>
      <p:sp>
        <p:nvSpPr>
          <p:cNvPr id="5" name="Retângulo 4"/>
          <p:cNvSpPr/>
          <p:nvPr/>
        </p:nvSpPr>
        <p:spPr>
          <a:xfrm>
            <a:off x="323528" y="5657671"/>
            <a:ext cx="86409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/>
              <a:t>Quando esse processo de empilhamento consome todo o espaço alocado para a pilha de chamada, ocorre um erro chamado estouro de pilha (</a:t>
            </a:r>
            <a:r>
              <a:rPr lang="pt-BR" dirty="0" err="1" smtClean="0"/>
              <a:t>Stack</a:t>
            </a:r>
            <a:r>
              <a:rPr lang="pt-BR" dirty="0" smtClean="0"/>
              <a:t> overflow).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7772400" cy="874713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4000" dirty="0" err="1" smtClean="0">
                <a:solidFill>
                  <a:schemeClr val="tx1"/>
                </a:solidFill>
              </a:rPr>
              <a:t>Processadores</a:t>
            </a:r>
            <a:r>
              <a:rPr lang="en-US" sz="4000" dirty="0" smtClean="0">
                <a:solidFill>
                  <a:schemeClr val="tx1"/>
                </a:solidFill>
              </a:rPr>
              <a:t> (5) </a:t>
            </a:r>
          </a:p>
        </p:txBody>
      </p:sp>
      <p:sp>
        <p:nvSpPr>
          <p:cNvPr id="34819" name="Rectangle 5"/>
          <p:cNvSpPr>
            <a:spLocks noChangeArrowheads="1"/>
          </p:cNvSpPr>
          <p:nvPr/>
        </p:nvSpPr>
        <p:spPr bwMode="auto">
          <a:xfrm>
            <a:off x="611188" y="3068638"/>
            <a:ext cx="7772400" cy="3529012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50000"/>
              </a:spcBef>
              <a:buFontTx/>
              <a:buChar char="•"/>
            </a:pPr>
            <a:r>
              <a:rPr lang="pt-BR" dirty="0"/>
              <a:t>Execução </a:t>
            </a:r>
            <a:r>
              <a:rPr lang="pt-BR" b="1" dirty="0"/>
              <a:t>sem</a:t>
            </a:r>
            <a:r>
              <a:rPr lang="pt-BR" dirty="0"/>
              <a:t> </a:t>
            </a:r>
            <a:r>
              <a:rPr lang="pt-BR" dirty="0" err="1"/>
              <a:t>pipelining</a:t>
            </a:r>
            <a:r>
              <a:rPr lang="pt-BR" dirty="0"/>
              <a:t>:</a:t>
            </a:r>
          </a:p>
          <a:p>
            <a:pPr marL="342900" indent="-342900">
              <a:spcBef>
                <a:spcPct val="50000"/>
              </a:spcBef>
            </a:pPr>
            <a:r>
              <a:rPr lang="pt-BR" dirty="0" smtClean="0"/>
              <a:t/>
            </a:r>
            <a:br>
              <a:rPr lang="pt-BR" dirty="0" smtClean="0"/>
            </a:br>
            <a:endParaRPr lang="pt-BR" sz="1400" dirty="0"/>
          </a:p>
          <a:p>
            <a:pPr marL="342900" indent="-342900">
              <a:spcBef>
                <a:spcPct val="50000"/>
              </a:spcBef>
              <a:buFontTx/>
              <a:buChar char="•"/>
            </a:pPr>
            <a:r>
              <a:rPr lang="pt-BR" dirty="0"/>
              <a:t>Execução</a:t>
            </a:r>
            <a:r>
              <a:rPr lang="pt-BR" b="1" dirty="0"/>
              <a:t> com</a:t>
            </a:r>
            <a:r>
              <a:rPr lang="pt-BR" dirty="0"/>
              <a:t> </a:t>
            </a:r>
            <a:r>
              <a:rPr lang="pt-BR" dirty="0" err="1"/>
              <a:t>pipelining</a:t>
            </a:r>
            <a:r>
              <a:rPr lang="pt-BR" dirty="0"/>
              <a:t> de 3 ciclos:</a:t>
            </a:r>
          </a:p>
          <a:p>
            <a:pPr marL="342900" indent="-342900">
              <a:spcBef>
                <a:spcPct val="50000"/>
              </a:spcBef>
            </a:pPr>
            <a:endParaRPr lang="pt-BR" dirty="0"/>
          </a:p>
          <a:p>
            <a:pPr marL="342900" indent="-342900">
              <a:spcBef>
                <a:spcPct val="50000"/>
              </a:spcBef>
            </a:pPr>
            <a:endParaRPr lang="pt-BR" dirty="0"/>
          </a:p>
        </p:txBody>
      </p:sp>
      <p:sp>
        <p:nvSpPr>
          <p:cNvPr id="34820" name="Rectangle 6"/>
          <p:cNvSpPr>
            <a:spLocks noChangeArrowheads="1"/>
          </p:cNvSpPr>
          <p:nvPr/>
        </p:nvSpPr>
        <p:spPr bwMode="auto">
          <a:xfrm>
            <a:off x="1041400" y="4921250"/>
            <a:ext cx="3810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34821" name="Rectangle 7"/>
          <p:cNvSpPr>
            <a:spLocks noChangeArrowheads="1"/>
          </p:cNvSpPr>
          <p:nvPr/>
        </p:nvSpPr>
        <p:spPr bwMode="auto">
          <a:xfrm>
            <a:off x="1422400" y="4921250"/>
            <a:ext cx="3810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34822" name="Rectangle 8"/>
          <p:cNvSpPr>
            <a:spLocks noChangeArrowheads="1"/>
          </p:cNvSpPr>
          <p:nvPr/>
        </p:nvSpPr>
        <p:spPr bwMode="auto">
          <a:xfrm>
            <a:off x="1803400" y="4921250"/>
            <a:ext cx="3810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34823" name="Rectangle 10"/>
          <p:cNvSpPr>
            <a:spLocks noChangeArrowheads="1"/>
          </p:cNvSpPr>
          <p:nvPr/>
        </p:nvSpPr>
        <p:spPr bwMode="auto">
          <a:xfrm>
            <a:off x="1068388" y="3771900"/>
            <a:ext cx="15240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34824" name="Rectangle 11"/>
          <p:cNvSpPr>
            <a:spLocks noChangeArrowheads="1"/>
          </p:cNvSpPr>
          <p:nvPr/>
        </p:nvSpPr>
        <p:spPr bwMode="auto">
          <a:xfrm>
            <a:off x="2592388" y="3771900"/>
            <a:ext cx="1524000" cy="30480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34825" name="Rectangle 12"/>
          <p:cNvSpPr>
            <a:spLocks noChangeArrowheads="1"/>
          </p:cNvSpPr>
          <p:nvPr/>
        </p:nvSpPr>
        <p:spPr bwMode="auto">
          <a:xfrm>
            <a:off x="4116388" y="3771900"/>
            <a:ext cx="1524000" cy="304800"/>
          </a:xfrm>
          <a:prstGeom prst="rect">
            <a:avLst/>
          </a:prstGeom>
          <a:solidFill>
            <a:srgbClr val="FF33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34826" name="Rectangle 14"/>
          <p:cNvSpPr>
            <a:spLocks noChangeArrowheads="1"/>
          </p:cNvSpPr>
          <p:nvPr/>
        </p:nvSpPr>
        <p:spPr bwMode="auto">
          <a:xfrm>
            <a:off x="1422400" y="5378450"/>
            <a:ext cx="381000" cy="30480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34827" name="Rectangle 15"/>
          <p:cNvSpPr>
            <a:spLocks noChangeArrowheads="1"/>
          </p:cNvSpPr>
          <p:nvPr/>
        </p:nvSpPr>
        <p:spPr bwMode="auto">
          <a:xfrm>
            <a:off x="1803400" y="5378450"/>
            <a:ext cx="381000" cy="30480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34828" name="Rectangle 16"/>
          <p:cNvSpPr>
            <a:spLocks noChangeArrowheads="1"/>
          </p:cNvSpPr>
          <p:nvPr/>
        </p:nvSpPr>
        <p:spPr bwMode="auto">
          <a:xfrm>
            <a:off x="2184400" y="5378450"/>
            <a:ext cx="381000" cy="30480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34829" name="Rectangle 18"/>
          <p:cNvSpPr>
            <a:spLocks noChangeArrowheads="1"/>
          </p:cNvSpPr>
          <p:nvPr/>
        </p:nvSpPr>
        <p:spPr bwMode="auto">
          <a:xfrm>
            <a:off x="1803400" y="5835650"/>
            <a:ext cx="381000" cy="304800"/>
          </a:xfrm>
          <a:prstGeom prst="rect">
            <a:avLst/>
          </a:prstGeom>
          <a:solidFill>
            <a:srgbClr val="FF33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34830" name="Rectangle 19"/>
          <p:cNvSpPr>
            <a:spLocks noChangeArrowheads="1"/>
          </p:cNvSpPr>
          <p:nvPr/>
        </p:nvSpPr>
        <p:spPr bwMode="auto">
          <a:xfrm>
            <a:off x="2184400" y="5835650"/>
            <a:ext cx="381000" cy="304800"/>
          </a:xfrm>
          <a:prstGeom prst="rect">
            <a:avLst/>
          </a:prstGeom>
          <a:solidFill>
            <a:srgbClr val="FF33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34831" name="Rectangle 20"/>
          <p:cNvSpPr>
            <a:spLocks noChangeArrowheads="1"/>
          </p:cNvSpPr>
          <p:nvPr/>
        </p:nvSpPr>
        <p:spPr bwMode="auto">
          <a:xfrm>
            <a:off x="2565400" y="5835650"/>
            <a:ext cx="381000" cy="304800"/>
          </a:xfrm>
          <a:prstGeom prst="rect">
            <a:avLst/>
          </a:prstGeom>
          <a:solidFill>
            <a:srgbClr val="FF33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34832" name="Rectangle 26"/>
          <p:cNvSpPr>
            <a:spLocks noChangeArrowheads="1"/>
          </p:cNvSpPr>
          <p:nvPr/>
        </p:nvSpPr>
        <p:spPr bwMode="auto">
          <a:xfrm>
            <a:off x="323850" y="1253776"/>
            <a:ext cx="8568630" cy="1311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spcBef>
                <a:spcPct val="20000"/>
              </a:spcBef>
            </a:pPr>
            <a:r>
              <a:rPr lang="en-US" dirty="0">
                <a:solidFill>
                  <a:srgbClr val="CC0000"/>
                </a:solidFill>
              </a:rPr>
              <a:t>Pipeline:</a:t>
            </a:r>
            <a:r>
              <a:rPr lang="en-US" dirty="0"/>
              <a:t> </a:t>
            </a:r>
            <a:r>
              <a:rPr lang="en-US" dirty="0" err="1"/>
              <a:t>estratégia</a:t>
            </a:r>
            <a:r>
              <a:rPr lang="en-US" dirty="0"/>
              <a:t> </a:t>
            </a:r>
            <a:r>
              <a:rPr lang="en-US" dirty="0" err="1"/>
              <a:t>para</a:t>
            </a:r>
            <a:r>
              <a:rPr lang="en-US" dirty="0"/>
              <a:t> </a:t>
            </a:r>
            <a:r>
              <a:rPr lang="en-US" dirty="0" err="1"/>
              <a:t>execução</a:t>
            </a:r>
            <a:r>
              <a:rPr lang="en-US" dirty="0"/>
              <a:t> de </a:t>
            </a:r>
            <a:r>
              <a:rPr lang="en-US" dirty="0" err="1"/>
              <a:t>mais</a:t>
            </a:r>
            <a:r>
              <a:rPr lang="en-US" dirty="0"/>
              <a:t> de </a:t>
            </a:r>
            <a:r>
              <a:rPr lang="en-US" dirty="0" err="1"/>
              <a:t>uma</a:t>
            </a:r>
            <a:r>
              <a:rPr lang="en-US" dirty="0"/>
              <a:t> </a:t>
            </a:r>
            <a:r>
              <a:rPr lang="en-US" dirty="0" err="1"/>
              <a:t>instrução</a:t>
            </a:r>
            <a:r>
              <a:rPr lang="en-US" dirty="0"/>
              <a:t> </a:t>
            </a:r>
            <a:r>
              <a:rPr lang="en-US" dirty="0" err="1"/>
              <a:t>ao</a:t>
            </a:r>
            <a:r>
              <a:rPr lang="en-US" dirty="0"/>
              <a:t> </a:t>
            </a:r>
            <a:r>
              <a:rPr lang="en-US" dirty="0" err="1"/>
              <a:t>mesmo</a:t>
            </a:r>
            <a:r>
              <a:rPr lang="en-US" dirty="0"/>
              <a:t> tempo. </a:t>
            </a:r>
            <a:r>
              <a:rPr lang="en-US" dirty="0" err="1"/>
              <a:t>Ao</a:t>
            </a:r>
            <a:r>
              <a:rPr lang="en-US" dirty="0"/>
              <a:t> </a:t>
            </a:r>
            <a:r>
              <a:rPr lang="en-US" dirty="0" err="1"/>
              <a:t>executar</a:t>
            </a:r>
            <a:r>
              <a:rPr lang="en-US" dirty="0"/>
              <a:t> a </a:t>
            </a:r>
            <a:r>
              <a:rPr lang="en-US" dirty="0" err="1"/>
              <a:t>instrução</a:t>
            </a:r>
            <a:r>
              <a:rPr lang="en-US" dirty="0"/>
              <a:t> n, </a:t>
            </a:r>
            <a:r>
              <a:rPr lang="en-US" dirty="0" err="1"/>
              <a:t>pode</a:t>
            </a:r>
            <a:r>
              <a:rPr lang="en-US" dirty="0"/>
              <a:t> </a:t>
            </a:r>
            <a:r>
              <a:rPr lang="en-US" dirty="0" err="1"/>
              <a:t>estar</a:t>
            </a:r>
            <a:r>
              <a:rPr lang="en-US" dirty="0"/>
              <a:t> </a:t>
            </a:r>
            <a:r>
              <a:rPr lang="en-US" dirty="0" err="1"/>
              <a:t>decodificando</a:t>
            </a:r>
            <a:r>
              <a:rPr lang="en-US" dirty="0"/>
              <a:t> a </a:t>
            </a:r>
            <a:r>
              <a:rPr lang="en-US" dirty="0" err="1"/>
              <a:t>instrução</a:t>
            </a:r>
            <a:r>
              <a:rPr lang="en-US" dirty="0"/>
              <a:t> n+1 e </a:t>
            </a:r>
            <a:r>
              <a:rPr lang="en-US" dirty="0" err="1"/>
              <a:t>buscando</a:t>
            </a:r>
            <a:r>
              <a:rPr lang="en-US" dirty="0"/>
              <a:t> a </a:t>
            </a:r>
            <a:r>
              <a:rPr lang="en-US" dirty="0" err="1"/>
              <a:t>instrução</a:t>
            </a:r>
            <a:r>
              <a:rPr lang="en-US" dirty="0"/>
              <a:t> n + 2.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260648"/>
            <a:ext cx="7772400" cy="874713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4000" dirty="0" err="1" smtClean="0">
                <a:solidFill>
                  <a:schemeClr val="tx1"/>
                </a:solidFill>
              </a:rPr>
              <a:t>Processadores</a:t>
            </a:r>
            <a:r>
              <a:rPr lang="en-US" sz="4000" dirty="0" smtClean="0">
                <a:solidFill>
                  <a:schemeClr val="tx1"/>
                </a:solidFill>
              </a:rPr>
              <a:t> (6)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7617" y="3672731"/>
            <a:ext cx="8424863" cy="3068637"/>
          </a:xfrm>
        </p:spPr>
        <p:txBody>
          <a:bodyPr/>
          <a:lstStyle/>
          <a:p>
            <a:pPr marL="533400" indent="-533400" eaLnBrk="1" hangingPunct="1">
              <a:buFontTx/>
              <a:buAutoNum type="alphaLcParenBoth"/>
            </a:pPr>
            <a:r>
              <a:rPr lang="en-US" sz="2400" dirty="0" smtClean="0"/>
              <a:t>Pipeline de 3 </a:t>
            </a:r>
            <a:r>
              <a:rPr lang="en-US" sz="2400" dirty="0" err="1" smtClean="0"/>
              <a:t>estágios</a:t>
            </a:r>
            <a:r>
              <a:rPr lang="en-US" sz="2400" dirty="0" smtClean="0"/>
              <a:t>; </a:t>
            </a:r>
          </a:p>
          <a:p>
            <a:pPr marL="533400" indent="-533400" eaLnBrk="1" hangingPunct="1">
              <a:buFontTx/>
              <a:buAutoNum type="alphaLcParenBoth"/>
            </a:pPr>
            <a:r>
              <a:rPr lang="en-US" sz="2400" dirty="0" smtClean="0"/>
              <a:t>CPU </a:t>
            </a:r>
            <a:r>
              <a:rPr lang="en-US" sz="2400" dirty="0" err="1" smtClean="0"/>
              <a:t>superescalar</a:t>
            </a:r>
            <a:r>
              <a:rPr lang="en-US" sz="2400" dirty="0" smtClean="0"/>
              <a:t>: </a:t>
            </a:r>
            <a:r>
              <a:rPr lang="en-US" sz="2400" dirty="0" err="1" smtClean="0"/>
              <a:t>múltiplas</a:t>
            </a:r>
            <a:r>
              <a:rPr lang="en-US" sz="2400" dirty="0" smtClean="0"/>
              <a:t> </a:t>
            </a:r>
            <a:r>
              <a:rPr lang="en-US" sz="2400" dirty="0" err="1" smtClean="0"/>
              <a:t>unidades</a:t>
            </a:r>
            <a:r>
              <a:rPr lang="en-US" sz="2400" dirty="0" smtClean="0"/>
              <a:t> de </a:t>
            </a:r>
            <a:r>
              <a:rPr lang="en-US" sz="2400" dirty="0" err="1" smtClean="0"/>
              <a:t>execução</a:t>
            </a:r>
            <a:r>
              <a:rPr lang="en-US" sz="2400" dirty="0" smtClean="0"/>
              <a:t>.</a:t>
            </a:r>
          </a:p>
          <a:p>
            <a:pPr marL="533400" indent="-533400" eaLnBrk="1" hangingPunct="1">
              <a:buFontTx/>
              <a:buNone/>
            </a:pPr>
            <a:endParaRPr lang="en-US" sz="2400" dirty="0" smtClean="0"/>
          </a:p>
          <a:p>
            <a:pPr marL="533400" indent="-533400" eaLnBrk="1" hangingPunct="1">
              <a:buFontTx/>
              <a:buNone/>
            </a:pPr>
            <a:r>
              <a:rPr lang="en-US" sz="2400" dirty="0" smtClean="0"/>
              <a:t>O </a:t>
            </a:r>
            <a:r>
              <a:rPr lang="en-US" sz="2400" dirty="0" err="1" smtClean="0"/>
              <a:t>que</a:t>
            </a:r>
            <a:r>
              <a:rPr lang="en-US" sz="2400" dirty="0" smtClean="0"/>
              <a:t> </a:t>
            </a:r>
            <a:r>
              <a:rPr lang="en-US" sz="2400" dirty="0" err="1" smtClean="0"/>
              <a:t>ocorre</a:t>
            </a:r>
            <a:r>
              <a:rPr lang="en-US" sz="2400" dirty="0" smtClean="0"/>
              <a:t> se no </a:t>
            </a:r>
            <a:r>
              <a:rPr lang="en-US" sz="2400" dirty="0" err="1" smtClean="0"/>
              <a:t>estágio</a:t>
            </a:r>
            <a:r>
              <a:rPr lang="en-US" sz="2400" dirty="0" smtClean="0"/>
              <a:t> de </a:t>
            </a:r>
            <a:r>
              <a:rPr lang="en-US" sz="2400" dirty="0" err="1" smtClean="0"/>
              <a:t>execução</a:t>
            </a:r>
            <a:r>
              <a:rPr lang="en-US" sz="2400" dirty="0" smtClean="0"/>
              <a:t> se </a:t>
            </a:r>
            <a:r>
              <a:rPr lang="en-US" sz="2400" dirty="0" err="1" smtClean="0"/>
              <a:t>conclui</a:t>
            </a:r>
            <a:r>
              <a:rPr lang="en-US" sz="2400" dirty="0" smtClean="0"/>
              <a:t> </a:t>
            </a:r>
            <a:r>
              <a:rPr lang="en-US" sz="2400" dirty="0" err="1" smtClean="0"/>
              <a:t>que</a:t>
            </a:r>
            <a:r>
              <a:rPr lang="en-US" sz="2400" dirty="0" smtClean="0"/>
              <a:t> </a:t>
            </a:r>
            <a:r>
              <a:rPr lang="en-US" sz="2400" dirty="0" err="1" smtClean="0"/>
              <a:t>deve</a:t>
            </a:r>
            <a:r>
              <a:rPr lang="en-US" sz="2400" dirty="0" smtClean="0"/>
              <a:t> </a:t>
            </a:r>
            <a:r>
              <a:rPr lang="en-US" sz="2400" dirty="0" err="1" smtClean="0"/>
              <a:t>haver</a:t>
            </a:r>
            <a:r>
              <a:rPr lang="en-US" sz="2400" dirty="0" smtClean="0"/>
              <a:t> um </a:t>
            </a:r>
            <a:r>
              <a:rPr lang="en-US" sz="2400" dirty="0" err="1" smtClean="0"/>
              <a:t>desvio</a:t>
            </a:r>
            <a:r>
              <a:rPr lang="en-US" sz="2400" dirty="0" smtClean="0"/>
              <a:t> e </a:t>
            </a:r>
            <a:r>
              <a:rPr lang="en-US" sz="2400" dirty="0" err="1" smtClean="0"/>
              <a:t>portanto</a:t>
            </a:r>
            <a:r>
              <a:rPr lang="en-US" sz="2400" dirty="0" smtClean="0"/>
              <a:t> a </a:t>
            </a:r>
            <a:r>
              <a:rPr lang="en-US" sz="2400" dirty="0" err="1" smtClean="0"/>
              <a:t>próxima</a:t>
            </a:r>
            <a:r>
              <a:rPr lang="en-US" sz="2400" dirty="0" smtClean="0"/>
              <a:t> </a:t>
            </a:r>
            <a:r>
              <a:rPr lang="en-US" sz="2400" dirty="0" err="1" smtClean="0"/>
              <a:t>instrução</a:t>
            </a:r>
            <a:r>
              <a:rPr lang="en-US" sz="2400" dirty="0" smtClean="0"/>
              <a:t> </a:t>
            </a:r>
            <a:r>
              <a:rPr lang="en-US" sz="2400" dirty="0" err="1" smtClean="0"/>
              <a:t>já</a:t>
            </a:r>
            <a:r>
              <a:rPr lang="en-US" sz="2400" dirty="0" smtClean="0"/>
              <a:t> </a:t>
            </a:r>
            <a:r>
              <a:rPr lang="en-US" sz="2400" dirty="0" err="1" smtClean="0"/>
              <a:t>buscada</a:t>
            </a:r>
            <a:r>
              <a:rPr lang="en-US" sz="2400" dirty="0" smtClean="0"/>
              <a:t> </a:t>
            </a:r>
            <a:r>
              <a:rPr lang="en-US" sz="2400" dirty="0" err="1" smtClean="0"/>
              <a:t>não</a:t>
            </a:r>
            <a:r>
              <a:rPr lang="en-US" sz="2400" dirty="0" smtClean="0"/>
              <a:t> </a:t>
            </a:r>
            <a:r>
              <a:rPr lang="en-US" sz="2400" dirty="0" err="1" smtClean="0"/>
              <a:t>será</a:t>
            </a:r>
            <a:r>
              <a:rPr lang="en-US" sz="2400" dirty="0" smtClean="0"/>
              <a:t> </a:t>
            </a:r>
            <a:r>
              <a:rPr lang="en-US" sz="2400" dirty="0" err="1" smtClean="0"/>
              <a:t>executada</a:t>
            </a:r>
            <a:r>
              <a:rPr lang="en-US" sz="2400" dirty="0" smtClean="0"/>
              <a:t>? </a:t>
            </a:r>
            <a:r>
              <a:rPr lang="en-US" sz="2400" dirty="0" err="1" smtClean="0"/>
              <a:t>Problemas</a:t>
            </a:r>
            <a:r>
              <a:rPr lang="en-US" sz="2400" dirty="0" smtClean="0"/>
              <a:t> </a:t>
            </a:r>
            <a:r>
              <a:rPr lang="en-US" sz="2400" dirty="0" err="1" smtClean="0"/>
              <a:t>para</a:t>
            </a:r>
            <a:r>
              <a:rPr lang="en-US" sz="2400" dirty="0" smtClean="0"/>
              <a:t> </a:t>
            </a:r>
            <a:r>
              <a:rPr lang="en-US" sz="2400" dirty="0" err="1" smtClean="0"/>
              <a:t>projetistas</a:t>
            </a:r>
            <a:r>
              <a:rPr lang="en-US" sz="2400" dirty="0" smtClean="0"/>
              <a:t> ...</a:t>
            </a:r>
          </a:p>
        </p:txBody>
      </p:sp>
      <p:pic>
        <p:nvPicPr>
          <p:cNvPr id="35844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827584" y="1340768"/>
            <a:ext cx="7231062" cy="2192337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7772400" cy="874713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4000" dirty="0" err="1" smtClean="0">
                <a:solidFill>
                  <a:schemeClr val="tx1"/>
                </a:solidFill>
              </a:rPr>
              <a:t>Processadores</a:t>
            </a:r>
            <a:r>
              <a:rPr lang="en-US" sz="4000" dirty="0" smtClean="0">
                <a:solidFill>
                  <a:schemeClr val="tx1"/>
                </a:solidFill>
              </a:rPr>
              <a:t> (7)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3528" y="1124744"/>
            <a:ext cx="8568952" cy="4683125"/>
          </a:xfrm>
        </p:spPr>
        <p:txBody>
          <a:bodyPr/>
          <a:lstStyle/>
          <a:p>
            <a:pPr marL="533400" indent="-533400" eaLnBrk="1" hangingPunct="1">
              <a:buFontTx/>
              <a:buNone/>
            </a:pPr>
            <a:r>
              <a:rPr lang="en-US" sz="2400" dirty="0" err="1" smtClean="0"/>
              <a:t>Modos</a:t>
            </a:r>
            <a:r>
              <a:rPr lang="en-US" sz="2400" dirty="0" smtClean="0"/>
              <a:t> de </a:t>
            </a:r>
            <a:r>
              <a:rPr lang="en-US" sz="2400" dirty="0" err="1" smtClean="0"/>
              <a:t>funcionamento</a:t>
            </a:r>
            <a:r>
              <a:rPr lang="en-US" sz="2400" dirty="0" smtClean="0"/>
              <a:t> </a:t>
            </a:r>
            <a:r>
              <a:rPr lang="en-US" sz="2400" dirty="0" err="1" smtClean="0"/>
              <a:t>da</a:t>
            </a:r>
            <a:r>
              <a:rPr lang="en-US" sz="2400" dirty="0" smtClean="0"/>
              <a:t> CPU:</a:t>
            </a:r>
          </a:p>
          <a:p>
            <a:pPr marL="533400" indent="-533400" eaLnBrk="1" hangingPunct="1">
              <a:buFontTx/>
              <a:buNone/>
            </a:pPr>
            <a:r>
              <a:rPr lang="en-US" sz="2400" dirty="0" err="1" smtClean="0">
                <a:solidFill>
                  <a:srgbClr val="990033"/>
                </a:solidFill>
              </a:rPr>
              <a:t>Modo</a:t>
            </a:r>
            <a:r>
              <a:rPr lang="en-US" sz="2400" dirty="0" smtClean="0">
                <a:solidFill>
                  <a:srgbClr val="990033"/>
                </a:solidFill>
              </a:rPr>
              <a:t> </a:t>
            </a:r>
            <a:r>
              <a:rPr lang="en-US" sz="2400" dirty="0" err="1" smtClean="0">
                <a:solidFill>
                  <a:srgbClr val="990033"/>
                </a:solidFill>
              </a:rPr>
              <a:t>Núcleo</a:t>
            </a:r>
            <a:r>
              <a:rPr lang="en-US" sz="2400" dirty="0" smtClean="0"/>
              <a:t>: CPU </a:t>
            </a:r>
            <a:r>
              <a:rPr lang="en-US" sz="2400" dirty="0" err="1" smtClean="0"/>
              <a:t>pode</a:t>
            </a:r>
            <a:r>
              <a:rPr lang="en-US" sz="2400" dirty="0" smtClean="0"/>
              <a:t> </a:t>
            </a:r>
            <a:r>
              <a:rPr lang="en-US" sz="2400" dirty="0" err="1" smtClean="0"/>
              <a:t>executar</a:t>
            </a:r>
            <a:r>
              <a:rPr lang="en-US" sz="2400" dirty="0" smtClean="0"/>
              <a:t> </a:t>
            </a:r>
            <a:r>
              <a:rPr lang="en-US" sz="2400" dirty="0" err="1" smtClean="0"/>
              <a:t>qualquer</a:t>
            </a:r>
            <a:r>
              <a:rPr lang="en-US" sz="2400" dirty="0" smtClean="0"/>
              <a:t> </a:t>
            </a:r>
            <a:r>
              <a:rPr lang="en-US" sz="2400" dirty="0" err="1" smtClean="0"/>
              <a:t>instrução</a:t>
            </a:r>
            <a:r>
              <a:rPr lang="en-US" sz="2400" dirty="0" smtClean="0"/>
              <a:t> do </a:t>
            </a:r>
            <a:r>
              <a:rPr lang="en-US" sz="2400" dirty="0" err="1" smtClean="0"/>
              <a:t>seu</a:t>
            </a:r>
            <a:r>
              <a:rPr lang="en-US" sz="2400" dirty="0" smtClean="0"/>
              <a:t> </a:t>
            </a:r>
            <a:r>
              <a:rPr lang="en-US" sz="2400" dirty="0" err="1" smtClean="0"/>
              <a:t>conjunto</a:t>
            </a:r>
            <a:r>
              <a:rPr lang="en-US" sz="2400" dirty="0" smtClean="0"/>
              <a:t>. SO </a:t>
            </a:r>
            <a:r>
              <a:rPr lang="en-US" sz="2400" dirty="0" err="1" smtClean="0"/>
              <a:t>executa</a:t>
            </a:r>
            <a:r>
              <a:rPr lang="en-US" sz="2400" dirty="0" smtClean="0"/>
              <a:t> </a:t>
            </a:r>
            <a:r>
              <a:rPr lang="en-US" sz="2400" dirty="0" err="1" smtClean="0"/>
              <a:t>neste</a:t>
            </a:r>
            <a:r>
              <a:rPr lang="en-US" sz="2400" dirty="0" smtClean="0"/>
              <a:t> </a:t>
            </a:r>
            <a:r>
              <a:rPr lang="en-US" sz="2400" dirty="0" err="1" smtClean="0"/>
              <a:t>modo</a:t>
            </a:r>
            <a:r>
              <a:rPr lang="en-US" sz="2400" dirty="0" smtClean="0"/>
              <a:t>;</a:t>
            </a:r>
          </a:p>
          <a:p>
            <a:pPr marL="533400" indent="-533400" eaLnBrk="1" hangingPunct="1">
              <a:buFontTx/>
              <a:buNone/>
            </a:pPr>
            <a:r>
              <a:rPr lang="en-US" sz="2400" dirty="0" err="1" smtClean="0">
                <a:solidFill>
                  <a:srgbClr val="990033"/>
                </a:solidFill>
              </a:rPr>
              <a:t>Modo</a:t>
            </a:r>
            <a:r>
              <a:rPr lang="en-US" sz="2400" dirty="0" smtClean="0">
                <a:solidFill>
                  <a:srgbClr val="990033"/>
                </a:solidFill>
              </a:rPr>
              <a:t> </a:t>
            </a:r>
            <a:r>
              <a:rPr lang="en-US" sz="2400" dirty="0" err="1" smtClean="0">
                <a:solidFill>
                  <a:srgbClr val="990033"/>
                </a:solidFill>
              </a:rPr>
              <a:t>Usuário</a:t>
            </a:r>
            <a:r>
              <a:rPr lang="en-US" sz="2400" dirty="0" smtClean="0">
                <a:solidFill>
                  <a:srgbClr val="990033"/>
                </a:solidFill>
              </a:rPr>
              <a:t>:</a:t>
            </a:r>
            <a:r>
              <a:rPr lang="en-US" sz="2400" dirty="0" smtClean="0"/>
              <a:t> </a:t>
            </a:r>
            <a:r>
              <a:rPr lang="en-US" sz="2400" dirty="0" err="1" smtClean="0"/>
              <a:t>Permite</a:t>
            </a:r>
            <a:r>
              <a:rPr lang="en-US" sz="2400" dirty="0" smtClean="0"/>
              <a:t> </a:t>
            </a:r>
            <a:r>
              <a:rPr lang="en-US" sz="2400" dirty="0" err="1" smtClean="0"/>
              <a:t>execução</a:t>
            </a:r>
            <a:r>
              <a:rPr lang="en-US" sz="2400" dirty="0" smtClean="0"/>
              <a:t> de sub-</a:t>
            </a:r>
            <a:r>
              <a:rPr lang="en-US" sz="2400" dirty="0" err="1" smtClean="0"/>
              <a:t>conjunto</a:t>
            </a:r>
            <a:r>
              <a:rPr lang="en-US" sz="2400" dirty="0" smtClean="0"/>
              <a:t> de </a:t>
            </a:r>
            <a:r>
              <a:rPr lang="en-US" sz="2400" dirty="0" err="1" smtClean="0"/>
              <a:t>instruções</a:t>
            </a:r>
            <a:r>
              <a:rPr lang="en-US" sz="2400" dirty="0" smtClean="0"/>
              <a:t> e </a:t>
            </a:r>
            <a:r>
              <a:rPr lang="en-US" sz="2400" dirty="0" err="1" smtClean="0"/>
              <a:t>acesso</a:t>
            </a:r>
            <a:r>
              <a:rPr lang="en-US" sz="2400" dirty="0" smtClean="0"/>
              <a:t> a </a:t>
            </a:r>
            <a:r>
              <a:rPr lang="en-US" sz="2400" dirty="0" err="1" smtClean="0"/>
              <a:t>subconjunto</a:t>
            </a:r>
            <a:r>
              <a:rPr lang="en-US" sz="2400" dirty="0" smtClean="0"/>
              <a:t> de </a:t>
            </a:r>
            <a:r>
              <a:rPr lang="en-US" sz="2400" dirty="0" err="1" smtClean="0"/>
              <a:t>atributos</a:t>
            </a:r>
            <a:r>
              <a:rPr lang="en-US" sz="2400" dirty="0" smtClean="0"/>
              <a:t>.</a:t>
            </a:r>
          </a:p>
          <a:p>
            <a:pPr marL="533400" indent="-533400" eaLnBrk="1" hangingPunct="1">
              <a:buFontTx/>
              <a:buNone/>
            </a:pPr>
            <a:endParaRPr lang="pt-BR" sz="2400" dirty="0" smtClean="0"/>
          </a:p>
          <a:p>
            <a:pPr marL="533400" indent="-533400" eaLnBrk="1" hangingPunct="1">
              <a:buFontTx/>
              <a:buNone/>
            </a:pPr>
            <a:endParaRPr lang="pt-BR" sz="2400" dirty="0" smtClean="0"/>
          </a:p>
          <a:p>
            <a:pPr marL="533400" indent="-533400" eaLnBrk="1" hangingPunct="1">
              <a:buFontTx/>
              <a:buNone/>
            </a:pPr>
            <a:endParaRPr lang="pt-BR" sz="2400" dirty="0" smtClean="0"/>
          </a:p>
          <a:p>
            <a:pPr marL="533400" indent="-533400" eaLnBrk="1" hangingPunct="1">
              <a:buFontTx/>
              <a:buNone/>
            </a:pPr>
            <a:endParaRPr lang="pt-BR" sz="2400" dirty="0" smtClean="0"/>
          </a:p>
          <a:p>
            <a:pPr marL="533400" indent="-533400" eaLnBrk="1" hangingPunct="1">
              <a:buFontTx/>
              <a:buNone/>
            </a:pPr>
            <a:endParaRPr lang="pt-BR" sz="2400" dirty="0" smtClean="0"/>
          </a:p>
          <a:p>
            <a:pPr marL="533400" indent="-533400" eaLnBrk="1" hangingPunct="1">
              <a:buFontTx/>
              <a:buNone/>
            </a:pPr>
            <a:endParaRPr lang="en-US" sz="2400" dirty="0" smtClean="0"/>
          </a:p>
          <a:p>
            <a:pPr marL="533400" indent="-533400" eaLnBrk="1" hangingPunct="1">
              <a:buFontTx/>
              <a:buNone/>
            </a:pPr>
            <a:r>
              <a:rPr lang="en-US" sz="2400" dirty="0" err="1" smtClean="0"/>
              <a:t>Controlado</a:t>
            </a:r>
            <a:r>
              <a:rPr lang="en-US" sz="2400" dirty="0" smtClean="0"/>
              <a:t> </a:t>
            </a:r>
            <a:r>
              <a:rPr lang="en-US" sz="2400" dirty="0" err="1" smtClean="0"/>
              <a:t>por</a:t>
            </a:r>
            <a:r>
              <a:rPr lang="en-US" sz="2400" dirty="0" smtClean="0"/>
              <a:t> um bit do </a:t>
            </a:r>
            <a:r>
              <a:rPr lang="en-US" sz="2400" dirty="0" err="1" smtClean="0"/>
              <a:t>registrador</a:t>
            </a:r>
            <a:r>
              <a:rPr lang="en-US" sz="2400" dirty="0" smtClean="0"/>
              <a:t> PSW. </a:t>
            </a:r>
          </a:p>
          <a:p>
            <a:pPr marL="533400" indent="-533400" eaLnBrk="1" hangingPunct="1">
              <a:buFontTx/>
              <a:buNone/>
            </a:pPr>
            <a:r>
              <a:rPr lang="en-US" sz="2400" dirty="0" err="1" smtClean="0"/>
              <a:t>Instrução</a:t>
            </a:r>
            <a:r>
              <a:rPr lang="en-US" sz="2400" dirty="0" smtClean="0"/>
              <a:t> TRAP </a:t>
            </a:r>
            <a:r>
              <a:rPr lang="en-US" sz="2400" dirty="0" err="1" smtClean="0"/>
              <a:t>muda</a:t>
            </a:r>
            <a:r>
              <a:rPr lang="en-US" sz="2400" dirty="0" smtClean="0"/>
              <a:t> o </a:t>
            </a:r>
            <a:r>
              <a:rPr lang="en-US" sz="2400" dirty="0" err="1" smtClean="0"/>
              <a:t>modo</a:t>
            </a:r>
            <a:r>
              <a:rPr lang="en-US" sz="2400" dirty="0" smtClean="0"/>
              <a:t>.</a:t>
            </a:r>
          </a:p>
        </p:txBody>
      </p:sp>
      <p:pic>
        <p:nvPicPr>
          <p:cNvPr id="2355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3284984"/>
            <a:ext cx="7488832" cy="247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0"/>
            <a:ext cx="7772400" cy="114300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4000" dirty="0" err="1" smtClean="0">
                <a:solidFill>
                  <a:schemeClr val="tx1"/>
                </a:solidFill>
              </a:rPr>
              <a:t>Processadores</a:t>
            </a:r>
            <a:r>
              <a:rPr lang="en-US" sz="4000" dirty="0" smtClean="0">
                <a:solidFill>
                  <a:schemeClr val="tx1"/>
                </a:solidFill>
              </a:rPr>
              <a:t> (8)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79388" y="1125538"/>
            <a:ext cx="7921625" cy="5661025"/>
          </a:xfrm>
        </p:spPr>
        <p:txBody>
          <a:bodyPr/>
          <a:lstStyle/>
          <a:p>
            <a:pPr marL="365125" indent="-365125" algn="ctr" eaLnBrk="1" hangingPunct="1">
              <a:buFontTx/>
              <a:buNone/>
            </a:pPr>
            <a:r>
              <a:rPr lang="en-US" sz="2400" smtClean="0">
                <a:solidFill>
                  <a:srgbClr val="339933"/>
                </a:solidFill>
              </a:rPr>
              <a:t>Dual Core vs Dual Processor</a:t>
            </a:r>
          </a:p>
          <a:p>
            <a:pPr marL="365125" indent="-365125" eaLnBrk="1" hangingPunct="1">
              <a:buFontTx/>
              <a:buNone/>
            </a:pPr>
            <a:r>
              <a:rPr lang="en-US" sz="2400" smtClean="0"/>
              <a:t>Abordagem clássica: tornar a CPU mais rápida – torna-se mais difícil (espaço, complexidade, calor);</a:t>
            </a:r>
          </a:p>
          <a:p>
            <a:pPr marL="365125" indent="-365125" eaLnBrk="1" hangingPunct="1">
              <a:buFontTx/>
              <a:buNone/>
            </a:pPr>
            <a:r>
              <a:rPr lang="en-US" sz="2400" smtClean="0"/>
              <a:t>Solução imediata: Colocar 2 CPUs na placa-mãe (Dual Processor) – solução cara;</a:t>
            </a:r>
          </a:p>
          <a:p>
            <a:pPr marL="365125" indent="-365125" eaLnBrk="1" hangingPunct="1">
              <a:buFontTx/>
              <a:buNone/>
            </a:pPr>
            <a:r>
              <a:rPr lang="en-US" sz="2400" smtClean="0"/>
              <a:t>Solução criativa: Colocar 2 CPUs no mesmo chip (Dual Core) – um soquete na placa mãe, custo menor.</a:t>
            </a:r>
          </a:p>
          <a:p>
            <a:pPr marL="365125" indent="-365125" eaLnBrk="1" hangingPunct="1">
              <a:buFontTx/>
              <a:buNone/>
            </a:pPr>
            <a:r>
              <a:rPr lang="en-US" sz="2400" smtClean="0"/>
              <a:t>O Sistema Operacional deve ter um “escalonador” deve ter a habilidade de dar tarefas para cada Core.</a:t>
            </a:r>
          </a:p>
          <a:p>
            <a:pPr marL="365125" indent="-365125" eaLnBrk="1" hangingPunct="1">
              <a:buFontTx/>
              <a:buNone/>
            </a:pPr>
            <a:r>
              <a:rPr lang="en-US" sz="2400" smtClean="0"/>
              <a:t>Core-2 é o termo dado a oitava geração do micro-processador de arquitetura x86 da Intel. Sinaliza a retirada da marca Pentium. Tem um barramento mais rápido e pode ser encarado como o sucessor do Dual-Core. </a:t>
            </a:r>
          </a:p>
        </p:txBody>
      </p:sp>
      <p:pic>
        <p:nvPicPr>
          <p:cNvPr id="37892" name="Picture 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8029575" y="3417888"/>
            <a:ext cx="1006475" cy="1235075"/>
          </a:xfrm>
          <a:noFill/>
        </p:spPr>
      </p:pic>
      <p:pic>
        <p:nvPicPr>
          <p:cNvPr id="37893" name="Picture 6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7956550" y="5084763"/>
            <a:ext cx="1109663" cy="136842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0"/>
            <a:ext cx="7772400" cy="980728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4000" dirty="0" err="1" smtClean="0">
                <a:solidFill>
                  <a:schemeClr val="tx1"/>
                </a:solidFill>
              </a:rPr>
              <a:t>Processadores</a:t>
            </a:r>
            <a:r>
              <a:rPr lang="en-US" sz="4000" dirty="0" smtClean="0">
                <a:solidFill>
                  <a:schemeClr val="tx1"/>
                </a:solidFill>
              </a:rPr>
              <a:t> (9)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31032" y="4941168"/>
            <a:ext cx="8712968" cy="1700585"/>
          </a:xfrm>
        </p:spPr>
        <p:txBody>
          <a:bodyPr/>
          <a:lstStyle/>
          <a:p>
            <a:pPr marL="365125" indent="-365125" eaLnBrk="1" hangingPunct="1">
              <a:buNone/>
            </a:pPr>
            <a:r>
              <a:rPr lang="en-US" sz="2400" i="1" dirty="0" smtClean="0">
                <a:solidFill>
                  <a:srgbClr val="339933"/>
                </a:solidFill>
              </a:rPr>
              <a:t> </a:t>
            </a:r>
            <a:r>
              <a:rPr lang="pt-BR" sz="2400" dirty="0" smtClean="0"/>
              <a:t>Exemplo de projeto </a:t>
            </a:r>
            <a:r>
              <a:rPr lang="pt-BR" sz="2400" dirty="0" err="1" smtClean="0"/>
              <a:t>dual-core</a:t>
            </a:r>
            <a:r>
              <a:rPr lang="pt-BR" sz="2400" dirty="0" smtClean="0"/>
              <a:t> com dois núcleos no mesmo chip, registradores e </a:t>
            </a:r>
            <a:r>
              <a:rPr lang="pt-BR" sz="2400" dirty="0" err="1" smtClean="0"/>
              <a:t>cache</a:t>
            </a:r>
            <a:r>
              <a:rPr lang="pt-BR" sz="2400" dirty="0" smtClean="0"/>
              <a:t> local.  Projetistas de </a:t>
            </a:r>
            <a:r>
              <a:rPr lang="pt-BR" sz="2400" dirty="0" err="1" smtClean="0"/>
              <a:t>SOs</a:t>
            </a:r>
            <a:r>
              <a:rPr lang="pt-BR" sz="2400" dirty="0" smtClean="0"/>
              <a:t> e de aplicações devem fazer uso deste núcleos.</a:t>
            </a:r>
            <a:endParaRPr lang="en-US" sz="2400" dirty="0" smtClean="0"/>
          </a:p>
        </p:txBody>
      </p:sp>
      <p:pic>
        <p:nvPicPr>
          <p:cNvPr id="16998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1196752"/>
            <a:ext cx="4810125" cy="346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0"/>
            <a:ext cx="7772400" cy="114300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4000" dirty="0" err="1" smtClean="0">
                <a:solidFill>
                  <a:schemeClr val="tx1"/>
                </a:solidFill>
              </a:rPr>
              <a:t>Processadores</a:t>
            </a:r>
            <a:r>
              <a:rPr lang="en-US" sz="4000" dirty="0" smtClean="0">
                <a:solidFill>
                  <a:schemeClr val="tx1"/>
                </a:solidFill>
              </a:rPr>
              <a:t> (10)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1196975"/>
            <a:ext cx="8893175" cy="5661025"/>
          </a:xfrm>
        </p:spPr>
        <p:txBody>
          <a:bodyPr/>
          <a:lstStyle/>
          <a:p>
            <a:pPr marL="365125" indent="-365125" algn="ctr" eaLnBrk="1" hangingPunct="1">
              <a:buFontTx/>
              <a:buNone/>
            </a:pPr>
            <a:r>
              <a:rPr lang="en-US" sz="2400" dirty="0" err="1" smtClean="0">
                <a:solidFill>
                  <a:srgbClr val="339933"/>
                </a:solidFill>
              </a:rPr>
              <a:t>Família</a:t>
            </a:r>
            <a:r>
              <a:rPr lang="en-US" sz="2400" dirty="0" smtClean="0">
                <a:solidFill>
                  <a:srgbClr val="339933"/>
                </a:solidFill>
              </a:rPr>
              <a:t> Intel Core </a:t>
            </a:r>
            <a:r>
              <a:rPr lang="en-US" sz="2400" dirty="0" err="1" smtClean="0">
                <a:solidFill>
                  <a:srgbClr val="339933"/>
                </a:solidFill>
              </a:rPr>
              <a:t>i</a:t>
            </a:r>
            <a:r>
              <a:rPr lang="en-US" sz="2400" dirty="0" smtClean="0">
                <a:solidFill>
                  <a:srgbClr val="339933"/>
                </a:solidFill>
              </a:rPr>
              <a:t> (i3, i5, i7)</a:t>
            </a:r>
          </a:p>
          <a:p>
            <a:pPr marL="365125" indent="-365125" eaLnBrk="1" hangingPunct="1"/>
            <a:r>
              <a:rPr lang="en-US" sz="2400" dirty="0" smtClean="0"/>
              <a:t>Nova </a:t>
            </a:r>
            <a:r>
              <a:rPr lang="en-US" sz="2400" dirty="0" err="1" smtClean="0"/>
              <a:t>arquitetura</a:t>
            </a:r>
            <a:r>
              <a:rPr lang="en-US" sz="2400" dirty="0" smtClean="0"/>
              <a:t>, </a:t>
            </a:r>
            <a:r>
              <a:rPr lang="en-US" sz="2400" dirty="0" err="1" smtClean="0"/>
              <a:t>controlador</a:t>
            </a:r>
            <a:r>
              <a:rPr lang="en-US" sz="2400" dirty="0" smtClean="0"/>
              <a:t> de </a:t>
            </a:r>
            <a:r>
              <a:rPr lang="en-US" sz="2400" dirty="0" err="1" smtClean="0"/>
              <a:t>memória</a:t>
            </a:r>
            <a:r>
              <a:rPr lang="en-US" sz="2400" dirty="0" smtClean="0"/>
              <a:t> e </a:t>
            </a:r>
            <a:r>
              <a:rPr lang="en-US" sz="2400" dirty="0" err="1" smtClean="0"/>
              <a:t>gráfico</a:t>
            </a:r>
            <a:r>
              <a:rPr lang="en-US" sz="2400" dirty="0" smtClean="0"/>
              <a:t> </a:t>
            </a:r>
            <a:r>
              <a:rPr lang="en-US" sz="2400" dirty="0" err="1" smtClean="0"/>
              <a:t>integrados</a:t>
            </a:r>
            <a:r>
              <a:rPr lang="en-US" sz="2400" dirty="0" smtClean="0"/>
              <a:t>,  </a:t>
            </a:r>
            <a:r>
              <a:rPr lang="en-US" sz="2400" dirty="0" err="1" smtClean="0"/>
              <a:t>barramento</a:t>
            </a:r>
            <a:r>
              <a:rPr lang="en-US" sz="2400" dirty="0" smtClean="0"/>
              <a:t> </a:t>
            </a:r>
            <a:r>
              <a:rPr lang="en-US" sz="2400" dirty="0" err="1" smtClean="0"/>
              <a:t>mais</a:t>
            </a:r>
            <a:r>
              <a:rPr lang="en-US" sz="2400" dirty="0" smtClean="0"/>
              <a:t> </a:t>
            </a:r>
            <a:r>
              <a:rPr lang="en-US" sz="2400" dirty="0" err="1" smtClean="0"/>
              <a:t>rápido</a:t>
            </a:r>
            <a:r>
              <a:rPr lang="en-US" sz="2400" dirty="0" smtClean="0"/>
              <a:t>, 64 bits; site Intel:</a:t>
            </a:r>
          </a:p>
          <a:p>
            <a:pPr marL="365125" indent="-365125" eaLnBrk="1" hangingPunct="1"/>
            <a:r>
              <a:rPr lang="en-US" sz="2400" i="1" dirty="0" err="1" smtClean="0">
                <a:solidFill>
                  <a:srgbClr val="339933"/>
                </a:solidFill>
              </a:rPr>
              <a:t>Hyperthread</a:t>
            </a:r>
            <a:r>
              <a:rPr lang="en-US" sz="2400" i="1" dirty="0" smtClean="0">
                <a:solidFill>
                  <a:srgbClr val="339933"/>
                </a:solidFill>
              </a:rPr>
              <a:t>  Technology  (HTT)</a:t>
            </a:r>
            <a:r>
              <a:rPr lang="en-US" sz="2400" i="1" dirty="0" smtClean="0"/>
              <a:t>: </a:t>
            </a:r>
            <a:r>
              <a:rPr lang="pt-BR" sz="2400" i="1" dirty="0" smtClean="0"/>
              <a:t>  A ideia básica era melhorar o desempenho utilizando algumas técnicas de computação paralela devido à duplicação de algumas unidades de chips internos. Fisicamente cada um dos processadores lógicos tem seu próprio conjunto de registradores e controlador de interrupção, e os restantes dos elementos do processador são comuns. Quando há uma pausa no fluxo de um dos processadores, então o controle é passado para o fluxo do outro processador </a:t>
            </a:r>
            <a:r>
              <a:rPr lang="pt-BR" sz="2400" i="1" dirty="0" err="1" smtClean="0"/>
              <a:t>logico</a:t>
            </a:r>
            <a:r>
              <a:rPr lang="pt-BR" sz="2400" i="1" dirty="0" smtClean="0"/>
              <a:t>. </a:t>
            </a:r>
          </a:p>
          <a:p>
            <a:pPr marL="365125" indent="33338" eaLnBrk="1" hangingPunct="1">
              <a:buNone/>
            </a:pPr>
            <a:r>
              <a:rPr lang="pt-BR" sz="2400" i="1" dirty="0" smtClean="0"/>
              <a:t>(site Intel). </a:t>
            </a:r>
            <a:r>
              <a:rPr lang="pt-BR" sz="2400" dirty="0" smtClean="0"/>
              <a:t>Diferentes threads podem ser atribuídas a diferentes processadores.</a:t>
            </a:r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0"/>
            <a:ext cx="7772400" cy="980728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4000" dirty="0" err="1" smtClean="0">
                <a:solidFill>
                  <a:schemeClr val="tx1"/>
                </a:solidFill>
              </a:rPr>
              <a:t>Processadores</a:t>
            </a:r>
            <a:r>
              <a:rPr lang="en-US" sz="4000" dirty="0" smtClean="0">
                <a:solidFill>
                  <a:schemeClr val="tx1"/>
                </a:solidFill>
              </a:rPr>
              <a:t> (11)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2008" y="908720"/>
            <a:ext cx="8892480" cy="5661025"/>
          </a:xfrm>
        </p:spPr>
        <p:txBody>
          <a:bodyPr/>
          <a:lstStyle/>
          <a:p>
            <a:pPr marL="365125" indent="-365125" algn="ctr" eaLnBrk="1" hangingPunct="1">
              <a:buFontTx/>
              <a:buNone/>
            </a:pPr>
            <a:r>
              <a:rPr lang="en-US" sz="2400" dirty="0" err="1" smtClean="0">
                <a:solidFill>
                  <a:srgbClr val="339933"/>
                </a:solidFill>
              </a:rPr>
              <a:t>Família</a:t>
            </a:r>
            <a:r>
              <a:rPr lang="en-US" sz="2400" dirty="0" smtClean="0">
                <a:solidFill>
                  <a:srgbClr val="339933"/>
                </a:solidFill>
              </a:rPr>
              <a:t> Intel Core </a:t>
            </a:r>
            <a:r>
              <a:rPr lang="en-US" sz="2400" dirty="0" err="1" smtClean="0">
                <a:solidFill>
                  <a:srgbClr val="339933"/>
                </a:solidFill>
              </a:rPr>
              <a:t>i</a:t>
            </a:r>
            <a:r>
              <a:rPr lang="en-US" sz="2400" dirty="0" smtClean="0">
                <a:solidFill>
                  <a:srgbClr val="339933"/>
                </a:solidFill>
              </a:rPr>
              <a:t> (i3, i5, i7)</a:t>
            </a:r>
          </a:p>
          <a:p>
            <a:pPr marL="365125" indent="-365125" eaLnBrk="1" hangingPunct="1"/>
            <a:endParaRPr lang="en-US" sz="2400" i="1" dirty="0" smtClean="0">
              <a:solidFill>
                <a:srgbClr val="339933"/>
              </a:solidFill>
            </a:endParaRPr>
          </a:p>
          <a:p>
            <a:r>
              <a:rPr lang="en-US" sz="2400" i="1" dirty="0" smtClean="0">
                <a:solidFill>
                  <a:srgbClr val="339933"/>
                </a:solidFill>
              </a:rPr>
              <a:t>Turbo Boost Technology </a:t>
            </a:r>
            <a:r>
              <a:rPr lang="en-US" sz="2400" dirty="0" smtClean="0"/>
              <a:t>(TBT</a:t>
            </a:r>
            <a:r>
              <a:rPr lang="en-US" sz="2400" i="1" dirty="0" smtClean="0"/>
              <a:t>): “</a:t>
            </a:r>
            <a:r>
              <a:rPr lang="pt-BR" sz="2400" i="1" dirty="0" smtClean="0"/>
              <a:t>A Tecnologia Intel® Turbo </a:t>
            </a:r>
            <a:r>
              <a:rPr lang="pt-BR" sz="2400" i="1" dirty="0" err="1" smtClean="0"/>
              <a:t>Boost</a:t>
            </a:r>
            <a:r>
              <a:rPr lang="pt-BR" sz="2400" i="1" dirty="0" smtClean="0"/>
              <a:t> 2.0 permite automaticamente que os núcleos do processador trabalhem mais rapidamente do que a frequência básica de operação quando estiverem operando abaixo dos limites especificados para energia, corrente e temperatura.TBT é ativada quando o sistema operacional (SO) solicita o estado de desempenho mais elevado.</a:t>
            </a:r>
            <a:r>
              <a:rPr lang="pt-BR" sz="2400" dirty="0" smtClean="0"/>
              <a:t> </a:t>
            </a:r>
            <a:endParaRPr lang="en-US" sz="2400" i="1" dirty="0" smtClean="0"/>
          </a:p>
          <a:p>
            <a:pPr marL="365125" indent="-365125" eaLnBrk="1" hangingPunct="1"/>
            <a:r>
              <a:rPr lang="pt-BR" sz="2400" dirty="0" smtClean="0"/>
              <a:t>Com TBT, nos modelos i5, há a possibilidade de um aumento de até 800 MHz na velocidade.</a:t>
            </a:r>
            <a:endParaRPr lang="en-US" sz="2400" dirty="0" smtClean="0"/>
          </a:p>
          <a:p>
            <a:pPr marL="365125" indent="-365125" eaLnBrk="1" hangingPunct="1"/>
            <a:r>
              <a:rPr lang="en-US" sz="2400" dirty="0" smtClean="0"/>
              <a:t>i3 tem 2 Cores, </a:t>
            </a:r>
            <a:r>
              <a:rPr lang="en-US" sz="2400" dirty="0" err="1" smtClean="0"/>
              <a:t>até</a:t>
            </a:r>
            <a:r>
              <a:rPr lang="en-US" sz="2400" dirty="0" smtClean="0"/>
              <a:t> 3.4 GHz, </a:t>
            </a:r>
            <a:r>
              <a:rPr lang="en-US" sz="2400" dirty="0" err="1" smtClean="0"/>
              <a:t>até</a:t>
            </a:r>
            <a:r>
              <a:rPr lang="en-US" sz="2400" dirty="0" smtClean="0"/>
              <a:t> 3MB de cache, HTT;</a:t>
            </a:r>
          </a:p>
          <a:p>
            <a:pPr marL="365125" indent="-365125" eaLnBrk="1" hangingPunct="1"/>
            <a:r>
              <a:rPr lang="en-US" sz="2400" dirty="0" smtClean="0"/>
              <a:t>i5 tem 2 </a:t>
            </a:r>
            <a:r>
              <a:rPr lang="en-US" sz="2400" dirty="0" err="1" smtClean="0"/>
              <a:t>ou</a:t>
            </a:r>
            <a:r>
              <a:rPr lang="en-US" sz="2400" dirty="0" smtClean="0"/>
              <a:t> 4 Cores, </a:t>
            </a:r>
            <a:r>
              <a:rPr lang="en-US" sz="2400" dirty="0" err="1" smtClean="0"/>
              <a:t>até</a:t>
            </a:r>
            <a:r>
              <a:rPr lang="en-US" sz="2400" dirty="0" smtClean="0"/>
              <a:t> 3.4 GHz, </a:t>
            </a:r>
            <a:r>
              <a:rPr lang="en-US" sz="2400" dirty="0" err="1" smtClean="0"/>
              <a:t>até</a:t>
            </a:r>
            <a:r>
              <a:rPr lang="en-US" sz="2400" dirty="0" smtClean="0"/>
              <a:t> 6MB de cache, TBT;</a:t>
            </a:r>
          </a:p>
          <a:p>
            <a:pPr marL="365125" indent="-365125" eaLnBrk="1" hangingPunct="1"/>
            <a:r>
              <a:rPr lang="en-US" sz="2400" dirty="0" smtClean="0"/>
              <a:t>i7 tem </a:t>
            </a:r>
            <a:r>
              <a:rPr lang="en-US" sz="2400" dirty="0" err="1" smtClean="0"/>
              <a:t>até</a:t>
            </a:r>
            <a:r>
              <a:rPr lang="en-US" sz="2400" dirty="0" smtClean="0"/>
              <a:t> 6 Cores com </a:t>
            </a:r>
            <a:r>
              <a:rPr lang="en-US" sz="2400" dirty="0" err="1" smtClean="0"/>
              <a:t>até</a:t>
            </a:r>
            <a:r>
              <a:rPr lang="en-US" sz="2400" dirty="0" smtClean="0"/>
              <a:t> 12 MB de cache, HTT e TBT;</a:t>
            </a:r>
          </a:p>
          <a:p>
            <a:pPr marL="365125" indent="-365125" eaLnBrk="1" hangingPunct="1"/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sz="4000" dirty="0" err="1" smtClean="0">
                <a:solidFill>
                  <a:schemeClr val="tx1"/>
                </a:solidFill>
              </a:rPr>
              <a:t>Introdução</a:t>
            </a:r>
            <a:r>
              <a:rPr lang="en-US" sz="4000" dirty="0" smtClean="0">
                <a:solidFill>
                  <a:schemeClr val="tx1"/>
                </a:solidFill>
              </a:rPr>
              <a:t> (2)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4745930"/>
            <a:ext cx="8712968" cy="2112069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sz="2400" dirty="0" err="1" smtClean="0"/>
              <a:t>Programas</a:t>
            </a:r>
            <a:r>
              <a:rPr lang="en-US" sz="2400" dirty="0" smtClean="0"/>
              <a:t> de </a:t>
            </a:r>
            <a:r>
              <a:rPr lang="en-US" sz="2400" dirty="0" err="1" smtClean="0"/>
              <a:t>aplicação</a:t>
            </a:r>
            <a:r>
              <a:rPr lang="en-US" sz="2400" dirty="0" smtClean="0"/>
              <a:t> </a:t>
            </a:r>
            <a:r>
              <a:rPr lang="en-US" sz="2400" dirty="0" err="1" smtClean="0"/>
              <a:t>podem</a:t>
            </a:r>
            <a:r>
              <a:rPr lang="en-US" sz="2400" dirty="0" smtClean="0"/>
              <a:t> ser </a:t>
            </a:r>
            <a:r>
              <a:rPr lang="en-US" sz="2400" dirty="0" err="1" smtClean="0"/>
              <a:t>substituídos</a:t>
            </a:r>
            <a:r>
              <a:rPr lang="en-US" sz="2400" dirty="0" smtClean="0"/>
              <a:t> </a:t>
            </a:r>
            <a:r>
              <a:rPr lang="en-US" sz="2400" dirty="0" err="1" smtClean="0"/>
              <a:t>pelo</a:t>
            </a:r>
            <a:r>
              <a:rPr lang="en-US" sz="2400" dirty="0" smtClean="0"/>
              <a:t> </a:t>
            </a:r>
            <a:r>
              <a:rPr lang="en-US" sz="2400" dirty="0" err="1" smtClean="0"/>
              <a:t>usuário</a:t>
            </a:r>
            <a:r>
              <a:rPr lang="en-US" sz="2400" dirty="0" smtClean="0"/>
              <a:t> (ex: outro </a:t>
            </a:r>
            <a:r>
              <a:rPr lang="en-US" sz="2400" dirty="0" err="1" smtClean="0"/>
              <a:t>leitor</a:t>
            </a:r>
            <a:r>
              <a:rPr lang="en-US" sz="2400" dirty="0" smtClean="0"/>
              <a:t> de e-mail) =&gt; </a:t>
            </a:r>
            <a:r>
              <a:rPr lang="en-US" sz="2400" dirty="0" err="1" smtClean="0"/>
              <a:t>Modo</a:t>
            </a:r>
            <a:r>
              <a:rPr lang="en-US" sz="2400" dirty="0" smtClean="0"/>
              <a:t> </a:t>
            </a:r>
            <a:r>
              <a:rPr lang="en-US" sz="2400" dirty="0" err="1" smtClean="0"/>
              <a:t>usuário</a:t>
            </a:r>
            <a:r>
              <a:rPr lang="en-US" sz="2400" dirty="0" smtClean="0"/>
              <a:t>; mas </a:t>
            </a:r>
            <a:r>
              <a:rPr lang="en-US" sz="2400" dirty="0" err="1" smtClean="0"/>
              <a:t>não</a:t>
            </a:r>
            <a:r>
              <a:rPr lang="en-US" sz="2400" dirty="0" smtClean="0"/>
              <a:t> </a:t>
            </a:r>
            <a:r>
              <a:rPr lang="en-US" sz="2400" dirty="0" err="1" smtClean="0"/>
              <a:t>partes</a:t>
            </a:r>
            <a:r>
              <a:rPr lang="en-US" sz="2400" dirty="0" smtClean="0"/>
              <a:t> </a:t>
            </a:r>
            <a:r>
              <a:rPr lang="en-US" sz="2400" dirty="0" err="1" smtClean="0"/>
              <a:t>protegidas</a:t>
            </a:r>
            <a:r>
              <a:rPr lang="en-US" sz="2400" dirty="0" smtClean="0"/>
              <a:t> que </a:t>
            </a:r>
            <a:r>
              <a:rPr lang="en-US" sz="2400" dirty="0" err="1" smtClean="0"/>
              <a:t>realizam</a:t>
            </a:r>
            <a:r>
              <a:rPr lang="en-US" sz="2400" dirty="0" smtClean="0"/>
              <a:t> </a:t>
            </a:r>
            <a:r>
              <a:rPr lang="en-US" sz="2400" dirty="0" err="1" smtClean="0"/>
              <a:t>operações</a:t>
            </a:r>
            <a:r>
              <a:rPr lang="en-US" sz="2400" dirty="0" smtClean="0"/>
              <a:t> </a:t>
            </a:r>
            <a:r>
              <a:rPr lang="en-US" sz="2400" dirty="0" err="1" smtClean="0"/>
              <a:t>sobre</a:t>
            </a:r>
            <a:r>
              <a:rPr lang="en-US" sz="2400" dirty="0" smtClean="0"/>
              <a:t> o hardware (ex: </a:t>
            </a:r>
            <a:r>
              <a:rPr lang="en-US" sz="2400" dirty="0" err="1" smtClean="0"/>
              <a:t>manipulador</a:t>
            </a:r>
            <a:r>
              <a:rPr lang="en-US" sz="2400" dirty="0" smtClean="0"/>
              <a:t> do </a:t>
            </a:r>
            <a:r>
              <a:rPr lang="en-US" sz="2400" dirty="0" err="1" smtClean="0"/>
              <a:t>relógio</a:t>
            </a:r>
            <a:r>
              <a:rPr lang="en-US" sz="2400" dirty="0" smtClean="0"/>
              <a:t>) =&gt; </a:t>
            </a:r>
            <a:r>
              <a:rPr lang="en-US" sz="2400" dirty="0" err="1" smtClean="0"/>
              <a:t>Modo</a:t>
            </a:r>
            <a:r>
              <a:rPr lang="en-US" sz="2400" dirty="0" smtClean="0"/>
              <a:t> </a:t>
            </a:r>
            <a:r>
              <a:rPr lang="en-US" sz="2400" dirty="0" err="1" smtClean="0"/>
              <a:t>núcleo</a:t>
            </a:r>
            <a:r>
              <a:rPr lang="en-US" sz="2400" dirty="0" smtClean="0"/>
              <a:t>.</a:t>
            </a:r>
          </a:p>
          <a:p>
            <a:pPr eaLnBrk="1" hangingPunct="1">
              <a:buNone/>
            </a:pPr>
            <a:r>
              <a:rPr lang="en-US" sz="1600" dirty="0" smtClean="0"/>
              <a:t>https</a:t>
            </a:r>
            <a:r>
              <a:rPr lang="en-US" sz="1600" dirty="0"/>
              <a:t>://www.networkworld.com/article/3236064/servers/minix-the-most-popular-os-in-the-world-thanks-to-intel.html</a:t>
            </a:r>
            <a:endParaRPr lang="en-US" sz="1600" dirty="0" smtClean="0"/>
          </a:p>
        </p:txBody>
      </p:sp>
      <p:pic>
        <p:nvPicPr>
          <p:cNvPr id="6148" name="Picture 1030"/>
          <p:cNvPicPr>
            <a:picLocks noChangeAspect="1" noChangeArrowheads="1"/>
          </p:cNvPicPr>
          <p:nvPr/>
        </p:nvPicPr>
        <p:blipFill>
          <a:blip r:embed="rId3" cstate="print"/>
          <a:srcRect t="3004" b="3728"/>
          <a:stretch>
            <a:fillRect/>
          </a:stretch>
        </p:blipFill>
        <p:spPr bwMode="auto">
          <a:xfrm>
            <a:off x="1422846" y="980728"/>
            <a:ext cx="5781675" cy="3698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sp>
        <p:nvSpPr>
          <p:cNvPr id="2" name="CaixaDeTexto 1"/>
          <p:cNvSpPr txBox="1"/>
          <p:nvPr/>
        </p:nvSpPr>
        <p:spPr>
          <a:xfrm>
            <a:off x="2699792" y="3019599"/>
            <a:ext cx="3168352" cy="769441"/>
          </a:xfrm>
          <a:prstGeom prst="rect">
            <a:avLst/>
          </a:prstGeom>
          <a:pattFill prst="pct20">
            <a:fgClr>
              <a:srgbClr val="C00000"/>
            </a:fgClr>
            <a:bgClr>
              <a:schemeClr val="bg1"/>
            </a:bgClr>
          </a:patt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pt-BR" sz="1000" dirty="0" smtClean="0"/>
          </a:p>
          <a:p>
            <a:pPr algn="ctr"/>
            <a:r>
              <a:rPr lang="pt-BR" sz="2000" b="1" dirty="0">
                <a:solidFill>
                  <a:srgbClr val="C00000"/>
                </a:solidFill>
              </a:rPr>
              <a:t>Sistema</a:t>
            </a:r>
            <a:r>
              <a:rPr lang="pt-BR" dirty="0" smtClean="0"/>
              <a:t> </a:t>
            </a:r>
            <a:r>
              <a:rPr lang="pt-BR" sz="2000" b="1" dirty="0">
                <a:solidFill>
                  <a:srgbClr val="C00000"/>
                </a:solidFill>
              </a:rPr>
              <a:t>Operacional</a:t>
            </a:r>
          </a:p>
          <a:p>
            <a:endParaRPr lang="pt-BR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628650" y="0"/>
            <a:ext cx="7772400" cy="114300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4000" dirty="0" err="1" smtClean="0">
                <a:solidFill>
                  <a:schemeClr val="tx1"/>
                </a:solidFill>
              </a:rPr>
              <a:t>Memória (1)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5575884"/>
            <a:ext cx="8964488" cy="1282115"/>
          </a:xfrm>
        </p:spPr>
        <p:txBody>
          <a:bodyPr/>
          <a:lstStyle/>
          <a:p>
            <a:pPr algn="ctr" eaLnBrk="1" hangingPunct="1">
              <a:buNone/>
            </a:pPr>
            <a:r>
              <a:rPr lang="en-US" sz="2400" dirty="0" err="1" smtClean="0"/>
              <a:t>Hierarquia</a:t>
            </a:r>
            <a:r>
              <a:rPr lang="en-US" sz="2400" dirty="0" smtClean="0"/>
              <a:t> de </a:t>
            </a:r>
            <a:r>
              <a:rPr lang="en-US" sz="2400" dirty="0" err="1" smtClean="0"/>
              <a:t>memória</a:t>
            </a:r>
            <a:r>
              <a:rPr lang="en-US" sz="2400" dirty="0" smtClean="0"/>
              <a:t> </a:t>
            </a:r>
            <a:r>
              <a:rPr lang="en-US" sz="2400" dirty="0" err="1" smtClean="0"/>
              <a:t>típica</a:t>
            </a:r>
            <a:endParaRPr lang="en-US" sz="2400" dirty="0" smtClean="0"/>
          </a:p>
          <a:p>
            <a:pPr eaLnBrk="1" hangingPunct="1"/>
            <a:r>
              <a:rPr lang="en-US" sz="2400" dirty="0" err="1" smtClean="0"/>
              <a:t>Camadas</a:t>
            </a:r>
            <a:r>
              <a:rPr lang="en-US" sz="2400" dirty="0" smtClean="0"/>
              <a:t> </a:t>
            </a:r>
            <a:r>
              <a:rPr lang="en-US" sz="2400" dirty="0" err="1" smtClean="0"/>
              <a:t>superiores</a:t>
            </a:r>
            <a:r>
              <a:rPr lang="en-US" sz="2400" dirty="0" smtClean="0"/>
              <a:t> tem </a:t>
            </a:r>
            <a:r>
              <a:rPr lang="en-US" sz="2400" dirty="0" err="1" smtClean="0"/>
              <a:t>maior</a:t>
            </a:r>
            <a:r>
              <a:rPr lang="en-US" sz="2400" dirty="0" smtClean="0"/>
              <a:t> </a:t>
            </a:r>
            <a:r>
              <a:rPr lang="en-US" sz="2400" dirty="0" err="1" smtClean="0"/>
              <a:t>velocidade</a:t>
            </a:r>
            <a:r>
              <a:rPr lang="en-US" sz="2400" dirty="0" smtClean="0"/>
              <a:t>, </a:t>
            </a:r>
            <a:r>
              <a:rPr lang="en-US" sz="2400" dirty="0" err="1" smtClean="0"/>
              <a:t>menor</a:t>
            </a:r>
            <a:r>
              <a:rPr lang="en-US" sz="2400" dirty="0" smtClean="0"/>
              <a:t> </a:t>
            </a:r>
            <a:r>
              <a:rPr lang="en-US" sz="2400" dirty="0" err="1" smtClean="0"/>
              <a:t>capacidade</a:t>
            </a:r>
            <a:r>
              <a:rPr lang="en-US" sz="2400" dirty="0" smtClean="0"/>
              <a:t>, </a:t>
            </a:r>
            <a:r>
              <a:rPr lang="en-US" sz="2400" dirty="0" err="1" smtClean="0"/>
              <a:t>maior</a:t>
            </a:r>
            <a:r>
              <a:rPr lang="en-US" sz="2400" dirty="0" smtClean="0"/>
              <a:t> </a:t>
            </a:r>
            <a:r>
              <a:rPr lang="en-US" sz="2400" dirty="0" err="1" smtClean="0"/>
              <a:t>custo</a:t>
            </a:r>
            <a:r>
              <a:rPr lang="en-US" sz="2400" dirty="0" smtClean="0"/>
              <a:t> </a:t>
            </a:r>
            <a:r>
              <a:rPr lang="en-US" sz="2400" dirty="0" err="1" smtClean="0"/>
              <a:t>por</a:t>
            </a:r>
            <a:r>
              <a:rPr lang="en-US" sz="2400" dirty="0" smtClean="0"/>
              <a:t> bit.</a:t>
            </a:r>
          </a:p>
        </p:txBody>
      </p:sp>
      <p:pic>
        <p:nvPicPr>
          <p:cNvPr id="5" name="Picture 1" descr="1_04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6244" y="908720"/>
            <a:ext cx="5612060" cy="4667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628650" y="0"/>
            <a:ext cx="7772400" cy="114300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4000" dirty="0" err="1" smtClean="0">
                <a:solidFill>
                  <a:schemeClr val="tx1"/>
                </a:solidFill>
              </a:rPr>
              <a:t>Memória</a:t>
            </a:r>
            <a:r>
              <a:rPr lang="en-US" sz="4000" dirty="0" smtClean="0">
                <a:solidFill>
                  <a:schemeClr val="tx1"/>
                </a:solidFill>
              </a:rPr>
              <a:t> (2)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125538"/>
            <a:ext cx="8351837" cy="5327650"/>
          </a:xfrm>
        </p:spPr>
        <p:txBody>
          <a:bodyPr/>
          <a:lstStyle/>
          <a:p>
            <a:pPr marL="609600" indent="-609600" eaLnBrk="1" hangingPunct="1">
              <a:lnSpc>
                <a:spcPct val="110000"/>
              </a:lnSpc>
              <a:buFontTx/>
              <a:buNone/>
            </a:pPr>
            <a:r>
              <a:rPr lang="en-US" sz="2400" dirty="0" err="1" smtClean="0">
                <a:solidFill>
                  <a:srgbClr val="339933"/>
                </a:solidFill>
              </a:rPr>
              <a:t>Registradores</a:t>
            </a:r>
            <a:r>
              <a:rPr lang="en-US" sz="2400" dirty="0" smtClean="0"/>
              <a:t> – </a:t>
            </a:r>
            <a:r>
              <a:rPr lang="en-US" sz="2400" dirty="0" err="1" smtClean="0"/>
              <a:t>Internos</a:t>
            </a:r>
            <a:r>
              <a:rPr lang="en-US" sz="2400" dirty="0" smtClean="0"/>
              <a:t> a CPU, </a:t>
            </a:r>
            <a:r>
              <a:rPr lang="en-US" sz="2400" dirty="0" err="1" smtClean="0"/>
              <a:t>tão</a:t>
            </a:r>
            <a:r>
              <a:rPr lang="en-US" sz="2400" dirty="0" smtClean="0"/>
              <a:t> </a:t>
            </a:r>
            <a:r>
              <a:rPr lang="en-US" sz="2400" dirty="0" err="1" smtClean="0"/>
              <a:t>rápidos</a:t>
            </a:r>
            <a:r>
              <a:rPr lang="en-US" sz="2400" dirty="0" smtClean="0"/>
              <a:t> </a:t>
            </a:r>
            <a:r>
              <a:rPr lang="en-US" sz="2400" dirty="0" err="1" smtClean="0"/>
              <a:t>quanto</a:t>
            </a:r>
            <a:r>
              <a:rPr lang="en-US" sz="2400" dirty="0" smtClean="0"/>
              <a:t> </a:t>
            </a:r>
            <a:r>
              <a:rPr lang="en-US" sz="2400" dirty="0" err="1" smtClean="0"/>
              <a:t>ela</a:t>
            </a:r>
            <a:r>
              <a:rPr lang="en-US" sz="2400" dirty="0" smtClean="0"/>
              <a:t>;</a:t>
            </a:r>
          </a:p>
          <a:p>
            <a:pPr marL="609600" indent="-609600" eaLnBrk="1" hangingPunct="1">
              <a:lnSpc>
                <a:spcPct val="110000"/>
              </a:lnSpc>
              <a:buFontTx/>
              <a:buNone/>
            </a:pPr>
            <a:r>
              <a:rPr lang="en-US" sz="2400" dirty="0" err="1" smtClean="0">
                <a:solidFill>
                  <a:srgbClr val="339933"/>
                </a:solidFill>
              </a:rPr>
              <a:t>Memória</a:t>
            </a:r>
            <a:r>
              <a:rPr lang="en-US" sz="2400" dirty="0" smtClean="0">
                <a:solidFill>
                  <a:srgbClr val="339933"/>
                </a:solidFill>
              </a:rPr>
              <a:t> cache </a:t>
            </a:r>
            <a:r>
              <a:rPr lang="en-US" sz="2400" dirty="0" smtClean="0"/>
              <a:t>– </a:t>
            </a:r>
            <a:r>
              <a:rPr lang="en-US" sz="2400" dirty="0" err="1" smtClean="0"/>
              <a:t>dentro</a:t>
            </a:r>
            <a:r>
              <a:rPr lang="en-US" sz="2400" dirty="0" smtClean="0"/>
              <a:t> </a:t>
            </a:r>
            <a:r>
              <a:rPr lang="en-US" sz="2400" dirty="0" err="1" smtClean="0"/>
              <a:t>ou</a:t>
            </a:r>
            <a:r>
              <a:rPr lang="en-US" sz="2400" dirty="0" smtClean="0"/>
              <a:t> </a:t>
            </a:r>
            <a:r>
              <a:rPr lang="en-US" sz="2400" dirty="0" err="1" smtClean="0"/>
              <a:t>próxima</a:t>
            </a:r>
            <a:r>
              <a:rPr lang="en-US" sz="2400" dirty="0" smtClean="0"/>
              <a:t> </a:t>
            </a:r>
            <a:r>
              <a:rPr lang="en-US" sz="2400" dirty="0" err="1" smtClean="0"/>
              <a:t>da</a:t>
            </a:r>
            <a:r>
              <a:rPr lang="en-US" sz="2400" dirty="0" smtClean="0"/>
              <a:t> CPU. </a:t>
            </a:r>
            <a:r>
              <a:rPr lang="en-US" sz="2400" dirty="0" err="1" smtClean="0"/>
              <a:t>Quando</a:t>
            </a:r>
            <a:r>
              <a:rPr lang="en-US" sz="2400" dirty="0" smtClean="0"/>
              <a:t> </a:t>
            </a:r>
            <a:r>
              <a:rPr lang="en-US" sz="2400" dirty="0" err="1" smtClean="0"/>
              <a:t>programa</a:t>
            </a:r>
            <a:r>
              <a:rPr lang="en-US" sz="2400" dirty="0" smtClean="0"/>
              <a:t> </a:t>
            </a:r>
            <a:r>
              <a:rPr lang="en-US" sz="2400" dirty="0" err="1" smtClean="0"/>
              <a:t>precisa</a:t>
            </a:r>
            <a:r>
              <a:rPr lang="en-US" sz="2400" dirty="0" smtClean="0"/>
              <a:t> </a:t>
            </a:r>
            <a:r>
              <a:rPr lang="en-US" sz="2400" dirty="0" err="1" smtClean="0"/>
              <a:t>ler</a:t>
            </a:r>
            <a:r>
              <a:rPr lang="en-US" sz="2400" dirty="0" smtClean="0"/>
              <a:t> </a:t>
            </a:r>
            <a:r>
              <a:rPr lang="en-US" sz="2400" dirty="0" err="1" smtClean="0"/>
              <a:t>uma</a:t>
            </a:r>
            <a:r>
              <a:rPr lang="en-US" sz="2400" dirty="0" smtClean="0"/>
              <a:t> </a:t>
            </a:r>
            <a:r>
              <a:rPr lang="en-US" sz="2400" dirty="0" err="1" smtClean="0"/>
              <a:t>palavra</a:t>
            </a:r>
            <a:r>
              <a:rPr lang="en-US" sz="2400" dirty="0" smtClean="0"/>
              <a:t>, </a:t>
            </a:r>
            <a:r>
              <a:rPr lang="en-US" sz="2400" dirty="0" err="1" smtClean="0"/>
              <a:t>faz</a:t>
            </a:r>
            <a:r>
              <a:rPr lang="en-US" sz="2400" dirty="0" smtClean="0"/>
              <a:t> </a:t>
            </a:r>
            <a:r>
              <a:rPr lang="en-US" sz="2400" dirty="0" err="1" smtClean="0"/>
              <a:t>acesso</a:t>
            </a:r>
            <a:r>
              <a:rPr lang="en-US" sz="2400" dirty="0" smtClean="0"/>
              <a:t> </a:t>
            </a:r>
            <a:r>
              <a:rPr lang="en-US" sz="2400" dirty="0" err="1" smtClean="0"/>
              <a:t>rápido</a:t>
            </a:r>
            <a:r>
              <a:rPr lang="en-US" sz="2400" dirty="0" smtClean="0"/>
              <a:t> </a:t>
            </a:r>
            <a:r>
              <a:rPr lang="en-US" sz="2400" dirty="0" err="1" smtClean="0"/>
              <a:t>ao</a:t>
            </a:r>
            <a:r>
              <a:rPr lang="en-US" sz="2400" dirty="0" smtClean="0"/>
              <a:t> cache (cache hit), se </a:t>
            </a:r>
            <a:r>
              <a:rPr lang="en-US" sz="2400" dirty="0" err="1" smtClean="0"/>
              <a:t>não</a:t>
            </a:r>
            <a:r>
              <a:rPr lang="en-US" sz="2400" dirty="0" smtClean="0"/>
              <a:t> </a:t>
            </a:r>
            <a:r>
              <a:rPr lang="en-US" sz="2400" dirty="0" err="1" smtClean="0"/>
              <a:t>está</a:t>
            </a:r>
            <a:r>
              <a:rPr lang="en-US" sz="2400" dirty="0" smtClean="0"/>
              <a:t> no cache (cache miss) a </a:t>
            </a:r>
            <a:r>
              <a:rPr lang="en-US" sz="2400" dirty="0" err="1" smtClean="0"/>
              <a:t>requisição</a:t>
            </a:r>
            <a:r>
              <a:rPr lang="en-US" sz="2400" dirty="0" smtClean="0"/>
              <a:t> </a:t>
            </a:r>
            <a:r>
              <a:rPr lang="en-US" sz="2400" dirty="0" err="1" smtClean="0"/>
              <a:t>vai</a:t>
            </a:r>
            <a:r>
              <a:rPr lang="en-US" sz="2400" dirty="0" smtClean="0"/>
              <a:t> </a:t>
            </a:r>
            <a:r>
              <a:rPr lang="en-US" sz="2400" dirty="0" err="1" smtClean="0"/>
              <a:t>para</a:t>
            </a:r>
            <a:r>
              <a:rPr lang="en-US" sz="2400" dirty="0" smtClean="0"/>
              <a:t> a </a:t>
            </a:r>
            <a:r>
              <a:rPr lang="en-US" sz="2400" dirty="0" err="1" smtClean="0"/>
              <a:t>memória</a:t>
            </a:r>
            <a:r>
              <a:rPr lang="en-US" sz="2400" dirty="0" smtClean="0"/>
              <a:t> principal com </a:t>
            </a:r>
            <a:r>
              <a:rPr lang="en-US" sz="2400" dirty="0" err="1" smtClean="0"/>
              <a:t>penalização</a:t>
            </a:r>
            <a:r>
              <a:rPr lang="en-US" sz="2400" dirty="0" smtClean="0"/>
              <a:t> de tempo; </a:t>
            </a:r>
            <a:r>
              <a:rPr lang="en-US" sz="2400" dirty="0" err="1" smtClean="0"/>
              <a:t>Questões</a:t>
            </a:r>
            <a:r>
              <a:rPr lang="en-US" sz="2400" dirty="0" smtClean="0"/>
              <a:t> a </a:t>
            </a:r>
            <a:r>
              <a:rPr lang="en-US" sz="2400" dirty="0" err="1" smtClean="0"/>
              <a:t>lidar</a:t>
            </a:r>
            <a:r>
              <a:rPr lang="en-US" sz="2400" dirty="0" smtClean="0"/>
              <a:t>: </a:t>
            </a:r>
            <a:r>
              <a:rPr lang="en-US" sz="2400" dirty="0" err="1" smtClean="0"/>
              <a:t>Quando</a:t>
            </a:r>
            <a:r>
              <a:rPr lang="en-US" sz="2400" dirty="0" smtClean="0"/>
              <a:t> </a:t>
            </a:r>
            <a:r>
              <a:rPr lang="en-US" sz="2400" dirty="0" err="1" smtClean="0"/>
              <a:t>colocar</a:t>
            </a:r>
            <a:r>
              <a:rPr lang="en-US" sz="2400" dirty="0" smtClean="0"/>
              <a:t> um novo item? </a:t>
            </a:r>
            <a:r>
              <a:rPr lang="en-US" sz="2400" dirty="0" err="1" smtClean="0"/>
              <a:t>Onde</a:t>
            </a:r>
            <a:r>
              <a:rPr lang="en-US" sz="2400" dirty="0" smtClean="0"/>
              <a:t> </a:t>
            </a:r>
            <a:r>
              <a:rPr lang="en-US" sz="2400" dirty="0" err="1" smtClean="0"/>
              <a:t>colocar</a:t>
            </a:r>
            <a:r>
              <a:rPr lang="en-US" sz="2400" dirty="0" smtClean="0"/>
              <a:t>? </a:t>
            </a:r>
            <a:r>
              <a:rPr lang="en-US" sz="2400" dirty="0" err="1" smtClean="0"/>
              <a:t>Quem</a:t>
            </a:r>
            <a:r>
              <a:rPr lang="en-US" sz="2400" dirty="0" smtClean="0"/>
              <a:t> </a:t>
            </a:r>
            <a:r>
              <a:rPr lang="en-US" sz="2400" dirty="0" err="1" smtClean="0"/>
              <a:t>sai</a:t>
            </a:r>
            <a:r>
              <a:rPr lang="en-US" sz="2400" dirty="0" smtClean="0"/>
              <a:t>? </a:t>
            </a:r>
            <a:r>
              <a:rPr lang="en-US" sz="2400" dirty="0" err="1" smtClean="0"/>
              <a:t>Onde</a:t>
            </a:r>
            <a:r>
              <a:rPr lang="en-US" sz="2400" dirty="0" smtClean="0"/>
              <a:t> </a:t>
            </a:r>
            <a:r>
              <a:rPr lang="en-US" sz="2400" dirty="0" err="1" smtClean="0"/>
              <a:t>colocar</a:t>
            </a:r>
            <a:r>
              <a:rPr lang="en-US" sz="2400" dirty="0" smtClean="0"/>
              <a:t> </a:t>
            </a:r>
            <a:r>
              <a:rPr lang="en-US" sz="2400" dirty="0" err="1" smtClean="0"/>
              <a:t>quem</a:t>
            </a:r>
            <a:r>
              <a:rPr lang="en-US" sz="2400" dirty="0" smtClean="0"/>
              <a:t> </a:t>
            </a:r>
            <a:r>
              <a:rPr lang="en-US" sz="2400" dirty="0" err="1" smtClean="0"/>
              <a:t>sai</a:t>
            </a:r>
            <a:r>
              <a:rPr lang="en-US" sz="2400" dirty="0" smtClean="0"/>
              <a:t>? </a:t>
            </a:r>
            <a:br>
              <a:rPr lang="en-US" sz="2400" dirty="0" smtClean="0"/>
            </a:br>
            <a:r>
              <a:rPr lang="en-US" sz="2400" dirty="0" err="1" smtClean="0"/>
              <a:t>Definida</a:t>
            </a:r>
            <a:r>
              <a:rPr lang="en-US" sz="2400" dirty="0" smtClean="0"/>
              <a:t> </a:t>
            </a:r>
            <a:r>
              <a:rPr lang="en-US" sz="2400" dirty="0" err="1" smtClean="0"/>
              <a:t>em</a:t>
            </a:r>
            <a:r>
              <a:rPr lang="en-US" sz="2400" dirty="0" smtClean="0"/>
              <a:t> </a:t>
            </a:r>
            <a:r>
              <a:rPr lang="en-US" sz="2400" dirty="0" err="1" smtClean="0"/>
              <a:t>níveis</a:t>
            </a:r>
            <a:r>
              <a:rPr lang="en-US" sz="2400" dirty="0" smtClean="0"/>
              <a:t>:  </a:t>
            </a:r>
            <a:r>
              <a:rPr lang="en-US" sz="2400" dirty="0" err="1" smtClean="0"/>
              <a:t>Primeiro</a:t>
            </a:r>
            <a:r>
              <a:rPr lang="en-US" sz="2400" dirty="0" smtClean="0"/>
              <a:t> </a:t>
            </a:r>
            <a:r>
              <a:rPr lang="en-US" sz="2400" dirty="0" err="1" smtClean="0"/>
              <a:t>nível</a:t>
            </a:r>
            <a:r>
              <a:rPr lang="en-US" sz="2400" dirty="0" smtClean="0"/>
              <a:t>, L1, </a:t>
            </a:r>
            <a:r>
              <a:rPr lang="en-US" sz="2400" dirty="0" err="1" smtClean="0"/>
              <a:t>dentro</a:t>
            </a:r>
            <a:r>
              <a:rPr lang="en-US" sz="2400" dirty="0" smtClean="0"/>
              <a:t> </a:t>
            </a:r>
            <a:r>
              <a:rPr lang="en-US" sz="2400" dirty="0" err="1" smtClean="0"/>
              <a:t>da</a:t>
            </a:r>
            <a:r>
              <a:rPr lang="en-US" sz="2400" dirty="0" smtClean="0"/>
              <a:t> CPU, </a:t>
            </a:r>
            <a:r>
              <a:rPr lang="en-US" sz="2400" dirty="0" err="1" smtClean="0"/>
              <a:t>normalmente</a:t>
            </a:r>
            <a:r>
              <a:rPr lang="en-US" sz="2400" dirty="0" smtClean="0"/>
              <a:t> </a:t>
            </a:r>
            <a:r>
              <a:rPr lang="en-US" sz="2400" dirty="0" err="1" smtClean="0"/>
              <a:t>alimenta</a:t>
            </a:r>
            <a:r>
              <a:rPr lang="en-US" sz="2400" dirty="0" smtClean="0"/>
              <a:t> </a:t>
            </a:r>
            <a:r>
              <a:rPr lang="en-US" sz="2400" dirty="0" err="1" smtClean="0"/>
              <a:t>instruções</a:t>
            </a:r>
            <a:r>
              <a:rPr lang="en-US" sz="2400" dirty="0" smtClean="0"/>
              <a:t> </a:t>
            </a:r>
            <a:r>
              <a:rPr lang="en-US" sz="2400" dirty="0" err="1" smtClean="0"/>
              <a:t>decodificadas</a:t>
            </a:r>
            <a:r>
              <a:rPr lang="en-US" sz="2400" dirty="0" smtClean="0"/>
              <a:t> no </a:t>
            </a:r>
            <a:r>
              <a:rPr lang="en-US" sz="2400" dirty="0" err="1" smtClean="0"/>
              <a:t>mecanismo</a:t>
            </a:r>
            <a:r>
              <a:rPr lang="en-US" sz="2400" dirty="0" smtClean="0"/>
              <a:t> de </a:t>
            </a:r>
            <a:r>
              <a:rPr lang="en-US" sz="2400" dirty="0" err="1" smtClean="0"/>
              <a:t>execução</a:t>
            </a:r>
            <a:r>
              <a:rPr lang="en-US" sz="2400" dirty="0" smtClean="0"/>
              <a:t> </a:t>
            </a:r>
            <a:r>
              <a:rPr lang="en-US" sz="2400" dirty="0" err="1" smtClean="0"/>
              <a:t>da</a:t>
            </a:r>
            <a:r>
              <a:rPr lang="en-US" sz="2400" dirty="0" smtClean="0"/>
              <a:t> CPU;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628650" y="0"/>
            <a:ext cx="7772400" cy="114300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4000" dirty="0" err="1" smtClean="0">
                <a:solidFill>
                  <a:schemeClr val="tx1"/>
                </a:solidFill>
              </a:rPr>
              <a:t>Memória</a:t>
            </a:r>
            <a:r>
              <a:rPr lang="en-US" sz="4000" dirty="0" smtClean="0">
                <a:solidFill>
                  <a:schemeClr val="tx1"/>
                </a:solidFill>
              </a:rPr>
              <a:t> (3)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125538"/>
            <a:ext cx="8280400" cy="5327650"/>
          </a:xfrm>
        </p:spPr>
        <p:txBody>
          <a:bodyPr/>
          <a:lstStyle/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sz="2400" dirty="0" err="1" smtClean="0">
                <a:solidFill>
                  <a:srgbClr val="339933"/>
                </a:solidFill>
              </a:rPr>
              <a:t>Memória</a:t>
            </a:r>
            <a:r>
              <a:rPr lang="en-US" sz="2400" dirty="0" smtClean="0">
                <a:solidFill>
                  <a:srgbClr val="339933"/>
                </a:solidFill>
              </a:rPr>
              <a:t> cache: </a:t>
            </a:r>
            <a:r>
              <a:rPr lang="en-US" sz="2400" dirty="0" smtClean="0"/>
              <a:t>Caches </a:t>
            </a:r>
            <a:r>
              <a:rPr lang="en-US" sz="2400" dirty="0" err="1" smtClean="0"/>
              <a:t>mais</a:t>
            </a:r>
            <a:r>
              <a:rPr lang="en-US" sz="2400" dirty="0" smtClean="0"/>
              <a:t> largos </a:t>
            </a:r>
            <a:r>
              <a:rPr lang="en-US" sz="2400" dirty="0" err="1" smtClean="0"/>
              <a:t>contém</a:t>
            </a:r>
            <a:r>
              <a:rPr lang="en-US" sz="2400" dirty="0" smtClean="0"/>
              <a:t> </a:t>
            </a:r>
            <a:r>
              <a:rPr lang="en-US" sz="2400" dirty="0" err="1" smtClean="0"/>
              <a:t>mais</a:t>
            </a:r>
            <a:r>
              <a:rPr lang="en-US" sz="2400" dirty="0" smtClean="0"/>
              <a:t> dados </a:t>
            </a:r>
            <a:r>
              <a:rPr lang="en-US" sz="2400" dirty="0" err="1" smtClean="0"/>
              <a:t>mas</a:t>
            </a:r>
            <a:r>
              <a:rPr lang="en-US" sz="2400" dirty="0" smtClean="0"/>
              <a:t> o </a:t>
            </a:r>
            <a:r>
              <a:rPr lang="en-US" sz="2400" dirty="0" err="1" smtClean="0"/>
              <a:t>acesso</a:t>
            </a:r>
            <a:r>
              <a:rPr lang="en-US" sz="2400" dirty="0" smtClean="0"/>
              <a:t> é </a:t>
            </a:r>
            <a:r>
              <a:rPr lang="en-US" sz="2400" dirty="0" err="1" smtClean="0"/>
              <a:t>mais</a:t>
            </a:r>
            <a:r>
              <a:rPr lang="en-US" sz="2400" dirty="0" smtClean="0"/>
              <a:t> lento, </a:t>
            </a:r>
            <a:r>
              <a:rPr lang="en-US" sz="2400" dirty="0" err="1" smtClean="0"/>
              <a:t>assim</a:t>
            </a:r>
            <a:r>
              <a:rPr lang="en-US" sz="2400" dirty="0" smtClean="0"/>
              <a:t> a </a:t>
            </a:r>
            <a:r>
              <a:rPr lang="en-US" sz="2400" dirty="0" err="1" smtClean="0"/>
              <a:t>estratégia</a:t>
            </a:r>
            <a:r>
              <a:rPr lang="en-US" sz="2400" dirty="0" smtClean="0"/>
              <a:t> </a:t>
            </a:r>
            <a:r>
              <a:rPr lang="en-US" sz="2400" dirty="0" err="1" smtClean="0"/>
              <a:t>em</a:t>
            </a:r>
            <a:r>
              <a:rPr lang="en-US" sz="2400" dirty="0" smtClean="0"/>
              <a:t> </a:t>
            </a:r>
            <a:r>
              <a:rPr lang="en-US" sz="2400" dirty="0" err="1" smtClean="0"/>
              <a:t>níveis</a:t>
            </a:r>
            <a:r>
              <a:rPr lang="en-US" sz="2400" dirty="0" smtClean="0"/>
              <a:t> </a:t>
            </a:r>
            <a:r>
              <a:rPr lang="en-US" sz="2400" dirty="0" err="1" smtClean="0"/>
              <a:t>mantém</a:t>
            </a:r>
            <a:r>
              <a:rPr lang="en-US" sz="2400" dirty="0" smtClean="0"/>
              <a:t> caches </a:t>
            </a:r>
            <a:r>
              <a:rPr lang="en-US" sz="2400" dirty="0" err="1" smtClean="0"/>
              <a:t>pequenos</a:t>
            </a:r>
            <a:r>
              <a:rPr lang="en-US" sz="2400" dirty="0" smtClean="0"/>
              <a:t> </a:t>
            </a:r>
            <a:r>
              <a:rPr lang="en-US" sz="2400" dirty="0" err="1" smtClean="0"/>
              <a:t>buscados</a:t>
            </a:r>
            <a:r>
              <a:rPr lang="en-US" sz="2400" dirty="0" smtClean="0"/>
              <a:t> </a:t>
            </a:r>
            <a:r>
              <a:rPr lang="en-US" sz="2400" dirty="0" err="1" smtClean="0"/>
              <a:t>em</a:t>
            </a:r>
            <a:r>
              <a:rPr lang="en-US" sz="2400" dirty="0" smtClean="0"/>
              <a:t> </a:t>
            </a:r>
            <a:r>
              <a:rPr lang="en-US" sz="2400" dirty="0" err="1" smtClean="0"/>
              <a:t>sequencia</a:t>
            </a:r>
            <a:r>
              <a:rPr lang="en-US" sz="2400" dirty="0" smtClean="0"/>
              <a:t>. Cache L2 é </a:t>
            </a:r>
            <a:r>
              <a:rPr lang="en-US" sz="2400" dirty="0" err="1" smtClean="0"/>
              <a:t>comum</a:t>
            </a:r>
            <a:r>
              <a:rPr lang="en-US" sz="2400" dirty="0" smtClean="0"/>
              <a:t>, </a:t>
            </a:r>
            <a:r>
              <a:rPr lang="en-US" sz="2400" dirty="0" err="1" smtClean="0"/>
              <a:t>os</a:t>
            </a:r>
            <a:r>
              <a:rPr lang="en-US" sz="2400" dirty="0" smtClean="0"/>
              <a:t> Core-</a:t>
            </a:r>
            <a:r>
              <a:rPr lang="en-US" sz="2400" dirty="0" err="1" smtClean="0"/>
              <a:t>i</a:t>
            </a:r>
            <a:r>
              <a:rPr lang="en-US" sz="2400" dirty="0" smtClean="0"/>
              <a:t> tem L3.</a:t>
            </a:r>
          </a:p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sz="2400" dirty="0" err="1" smtClean="0">
                <a:solidFill>
                  <a:srgbClr val="339933"/>
                </a:solidFill>
              </a:rPr>
              <a:t>Memória</a:t>
            </a:r>
            <a:r>
              <a:rPr lang="en-US" sz="2400" dirty="0" smtClean="0">
                <a:solidFill>
                  <a:srgbClr val="339933"/>
                </a:solidFill>
              </a:rPr>
              <a:t> principal – RAM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/>
              <a:t>(</a:t>
            </a:r>
            <a:r>
              <a:rPr lang="en-US" sz="2400" dirty="0" smtClean="0"/>
              <a:t>Random access memory) - </a:t>
            </a:r>
            <a:r>
              <a:rPr lang="en-US" sz="2400" dirty="0" err="1" smtClean="0"/>
              <a:t>típico</a:t>
            </a:r>
            <a:r>
              <a:rPr lang="en-US" sz="2400" dirty="0" smtClean="0"/>
              <a:t> </a:t>
            </a:r>
            <a:r>
              <a:rPr lang="en-US" sz="2400" dirty="0" err="1" smtClean="0"/>
              <a:t>hoje</a:t>
            </a:r>
            <a:r>
              <a:rPr lang="en-US" sz="2400" dirty="0" smtClean="0"/>
              <a:t> </a:t>
            </a:r>
            <a:r>
              <a:rPr lang="en-US" sz="2400" dirty="0" smtClean="0"/>
              <a:t>16G (64GB?)  </a:t>
            </a:r>
            <a:r>
              <a:rPr lang="en-US" sz="2400" dirty="0" smtClean="0"/>
              <a:t>– </a:t>
            </a:r>
            <a:r>
              <a:rPr lang="en-US" sz="2400" dirty="0" err="1" smtClean="0"/>
              <a:t>volátil</a:t>
            </a:r>
            <a:r>
              <a:rPr lang="en-US" sz="2400" dirty="0" smtClean="0"/>
              <a:t> (</a:t>
            </a:r>
            <a:r>
              <a:rPr lang="en-US" sz="2400" dirty="0" err="1" smtClean="0"/>
              <a:t>guarda</a:t>
            </a:r>
            <a:r>
              <a:rPr lang="en-US" sz="2400" dirty="0" smtClean="0"/>
              <a:t> a </a:t>
            </a:r>
            <a:r>
              <a:rPr lang="en-US" sz="2400" dirty="0" err="1" smtClean="0"/>
              <a:t>informação</a:t>
            </a:r>
            <a:r>
              <a:rPr lang="en-US" sz="2400" dirty="0" smtClean="0"/>
              <a:t> </a:t>
            </a:r>
            <a:r>
              <a:rPr lang="en-US" sz="2400" dirty="0" err="1" smtClean="0"/>
              <a:t>temporariamente</a:t>
            </a:r>
            <a:r>
              <a:rPr lang="en-US" sz="2400" dirty="0" smtClean="0"/>
              <a:t>);</a:t>
            </a:r>
          </a:p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sz="2400" dirty="0" err="1" smtClean="0"/>
              <a:t>Há</a:t>
            </a:r>
            <a:r>
              <a:rPr lang="en-US" sz="2400" dirty="0" smtClean="0"/>
              <a:t> outros </a:t>
            </a:r>
            <a:r>
              <a:rPr lang="en-US" sz="2400" dirty="0" err="1" smtClean="0"/>
              <a:t>tipo</a:t>
            </a:r>
            <a:r>
              <a:rPr lang="en-US" sz="2400" dirty="0" smtClean="0"/>
              <a:t> de </a:t>
            </a:r>
            <a:r>
              <a:rPr lang="en-US" sz="2400" dirty="0" err="1" smtClean="0"/>
              <a:t>memória</a:t>
            </a:r>
            <a:r>
              <a:rPr lang="en-US" sz="2400" dirty="0" smtClean="0"/>
              <a:t> </a:t>
            </a:r>
            <a:r>
              <a:rPr lang="en-US" sz="2400" dirty="0" err="1" smtClean="0"/>
              <a:t>também</a:t>
            </a:r>
            <a:r>
              <a:rPr lang="en-US" sz="2400" dirty="0" smtClean="0"/>
              <a:t> </a:t>
            </a:r>
            <a:r>
              <a:rPr lang="en-US" sz="2400" dirty="0" err="1" smtClean="0"/>
              <a:t>utilizadas</a:t>
            </a:r>
            <a:r>
              <a:rPr lang="en-US" sz="2400" dirty="0" smtClean="0"/>
              <a:t>, </a:t>
            </a:r>
            <a:r>
              <a:rPr lang="en-US" sz="2400" dirty="0" err="1" smtClean="0"/>
              <a:t>em</a:t>
            </a:r>
            <a:r>
              <a:rPr lang="en-US" sz="2400" dirty="0" smtClean="0"/>
              <a:t> </a:t>
            </a:r>
            <a:r>
              <a:rPr lang="en-US" sz="2400" dirty="0" err="1" smtClean="0"/>
              <a:t>geral</a:t>
            </a:r>
            <a:r>
              <a:rPr lang="en-US" sz="2400" dirty="0" smtClean="0"/>
              <a:t> </a:t>
            </a:r>
            <a:r>
              <a:rPr lang="en-US" sz="2400" dirty="0" err="1" smtClean="0"/>
              <a:t>mais</a:t>
            </a:r>
            <a:r>
              <a:rPr lang="en-US" sz="2400" dirty="0" smtClean="0"/>
              <a:t> </a:t>
            </a:r>
            <a:r>
              <a:rPr lang="en-US" sz="2400" dirty="0" err="1" smtClean="0"/>
              <a:t>lentas</a:t>
            </a:r>
            <a:r>
              <a:rPr lang="en-US" sz="2400" dirty="0" smtClean="0"/>
              <a:t> que a RAM: ROM (Read Only Memory), EEPROM (Electrically Erasable ROM), flash RAM (se </a:t>
            </a:r>
            <a:r>
              <a:rPr lang="en-US" sz="2400" dirty="0" err="1" smtClean="0"/>
              <a:t>apagada</a:t>
            </a:r>
            <a:r>
              <a:rPr lang="en-US" sz="2400" dirty="0" smtClean="0"/>
              <a:t> </a:t>
            </a:r>
            <a:r>
              <a:rPr lang="en-US" sz="2400" dirty="0" err="1" smtClean="0"/>
              <a:t>muitas</a:t>
            </a:r>
            <a:r>
              <a:rPr lang="en-US" sz="2400" dirty="0" smtClean="0"/>
              <a:t> </a:t>
            </a:r>
            <a:r>
              <a:rPr lang="en-US" sz="2400" dirty="0" err="1" smtClean="0"/>
              <a:t>vezes</a:t>
            </a:r>
            <a:r>
              <a:rPr lang="en-US" sz="2400" dirty="0" smtClean="0"/>
              <a:t> se </a:t>
            </a:r>
            <a:r>
              <a:rPr lang="en-US" sz="2400" dirty="0" err="1" smtClean="0"/>
              <a:t>desgasta</a:t>
            </a:r>
            <a:r>
              <a:rPr lang="en-US" sz="2400" dirty="0" smtClean="0"/>
              <a:t>), </a:t>
            </a:r>
            <a:r>
              <a:rPr lang="en-US" sz="2400" dirty="0" err="1" smtClean="0"/>
              <a:t>etc</a:t>
            </a:r>
            <a:r>
              <a:rPr lang="en-US" sz="2400" dirty="0" smtClean="0"/>
              <a:t>….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628650" y="0"/>
            <a:ext cx="7772400" cy="114300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4000" dirty="0" err="1" smtClean="0">
                <a:solidFill>
                  <a:schemeClr val="tx1"/>
                </a:solidFill>
              </a:rPr>
              <a:t>Outras</a:t>
            </a:r>
            <a:r>
              <a:rPr lang="en-US" sz="4000" dirty="0" smtClean="0">
                <a:solidFill>
                  <a:schemeClr val="tx1"/>
                </a:solidFill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</a:rPr>
              <a:t>memórias</a:t>
            </a:r>
            <a:r>
              <a:rPr lang="en-US" sz="4000" dirty="0" smtClean="0">
                <a:solidFill>
                  <a:schemeClr val="tx1"/>
                </a:solidFill>
              </a:rPr>
              <a:t> (1)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197694"/>
            <a:ext cx="8748712" cy="5660306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sz="2400" dirty="0" smtClean="0">
                <a:solidFill>
                  <a:srgbClr val="339933"/>
                </a:solidFill>
              </a:rPr>
              <a:t>Disco </a:t>
            </a:r>
            <a:r>
              <a:rPr lang="en-US" sz="2400" dirty="0" smtClean="0">
                <a:solidFill>
                  <a:srgbClr val="339933"/>
                </a:solidFill>
              </a:rPr>
              <a:t>de Estado </a:t>
            </a:r>
            <a:r>
              <a:rPr lang="en-US" sz="2400" dirty="0" err="1" smtClean="0">
                <a:solidFill>
                  <a:srgbClr val="339933"/>
                </a:solidFill>
              </a:rPr>
              <a:t>Sólido</a:t>
            </a:r>
            <a:r>
              <a:rPr lang="en-US" sz="2400" dirty="0" smtClean="0">
                <a:solidFill>
                  <a:srgbClr val="339933"/>
                </a:solidFill>
              </a:rPr>
              <a:t> (SSD) </a:t>
            </a:r>
            <a:r>
              <a:rPr lang="en-US" sz="2400" dirty="0" smtClean="0"/>
              <a:t>– </a:t>
            </a:r>
            <a:r>
              <a:rPr lang="en-US" sz="2400" dirty="0" err="1" smtClean="0"/>
              <a:t>memória</a:t>
            </a:r>
            <a:r>
              <a:rPr lang="en-US" sz="2400" dirty="0" smtClean="0"/>
              <a:t> </a:t>
            </a:r>
            <a:r>
              <a:rPr lang="en-US" sz="2400" dirty="0" err="1" smtClean="0"/>
              <a:t>não</a:t>
            </a:r>
            <a:r>
              <a:rPr lang="en-US" sz="2400" dirty="0" smtClean="0"/>
              <a:t> </a:t>
            </a:r>
            <a:r>
              <a:rPr lang="en-US" sz="2400" dirty="0" err="1" smtClean="0"/>
              <a:t>volátil</a:t>
            </a:r>
            <a:r>
              <a:rPr lang="en-US" sz="2400" dirty="0" smtClean="0"/>
              <a:t>, com as </a:t>
            </a:r>
            <a:r>
              <a:rPr lang="en-US" sz="2400" dirty="0" err="1" smtClean="0"/>
              <a:t>características</a:t>
            </a:r>
            <a:r>
              <a:rPr lang="en-US" sz="2400" dirty="0" smtClean="0"/>
              <a:t>:</a:t>
            </a:r>
          </a:p>
          <a:p>
            <a:pPr marL="536575" lvl="1" indent="-192088" eaLnBrk="1" hangingPunct="1">
              <a:buFontTx/>
              <a:buNone/>
            </a:pPr>
            <a:r>
              <a:rPr lang="en-US" sz="2400" dirty="0" smtClean="0"/>
              <a:t>   </a:t>
            </a:r>
            <a:r>
              <a:rPr lang="en-US" sz="2400" dirty="0" err="1" smtClean="0"/>
              <a:t>Rápido</a:t>
            </a:r>
            <a:r>
              <a:rPr lang="en-US" sz="2400" dirty="0" smtClean="0"/>
              <a:t> tempo de </a:t>
            </a:r>
            <a:r>
              <a:rPr lang="en-US" sz="2400" dirty="0" err="1" smtClean="0"/>
              <a:t>acesso</a:t>
            </a:r>
            <a:r>
              <a:rPr lang="en-US" sz="2400" dirty="0" smtClean="0"/>
              <a:t>, </a:t>
            </a:r>
            <a:r>
              <a:rPr lang="en-US" sz="2400" dirty="0" err="1" smtClean="0"/>
              <a:t>resistente</a:t>
            </a:r>
            <a:r>
              <a:rPr lang="en-US" sz="2400" dirty="0" smtClean="0"/>
              <a:t> a </a:t>
            </a:r>
            <a:r>
              <a:rPr lang="en-US" sz="2400" dirty="0" err="1" smtClean="0"/>
              <a:t>pressão</a:t>
            </a:r>
            <a:r>
              <a:rPr lang="en-US" sz="2400" dirty="0" smtClean="0"/>
              <a:t>, </a:t>
            </a:r>
            <a:r>
              <a:rPr lang="en-US" sz="2400" dirty="0" err="1" smtClean="0"/>
              <a:t>temperatura</a:t>
            </a:r>
            <a:r>
              <a:rPr lang="en-US" sz="2400" dirty="0" smtClean="0"/>
              <a:t>, </a:t>
            </a:r>
            <a:r>
              <a:rPr lang="en-US" sz="2400" dirty="0" err="1" smtClean="0"/>
              <a:t>imersão</a:t>
            </a:r>
            <a:r>
              <a:rPr lang="en-US" sz="2400" dirty="0" smtClean="0"/>
              <a:t> </a:t>
            </a:r>
            <a:r>
              <a:rPr lang="en-US" sz="2400" dirty="0" err="1" smtClean="0"/>
              <a:t>em</a:t>
            </a:r>
            <a:r>
              <a:rPr lang="en-US" sz="2400" dirty="0" smtClean="0"/>
              <a:t> </a:t>
            </a:r>
            <a:r>
              <a:rPr lang="en-US" sz="2400" dirty="0" err="1" smtClean="0"/>
              <a:t>água</a:t>
            </a:r>
            <a:r>
              <a:rPr lang="en-US" sz="2400" dirty="0" smtClean="0"/>
              <a:t>, </a:t>
            </a:r>
            <a:r>
              <a:rPr lang="en-US" sz="2400" dirty="0" err="1" smtClean="0"/>
              <a:t>confiável</a:t>
            </a:r>
            <a:r>
              <a:rPr lang="en-US" sz="2400" dirty="0" smtClean="0"/>
              <a:t> com </a:t>
            </a:r>
            <a:r>
              <a:rPr lang="en-US" sz="2400" dirty="0" err="1" smtClean="0"/>
              <a:t>baixo</a:t>
            </a:r>
            <a:r>
              <a:rPr lang="en-US" sz="2400" dirty="0" smtClean="0"/>
              <a:t> </a:t>
            </a:r>
            <a:r>
              <a:rPr lang="en-US" sz="2400" dirty="0" err="1" smtClean="0"/>
              <a:t>consumo</a:t>
            </a:r>
            <a:r>
              <a:rPr lang="en-US" sz="2400" dirty="0" smtClean="0"/>
              <a:t> de </a:t>
            </a:r>
            <a:r>
              <a:rPr lang="en-US" sz="2400" dirty="0" err="1" smtClean="0"/>
              <a:t>energia</a:t>
            </a:r>
            <a:r>
              <a:rPr lang="en-US" sz="2400" dirty="0" smtClean="0"/>
              <a:t>, </a:t>
            </a:r>
            <a:r>
              <a:rPr lang="en-US" sz="2400" dirty="0" err="1" smtClean="0"/>
              <a:t>número</a:t>
            </a:r>
            <a:r>
              <a:rPr lang="en-US" sz="2400" dirty="0" smtClean="0"/>
              <a:t> </a:t>
            </a:r>
            <a:r>
              <a:rPr lang="en-US" sz="2400" dirty="0" err="1" smtClean="0"/>
              <a:t>finito</a:t>
            </a:r>
            <a:r>
              <a:rPr lang="en-US" sz="2400" dirty="0" smtClean="0"/>
              <a:t> de </a:t>
            </a:r>
            <a:r>
              <a:rPr lang="en-US" sz="2400" dirty="0" err="1" smtClean="0"/>
              <a:t>ciclos</a:t>
            </a:r>
            <a:r>
              <a:rPr lang="en-US" sz="2400" dirty="0" smtClean="0"/>
              <a:t> de </a:t>
            </a:r>
            <a:r>
              <a:rPr lang="en-US" sz="2400" dirty="0" err="1" smtClean="0"/>
              <a:t>escrita</a:t>
            </a:r>
            <a:r>
              <a:rPr lang="en-US" sz="2400" dirty="0" smtClean="0"/>
              <a:t> e </a:t>
            </a:r>
            <a:r>
              <a:rPr lang="en-US" sz="2400" dirty="0" err="1" smtClean="0"/>
              <a:t>apagamento</a:t>
            </a:r>
            <a:r>
              <a:rPr lang="en-US" sz="2400" dirty="0" smtClean="0"/>
              <a:t> (tem </a:t>
            </a:r>
            <a:r>
              <a:rPr lang="en-US" sz="2400" dirty="0" err="1" smtClean="0"/>
              <a:t>melhorado</a:t>
            </a:r>
            <a:r>
              <a:rPr lang="en-US" sz="2400" dirty="0" smtClean="0"/>
              <a:t>) e </a:t>
            </a:r>
            <a:r>
              <a:rPr lang="en-US" sz="2400" dirty="0" err="1" smtClean="0"/>
              <a:t>pode</a:t>
            </a:r>
            <a:r>
              <a:rPr lang="en-US" sz="2400" dirty="0" smtClean="0"/>
              <a:t> ser </a:t>
            </a:r>
            <a:r>
              <a:rPr lang="en-US" sz="2400" dirty="0" err="1" smtClean="0"/>
              <a:t>associada</a:t>
            </a:r>
            <a:r>
              <a:rPr lang="en-US" sz="2400" dirty="0" smtClean="0"/>
              <a:t> a USB </a:t>
            </a:r>
            <a:r>
              <a:rPr lang="en-US" sz="2400" dirty="0" err="1" smtClean="0"/>
              <a:t>ou</a:t>
            </a:r>
            <a:r>
              <a:rPr lang="en-US" sz="2400" dirty="0" smtClean="0"/>
              <a:t> </a:t>
            </a:r>
            <a:r>
              <a:rPr lang="en-US" sz="2400" dirty="0" err="1" smtClean="0"/>
              <a:t>cartão</a:t>
            </a:r>
            <a:r>
              <a:rPr lang="en-US" sz="2400" dirty="0" smtClean="0"/>
              <a:t> de </a:t>
            </a:r>
            <a:r>
              <a:rPr lang="en-US" sz="2400" dirty="0" err="1" smtClean="0"/>
              <a:t>memória</a:t>
            </a:r>
            <a:r>
              <a:rPr lang="en-US" sz="2400" dirty="0" smtClean="0"/>
              <a:t>. Flash Memory: </a:t>
            </a:r>
            <a:r>
              <a:rPr lang="pt-BR" sz="2400" dirty="0" smtClean="0"/>
              <a:t>adequado para notebooks, trepidações não afetam capacidade de armazenamento. A velocidade de transferência de dados salta para ~500 MB/s.</a:t>
            </a:r>
          </a:p>
          <a:p>
            <a:pPr marL="574675" lvl="1" indent="-230188" eaLnBrk="1" hangingPunct="1">
              <a:buFontTx/>
              <a:buNone/>
            </a:pPr>
            <a:endParaRPr lang="pt-BR" sz="2400" dirty="0" smtClean="0"/>
          </a:p>
          <a:p>
            <a:pPr marL="574675" lvl="1" indent="-574675" eaLnBrk="1" hangingPunct="1">
              <a:buNone/>
            </a:pPr>
            <a:r>
              <a:rPr lang="en-US" sz="2400" dirty="0">
                <a:solidFill>
                  <a:srgbClr val="339933"/>
                </a:solidFill>
              </a:rPr>
              <a:t>Disco </a:t>
            </a:r>
            <a:r>
              <a:rPr lang="en-US" sz="2400" dirty="0" err="1">
                <a:solidFill>
                  <a:srgbClr val="339933"/>
                </a:solidFill>
              </a:rPr>
              <a:t>Rígido</a:t>
            </a:r>
            <a:r>
              <a:rPr lang="en-US" sz="2400" dirty="0">
                <a:solidFill>
                  <a:srgbClr val="339933"/>
                </a:solidFill>
              </a:rPr>
              <a:t> – HD (Hard Disk) </a:t>
            </a:r>
            <a:r>
              <a:rPr lang="en-US" sz="2400" dirty="0"/>
              <a:t>– </a:t>
            </a:r>
            <a:r>
              <a:rPr lang="en-US" sz="2400" dirty="0" err="1"/>
              <a:t>não</a:t>
            </a:r>
            <a:r>
              <a:rPr lang="en-US" sz="2400" dirty="0"/>
              <a:t> </a:t>
            </a:r>
            <a:r>
              <a:rPr lang="en-US" sz="2400" dirty="0" err="1"/>
              <a:t>volátil</a:t>
            </a:r>
            <a:r>
              <a:rPr lang="en-US" sz="2400" dirty="0"/>
              <a:t> - </a:t>
            </a:r>
            <a:r>
              <a:rPr lang="pt-BR" sz="2400" dirty="0"/>
              <a:t>velocidade de transferência de dados usual: 150 MB/s (em 2016</a:t>
            </a:r>
            <a:r>
              <a:rPr lang="pt-BR" sz="2400" dirty="0" smtClean="0"/>
              <a:t>).</a:t>
            </a:r>
            <a:endParaRPr lang="pt-B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628650" y="0"/>
            <a:ext cx="7772400" cy="114300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4000" dirty="0" err="1" smtClean="0">
                <a:solidFill>
                  <a:schemeClr val="tx1"/>
                </a:solidFill>
              </a:rPr>
              <a:t>Desempenho</a:t>
            </a:r>
            <a:r>
              <a:rPr lang="en-US" sz="4000" dirty="0" smtClean="0">
                <a:solidFill>
                  <a:schemeClr val="tx1"/>
                </a:solidFill>
              </a:rPr>
              <a:t> dos </a:t>
            </a:r>
            <a:r>
              <a:rPr lang="en-US" sz="4000" dirty="0" err="1" smtClean="0">
                <a:solidFill>
                  <a:schemeClr val="tx1"/>
                </a:solidFill>
              </a:rPr>
              <a:t>vários</a:t>
            </a:r>
            <a:r>
              <a:rPr lang="en-US" sz="4000" dirty="0" smtClean="0">
                <a:solidFill>
                  <a:schemeClr val="tx1"/>
                </a:solidFill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</a:rPr>
              <a:t>níveis</a:t>
            </a:r>
            <a:endParaRPr lang="en-US" sz="4000" dirty="0" smtClean="0">
              <a:solidFill>
                <a:schemeClr val="tx1"/>
              </a:solidFill>
            </a:endParaRP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052512"/>
            <a:ext cx="8496300" cy="5544839"/>
          </a:xfrm>
        </p:spPr>
        <p:txBody>
          <a:bodyPr/>
          <a:lstStyle/>
          <a:p>
            <a:pPr marL="877888" lvl="1" indent="-877888" eaLnBrk="1" hangingPunct="1">
              <a:buFontTx/>
              <a:buNone/>
            </a:pPr>
            <a:endParaRPr lang="pt-BR" sz="2400" dirty="0" smtClean="0"/>
          </a:p>
          <a:p>
            <a:pPr marL="877888" lvl="1" indent="-877888" eaLnBrk="1" hangingPunct="1">
              <a:buFontTx/>
              <a:buNone/>
            </a:pPr>
            <a:endParaRPr lang="pt-BR" sz="2400" dirty="0" smtClean="0"/>
          </a:p>
        </p:txBody>
      </p:sp>
      <p:sp>
        <p:nvSpPr>
          <p:cNvPr id="2" name="CaixaDeTexto 1"/>
          <p:cNvSpPr txBox="1"/>
          <p:nvPr/>
        </p:nvSpPr>
        <p:spPr>
          <a:xfrm>
            <a:off x="2483768" y="5096043"/>
            <a:ext cx="4320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800" i="1" dirty="0" smtClean="0"/>
              <a:t>Fonte: </a:t>
            </a:r>
            <a:r>
              <a:rPr lang="pt-BR" sz="1800" i="1" dirty="0" err="1" smtClean="0"/>
              <a:t>Silberschatz</a:t>
            </a:r>
            <a:r>
              <a:rPr lang="pt-BR" sz="1800" i="1" dirty="0" smtClean="0"/>
              <a:t>, 9 Edição</a:t>
            </a:r>
            <a:endParaRPr lang="pt-BR" sz="1800" i="1" dirty="0"/>
          </a:p>
        </p:txBody>
      </p:sp>
      <p:pic>
        <p:nvPicPr>
          <p:cNvPr id="6" name="Picture 1" descr="1_1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84784"/>
            <a:ext cx="8453821" cy="3528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188913"/>
            <a:ext cx="8640960" cy="936625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4000" dirty="0" smtClean="0">
                <a:solidFill>
                  <a:schemeClr val="tx1"/>
                </a:solidFill>
              </a:rPr>
              <a:t>MMU -  Memory Management Unit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1340768"/>
            <a:ext cx="8497887" cy="5303837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US" sz="2400" dirty="0" err="1" smtClean="0"/>
              <a:t>Localizado</a:t>
            </a:r>
            <a:r>
              <a:rPr lang="en-US" sz="2400" dirty="0" smtClean="0"/>
              <a:t> </a:t>
            </a:r>
            <a:r>
              <a:rPr lang="en-US" sz="2400" dirty="0" err="1" smtClean="0"/>
              <a:t>logicamente</a:t>
            </a:r>
            <a:r>
              <a:rPr lang="en-US" sz="2400" dirty="0" smtClean="0"/>
              <a:t> entre CPU e </a:t>
            </a:r>
            <a:r>
              <a:rPr lang="en-US" sz="2400" dirty="0" err="1" smtClean="0"/>
              <a:t>memória</a:t>
            </a:r>
            <a:r>
              <a:rPr lang="en-US" sz="2400" dirty="0" smtClean="0"/>
              <a:t>, </a:t>
            </a:r>
            <a:r>
              <a:rPr lang="en-US" sz="2400" dirty="0" err="1" smtClean="0"/>
              <a:t>gerenciado</a:t>
            </a:r>
            <a:r>
              <a:rPr lang="en-US" sz="2400" dirty="0" smtClean="0"/>
              <a:t> </a:t>
            </a:r>
            <a:r>
              <a:rPr lang="en-US" sz="2400" dirty="0" err="1" smtClean="0"/>
              <a:t>pelo</a:t>
            </a:r>
            <a:r>
              <a:rPr lang="en-US" sz="2400" dirty="0" smtClean="0"/>
              <a:t> </a:t>
            </a:r>
            <a:r>
              <a:rPr lang="en-US" sz="2400" dirty="0" err="1" smtClean="0"/>
              <a:t>Sistema</a:t>
            </a:r>
            <a:r>
              <a:rPr lang="en-US" sz="2400" dirty="0" smtClean="0"/>
              <a:t> </a:t>
            </a:r>
            <a:r>
              <a:rPr lang="en-US" sz="2400" dirty="0" err="1" smtClean="0"/>
              <a:t>Operacional</a:t>
            </a:r>
            <a:r>
              <a:rPr lang="en-US" sz="2400" dirty="0" smtClean="0"/>
              <a:t>.</a:t>
            </a:r>
          </a:p>
          <a:p>
            <a:pPr marL="0" indent="0" eaLnBrk="1" hangingPunct="1">
              <a:buFontTx/>
              <a:buNone/>
            </a:pPr>
            <a:endParaRPr lang="en-US" sz="2400" dirty="0" smtClean="0"/>
          </a:p>
          <a:p>
            <a:pPr marL="0" indent="0" eaLnBrk="1" hangingPunct="1">
              <a:buFontTx/>
              <a:buNone/>
            </a:pPr>
            <a:r>
              <a:rPr lang="en-US" sz="2400" i="1" dirty="0" err="1">
                <a:solidFill>
                  <a:srgbClr val="006600"/>
                </a:solidFill>
              </a:rPr>
              <a:t>Endereço</a:t>
            </a:r>
            <a:r>
              <a:rPr lang="en-US" sz="2400" i="1" dirty="0">
                <a:solidFill>
                  <a:srgbClr val="006600"/>
                </a:solidFill>
              </a:rPr>
              <a:t> Virtual</a:t>
            </a:r>
            <a:r>
              <a:rPr lang="en-US" sz="2400" dirty="0">
                <a:solidFill>
                  <a:srgbClr val="006600"/>
                </a:solidFill>
              </a:rPr>
              <a:t>:  </a:t>
            </a:r>
            <a:r>
              <a:rPr lang="en-US" sz="2400" dirty="0" err="1"/>
              <a:t>endereço</a:t>
            </a:r>
            <a:r>
              <a:rPr lang="en-US" sz="2400" dirty="0"/>
              <a:t> </a:t>
            </a:r>
            <a:r>
              <a:rPr lang="en-US" sz="2400" dirty="0" err="1"/>
              <a:t>gerado</a:t>
            </a:r>
            <a:r>
              <a:rPr lang="en-US" sz="2400" dirty="0"/>
              <a:t> </a:t>
            </a:r>
            <a:r>
              <a:rPr lang="en-US" sz="2400" dirty="0" err="1"/>
              <a:t>pelo</a:t>
            </a:r>
            <a:r>
              <a:rPr lang="en-US" sz="2400" dirty="0"/>
              <a:t> </a:t>
            </a:r>
            <a:r>
              <a:rPr lang="en-US" sz="2400" dirty="0" err="1"/>
              <a:t>programa</a:t>
            </a:r>
            <a:r>
              <a:rPr lang="en-US" sz="2400" dirty="0"/>
              <a:t>;</a:t>
            </a:r>
          </a:p>
          <a:p>
            <a:pPr marL="0" indent="0" eaLnBrk="1" hangingPunct="1">
              <a:buFontTx/>
              <a:buNone/>
            </a:pPr>
            <a:r>
              <a:rPr lang="en-US" sz="2400" i="1" dirty="0" err="1">
                <a:solidFill>
                  <a:srgbClr val="006600"/>
                </a:solidFill>
              </a:rPr>
              <a:t>Endereço</a:t>
            </a:r>
            <a:r>
              <a:rPr lang="en-US" sz="2400" i="1" dirty="0">
                <a:solidFill>
                  <a:srgbClr val="006600"/>
                </a:solidFill>
              </a:rPr>
              <a:t> </a:t>
            </a:r>
            <a:r>
              <a:rPr lang="en-US" sz="2400" i="1" dirty="0" err="1">
                <a:solidFill>
                  <a:srgbClr val="006600"/>
                </a:solidFill>
              </a:rPr>
              <a:t>Físico</a:t>
            </a:r>
            <a:r>
              <a:rPr lang="en-US" sz="2400" dirty="0">
                <a:solidFill>
                  <a:srgbClr val="006600"/>
                </a:solidFill>
              </a:rPr>
              <a:t>:  </a:t>
            </a:r>
            <a:r>
              <a:rPr lang="en-US" sz="2400" dirty="0" err="1"/>
              <a:t>endereço</a:t>
            </a:r>
            <a:r>
              <a:rPr lang="en-US" sz="2400" dirty="0"/>
              <a:t> </a:t>
            </a:r>
            <a:r>
              <a:rPr lang="en-US" sz="2400" dirty="0" err="1"/>
              <a:t>usado</a:t>
            </a:r>
            <a:r>
              <a:rPr lang="en-US" sz="2400" dirty="0"/>
              <a:t> pela </a:t>
            </a:r>
            <a:r>
              <a:rPr lang="en-US" sz="2400" dirty="0" err="1"/>
              <a:t>memória</a:t>
            </a:r>
            <a:r>
              <a:rPr lang="en-US" sz="2400" dirty="0"/>
              <a:t>.</a:t>
            </a:r>
          </a:p>
          <a:p>
            <a:pPr marL="0" indent="0" eaLnBrk="1" hangingPunct="1">
              <a:buFontTx/>
              <a:buNone/>
            </a:pPr>
            <a:endParaRPr lang="en-US" sz="2400" dirty="0"/>
          </a:p>
          <a:p>
            <a:pPr marL="0" indent="0" eaLnBrk="1" hangingPunct="1">
              <a:buFontTx/>
              <a:buNone/>
            </a:pPr>
            <a:r>
              <a:rPr lang="en-US" sz="2400" dirty="0"/>
              <a:t>Ex: </a:t>
            </a:r>
            <a:r>
              <a:rPr lang="en-US" sz="2400" dirty="0" err="1"/>
              <a:t>Endereço</a:t>
            </a:r>
            <a:r>
              <a:rPr lang="en-US" sz="2400" dirty="0"/>
              <a:t> virtual = 10000, </a:t>
            </a:r>
            <a:r>
              <a:rPr lang="en-US" sz="2400" dirty="0" err="1"/>
              <a:t>Endereço</a:t>
            </a:r>
            <a:r>
              <a:rPr lang="en-US" sz="2400" dirty="0"/>
              <a:t> base = 50000 </a:t>
            </a:r>
          </a:p>
          <a:p>
            <a:pPr marL="0" indent="0" eaLnBrk="1" hangingPunct="1">
              <a:buFontTx/>
              <a:buNone/>
            </a:pPr>
            <a:r>
              <a:rPr lang="en-US" sz="2400" dirty="0"/>
              <a:t>      =&gt;  </a:t>
            </a:r>
            <a:r>
              <a:rPr lang="en-US" sz="2400" dirty="0" err="1"/>
              <a:t>Endereço</a:t>
            </a:r>
            <a:r>
              <a:rPr lang="en-US" sz="2400" dirty="0"/>
              <a:t> </a:t>
            </a:r>
            <a:r>
              <a:rPr lang="en-US" sz="2400" dirty="0" err="1"/>
              <a:t>físico</a:t>
            </a:r>
            <a:r>
              <a:rPr lang="en-US" sz="2400" dirty="0"/>
              <a:t> = 60000.</a:t>
            </a:r>
          </a:p>
          <a:p>
            <a:pPr marL="0" indent="0" eaLnBrk="1" hangingPunct="1">
              <a:buFontTx/>
              <a:buNone/>
            </a:pPr>
            <a:endParaRPr lang="en-US" sz="2400" dirty="0" smtClean="0"/>
          </a:p>
          <a:p>
            <a:pPr marL="0" indent="0" eaLnBrk="1" hangingPunct="1">
              <a:buFontTx/>
              <a:buNone/>
            </a:pPr>
            <a:r>
              <a:rPr lang="en-US" sz="2400" dirty="0" smtClean="0"/>
              <a:t>A MMU </a:t>
            </a:r>
            <a:r>
              <a:rPr lang="en-US" sz="2400" dirty="0" err="1" smtClean="0"/>
              <a:t>realiza</a:t>
            </a:r>
            <a:r>
              <a:rPr lang="en-US" sz="2400" dirty="0" smtClean="0"/>
              <a:t> </a:t>
            </a:r>
            <a:r>
              <a:rPr lang="en-US" sz="2400" dirty="0" err="1" smtClean="0"/>
              <a:t>verificação</a:t>
            </a:r>
            <a:r>
              <a:rPr lang="en-US" sz="2400" dirty="0" smtClean="0"/>
              <a:t> e </a:t>
            </a:r>
            <a:r>
              <a:rPr lang="en-US" sz="2400" dirty="0" err="1" smtClean="0"/>
              <a:t>mapeamento</a:t>
            </a:r>
            <a:r>
              <a:rPr lang="en-US" sz="2400" dirty="0" smtClean="0"/>
              <a:t> do </a:t>
            </a:r>
            <a:r>
              <a:rPr lang="en-US" sz="2400" dirty="0" err="1" smtClean="0">
                <a:solidFill>
                  <a:srgbClr val="006600"/>
                </a:solidFill>
              </a:rPr>
              <a:t>endereço</a:t>
            </a:r>
            <a:r>
              <a:rPr lang="en-US" sz="2400" dirty="0" smtClean="0">
                <a:solidFill>
                  <a:srgbClr val="006600"/>
                </a:solidFill>
              </a:rPr>
              <a:t> virtual</a:t>
            </a:r>
            <a:r>
              <a:rPr lang="en-US" sz="2400" dirty="0" smtClean="0"/>
              <a:t> </a:t>
            </a:r>
            <a:r>
              <a:rPr lang="en-US" sz="2400" dirty="0" err="1" smtClean="0"/>
              <a:t>em</a:t>
            </a:r>
            <a:r>
              <a:rPr lang="en-US" sz="2400" dirty="0" smtClean="0"/>
              <a:t> </a:t>
            </a:r>
            <a:r>
              <a:rPr lang="en-US" sz="2400" dirty="0" err="1" smtClean="0">
                <a:solidFill>
                  <a:srgbClr val="006600"/>
                </a:solidFill>
              </a:rPr>
              <a:t>endereço</a:t>
            </a:r>
            <a:r>
              <a:rPr lang="en-US" sz="2400" dirty="0" smtClean="0">
                <a:solidFill>
                  <a:srgbClr val="006600"/>
                </a:solidFill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</a:rPr>
              <a:t>físico</a:t>
            </a:r>
            <a:r>
              <a:rPr lang="en-US" sz="2400" dirty="0" smtClean="0">
                <a:solidFill>
                  <a:srgbClr val="006600"/>
                </a:solidFill>
              </a:rPr>
              <a:t> </a:t>
            </a:r>
            <a:r>
              <a:rPr lang="en-US" sz="2400" dirty="0" err="1" smtClean="0"/>
              <a:t>para</a:t>
            </a:r>
            <a:r>
              <a:rPr lang="en-US" sz="2400" dirty="0" smtClean="0"/>
              <a:t> </a:t>
            </a:r>
            <a:r>
              <a:rPr lang="en-US" sz="2400" dirty="0" err="1" smtClean="0"/>
              <a:t>permitir</a:t>
            </a:r>
            <a:r>
              <a:rPr lang="en-US" sz="2400" dirty="0" smtClean="0"/>
              <a:t> </a:t>
            </a:r>
            <a:r>
              <a:rPr lang="en-US" sz="2400" dirty="0" err="1" smtClean="0"/>
              <a:t>executar</a:t>
            </a:r>
            <a:r>
              <a:rPr lang="en-US" sz="2400" dirty="0" smtClean="0"/>
              <a:t> </a:t>
            </a:r>
            <a:r>
              <a:rPr lang="en-US" sz="2400" dirty="0" err="1" smtClean="0"/>
              <a:t>programas</a:t>
            </a:r>
            <a:r>
              <a:rPr lang="en-US" sz="2400" dirty="0" smtClean="0"/>
              <a:t> </a:t>
            </a:r>
            <a:r>
              <a:rPr lang="en-US" sz="2400" dirty="0" err="1" smtClean="0"/>
              <a:t>maiores</a:t>
            </a:r>
            <a:r>
              <a:rPr lang="en-US" sz="2400" dirty="0" smtClean="0"/>
              <a:t> </a:t>
            </a:r>
            <a:r>
              <a:rPr lang="en-US" sz="2400" dirty="0" err="1" smtClean="0"/>
              <a:t>que</a:t>
            </a:r>
            <a:r>
              <a:rPr lang="en-US" sz="2400" dirty="0" smtClean="0"/>
              <a:t> a </a:t>
            </a:r>
            <a:r>
              <a:rPr lang="en-US" sz="2400" dirty="0" err="1" smtClean="0"/>
              <a:t>memória</a:t>
            </a:r>
            <a:r>
              <a:rPr lang="en-US" sz="2400" dirty="0" smtClean="0"/>
              <a:t> </a:t>
            </a:r>
            <a:r>
              <a:rPr lang="en-US" sz="2400" dirty="0" err="1" smtClean="0"/>
              <a:t>física</a:t>
            </a:r>
            <a:r>
              <a:rPr lang="en-US" sz="2400" dirty="0" smtClean="0"/>
              <a:t>.</a:t>
            </a:r>
          </a:p>
          <a:p>
            <a:pPr marL="0" indent="0" eaLnBrk="1" hangingPunct="1">
              <a:buFontTx/>
              <a:buNone/>
            </a:pPr>
            <a:endParaRPr lang="en-US" sz="2400" dirty="0" smtClean="0">
              <a:solidFill>
                <a:srgbClr val="0066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657225" y="0"/>
            <a:ext cx="7772400" cy="114300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4000" dirty="0" err="1" smtClean="0">
                <a:solidFill>
                  <a:schemeClr val="tx1"/>
                </a:solidFill>
              </a:rPr>
              <a:t>Dispositivos</a:t>
            </a:r>
            <a:r>
              <a:rPr lang="en-US" sz="4000" dirty="0" smtClean="0">
                <a:solidFill>
                  <a:schemeClr val="tx1"/>
                </a:solidFill>
              </a:rPr>
              <a:t> de E/S</a:t>
            </a:r>
          </a:p>
        </p:txBody>
      </p:sp>
      <p:sp>
        <p:nvSpPr>
          <p:cNvPr id="47107" name="Rectangle 6"/>
          <p:cNvSpPr>
            <a:spLocks noChangeArrowheads="1"/>
          </p:cNvSpPr>
          <p:nvPr/>
        </p:nvSpPr>
        <p:spPr bwMode="auto">
          <a:xfrm>
            <a:off x="7019925" y="5588000"/>
            <a:ext cx="393700" cy="1809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47108" name="Text Box 8"/>
          <p:cNvSpPr txBox="1">
            <a:spLocks noChangeArrowheads="1"/>
          </p:cNvSpPr>
          <p:nvPr/>
        </p:nvSpPr>
        <p:spPr bwMode="auto">
          <a:xfrm>
            <a:off x="7740650" y="5443538"/>
            <a:ext cx="4333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latin typeface="Helvetica" pitchFamily="2" charset="0"/>
              </a:rPr>
              <a:t>(b)</a:t>
            </a:r>
          </a:p>
        </p:txBody>
      </p:sp>
      <p:sp>
        <p:nvSpPr>
          <p:cNvPr id="47109" name="Text Box 9"/>
          <p:cNvSpPr txBox="1">
            <a:spLocks noChangeArrowheads="1"/>
          </p:cNvSpPr>
          <p:nvPr/>
        </p:nvSpPr>
        <p:spPr bwMode="auto">
          <a:xfrm>
            <a:off x="395288" y="1193006"/>
            <a:ext cx="8569325" cy="175418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dirty="0"/>
              <a:t>Dispositivos de E/S geralmente constituídos de 2 partes:</a:t>
            </a:r>
          </a:p>
          <a:p>
            <a:pPr marL="636588" lvl="1" indent="-457200">
              <a:spcBef>
                <a:spcPct val="50000"/>
              </a:spcBef>
              <a:buFont typeface="+mj-lt"/>
              <a:buAutoNum type="arabicPeriod"/>
            </a:pPr>
            <a:r>
              <a:rPr lang="pt-BR" dirty="0"/>
              <a:t>Controlador do dispositivo: embute pequenos computadores programados exclusivamente para a tarefa e apresenta interface mais simples para SO</a:t>
            </a:r>
          </a:p>
        </p:txBody>
      </p:sp>
      <p:sp>
        <p:nvSpPr>
          <p:cNvPr id="471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2947193"/>
            <a:ext cx="8569325" cy="908605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/>
          <a:p>
            <a:pPr marL="636588" lvl="1" indent="-457200" eaLnBrk="1" hangingPunct="1">
              <a:spcBef>
                <a:spcPct val="50000"/>
              </a:spcBef>
              <a:buFont typeface="+mj-lt"/>
              <a:buAutoNum type="arabicPeriod" startAt="2"/>
            </a:pPr>
            <a:r>
              <a:rPr lang="pt-BR" sz="2400" dirty="0" smtClean="0"/>
              <a:t>Dispositivo propriamente dito: em geral padronizado, funciona com vários controladores.</a:t>
            </a:r>
          </a:p>
        </p:txBody>
      </p:sp>
      <p:pic>
        <p:nvPicPr>
          <p:cNvPr id="47111" name="Picture 2"/>
          <p:cNvPicPr>
            <a:picLocks noChangeAspect="1" noChangeArrowheads="1"/>
          </p:cNvPicPr>
          <p:nvPr/>
        </p:nvPicPr>
        <p:blipFill>
          <a:blip r:embed="rId3" cstate="print"/>
          <a:srcRect l="7324" t="4910" r="5411"/>
          <a:stretch>
            <a:fillRect/>
          </a:stretch>
        </p:blipFill>
        <p:spPr bwMode="auto">
          <a:xfrm>
            <a:off x="252758" y="4010314"/>
            <a:ext cx="3671170" cy="2731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tângulo 1"/>
          <p:cNvSpPr/>
          <p:nvPr/>
        </p:nvSpPr>
        <p:spPr>
          <a:xfrm>
            <a:off x="4034979" y="4217020"/>
            <a:ext cx="5001517" cy="230832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179388" lvl="1" eaLnBrk="1" hangingPunct="1">
              <a:spcBef>
                <a:spcPct val="50000"/>
              </a:spcBef>
            </a:pPr>
            <a:r>
              <a:rPr lang="pt-BR" dirty="0">
                <a:solidFill>
                  <a:srgbClr val="C00000"/>
                </a:solidFill>
              </a:rPr>
              <a:t>Driver de dispositivo: </a:t>
            </a:r>
            <a:r>
              <a:rPr lang="pt-BR" dirty="0"/>
              <a:t>programa que se comunica com o controlador emitindo comandos e aceitando respostas. Cada fabricante fornece um driver para cada SO a que dá suporte.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657225" y="0"/>
            <a:ext cx="7772400" cy="114300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4000" dirty="0" smtClean="0">
                <a:solidFill>
                  <a:schemeClr val="tx1"/>
                </a:solidFill>
              </a:rPr>
              <a:t>E/S com </a:t>
            </a:r>
            <a:r>
              <a:rPr lang="en-US" sz="4000" dirty="0" err="1" smtClean="0">
                <a:solidFill>
                  <a:schemeClr val="tx1"/>
                </a:solidFill>
              </a:rPr>
              <a:t>interrupção</a:t>
            </a:r>
            <a:r>
              <a:rPr lang="en-US" sz="4000" dirty="0" smtClean="0">
                <a:solidFill>
                  <a:schemeClr val="tx1"/>
                </a:solidFill>
              </a:rPr>
              <a:t> (1)</a:t>
            </a:r>
          </a:p>
        </p:txBody>
      </p:sp>
      <p:sp>
        <p:nvSpPr>
          <p:cNvPr id="48131" name="Rectangle 5"/>
          <p:cNvSpPr>
            <a:spLocks noChangeArrowheads="1"/>
          </p:cNvSpPr>
          <p:nvPr/>
        </p:nvSpPr>
        <p:spPr bwMode="auto">
          <a:xfrm>
            <a:off x="7019925" y="5588000"/>
            <a:ext cx="393700" cy="1809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48132" name="Text Box 7"/>
          <p:cNvSpPr txBox="1">
            <a:spLocks noChangeArrowheads="1"/>
          </p:cNvSpPr>
          <p:nvPr/>
        </p:nvSpPr>
        <p:spPr bwMode="auto">
          <a:xfrm>
            <a:off x="7740650" y="5443538"/>
            <a:ext cx="4333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latin typeface="Helvetica" pitchFamily="2" charset="0"/>
              </a:rPr>
              <a:t>(b)</a:t>
            </a:r>
          </a:p>
        </p:txBody>
      </p:sp>
      <p:sp>
        <p:nvSpPr>
          <p:cNvPr id="48133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4067175" y="2492375"/>
            <a:ext cx="4752975" cy="4176713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400" smtClean="0"/>
              <a:t> </a:t>
            </a:r>
            <a:r>
              <a:rPr lang="en-US" sz="2400" smtClean="0">
                <a:solidFill>
                  <a:srgbClr val="339933"/>
                </a:solidFill>
              </a:rPr>
              <a:t>1.</a:t>
            </a:r>
            <a:r>
              <a:rPr lang="en-US" sz="2400" smtClean="0"/>
              <a:t>Driver informa o que fazer, dispositivo inicia tarefa;</a:t>
            </a:r>
          </a:p>
          <a:p>
            <a:pPr eaLnBrk="1" hangingPunct="1">
              <a:buFontTx/>
              <a:buNone/>
            </a:pPr>
            <a:r>
              <a:rPr lang="en-US" sz="2400" smtClean="0"/>
              <a:t> </a:t>
            </a:r>
            <a:r>
              <a:rPr lang="en-US" sz="2400" smtClean="0">
                <a:solidFill>
                  <a:srgbClr val="339933"/>
                </a:solidFill>
              </a:rPr>
              <a:t>2.</a:t>
            </a:r>
            <a:r>
              <a:rPr lang="en-US" sz="2400" smtClean="0"/>
              <a:t> Controlador de disco termina e informa controlador de interrupção;</a:t>
            </a:r>
          </a:p>
          <a:p>
            <a:pPr eaLnBrk="1" hangingPunct="1">
              <a:buFontTx/>
              <a:buNone/>
            </a:pPr>
            <a:r>
              <a:rPr lang="en-US" sz="2400" smtClean="0">
                <a:solidFill>
                  <a:srgbClr val="339933"/>
                </a:solidFill>
              </a:rPr>
              <a:t>3.</a:t>
            </a:r>
            <a:r>
              <a:rPr lang="en-US" sz="2400" smtClean="0"/>
              <a:t>Controlador de interrup. informa à CPU que terminou;</a:t>
            </a:r>
          </a:p>
          <a:p>
            <a:pPr eaLnBrk="1" hangingPunct="1">
              <a:buFontTx/>
              <a:buNone/>
            </a:pPr>
            <a:r>
              <a:rPr lang="en-US" sz="2400" smtClean="0">
                <a:solidFill>
                  <a:srgbClr val="339933"/>
                </a:solidFill>
              </a:rPr>
              <a:t>4.</a:t>
            </a:r>
            <a:r>
              <a:rPr lang="en-US" sz="2400" smtClean="0"/>
              <a:t>Controlador de interrup. informa número do dispositivo que terminou.</a:t>
            </a:r>
          </a:p>
        </p:txBody>
      </p:sp>
      <p:sp>
        <p:nvSpPr>
          <p:cNvPr id="48134" name="Text Box 9"/>
          <p:cNvSpPr txBox="1">
            <a:spLocks noChangeArrowheads="1"/>
          </p:cNvSpPr>
          <p:nvPr/>
        </p:nvSpPr>
        <p:spPr bwMode="auto">
          <a:xfrm>
            <a:off x="323850" y="1196975"/>
            <a:ext cx="8569325" cy="120032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dirty="0" smtClean="0"/>
              <a:t>Passos: Driver </a:t>
            </a:r>
            <a:r>
              <a:rPr lang="pt-BR" dirty="0"/>
              <a:t>de dispositivo inicia dispositivo e pede que o interrompa quando terminar. O SO bloqueia o programa que </a:t>
            </a:r>
            <a:r>
              <a:rPr lang="pt-BR" dirty="0" smtClean="0"/>
              <a:t>chamou o driver.</a:t>
            </a:r>
            <a:endParaRPr lang="pt-BR" dirty="0"/>
          </a:p>
        </p:txBody>
      </p:sp>
      <p:pic>
        <p:nvPicPr>
          <p:cNvPr id="48135" name="Picture 2"/>
          <p:cNvPicPr>
            <a:picLocks noChangeAspect="1" noChangeArrowheads="1"/>
          </p:cNvPicPr>
          <p:nvPr/>
        </p:nvPicPr>
        <p:blipFill>
          <a:blip r:embed="rId3" cstate="print"/>
          <a:srcRect l="7324" t="4910" r="5411"/>
          <a:stretch>
            <a:fillRect/>
          </a:stretch>
        </p:blipFill>
        <p:spPr bwMode="auto">
          <a:xfrm>
            <a:off x="346075" y="3213100"/>
            <a:ext cx="3652838" cy="271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657225" y="0"/>
            <a:ext cx="7772400" cy="114300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4000" smtClean="0">
                <a:solidFill>
                  <a:schemeClr val="tx1"/>
                </a:solidFill>
              </a:rPr>
              <a:t>E/S com interrupção (2)</a:t>
            </a:r>
          </a:p>
        </p:txBody>
      </p:sp>
      <p:sp>
        <p:nvSpPr>
          <p:cNvPr id="49155" name="Rectangle 9"/>
          <p:cNvSpPr>
            <a:spLocks noChangeArrowheads="1"/>
          </p:cNvSpPr>
          <p:nvPr/>
        </p:nvSpPr>
        <p:spPr bwMode="auto">
          <a:xfrm>
            <a:off x="468313" y="1844675"/>
            <a:ext cx="5256212" cy="44243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>
                <a:solidFill>
                  <a:srgbClr val="339933"/>
                </a:solidFill>
              </a:rPr>
              <a:t>1.</a:t>
            </a:r>
            <a:r>
              <a:rPr lang="en-US"/>
              <a:t> Quando CPU atende a interrupção, salva na pilha o PC (contador de programa) e PSW (indicador de estado);</a:t>
            </a:r>
          </a:p>
          <a:p>
            <a:pPr marL="342900" indent="-342900">
              <a:spcBef>
                <a:spcPct val="20000"/>
              </a:spcBef>
            </a:pPr>
            <a:r>
              <a:rPr lang="en-US">
                <a:solidFill>
                  <a:srgbClr val="339933"/>
                </a:solidFill>
              </a:rPr>
              <a:t>2.</a:t>
            </a:r>
            <a:r>
              <a:rPr lang="en-US"/>
              <a:t> CPU vai para modo núcleo e obtém endereço do tratador desta interrupção; desvia para tratador; verifica situação do dispositivo;</a:t>
            </a:r>
          </a:p>
          <a:p>
            <a:pPr marL="342900" indent="-342900">
              <a:spcBef>
                <a:spcPct val="20000"/>
              </a:spcBef>
            </a:pPr>
            <a:r>
              <a:rPr lang="en-US">
                <a:solidFill>
                  <a:srgbClr val="339933"/>
                </a:solidFill>
              </a:rPr>
              <a:t>3.</a:t>
            </a:r>
            <a:r>
              <a:rPr lang="en-US"/>
              <a:t> Retorna para a próxima instrução que seria executada quando o programa foi interrompido.</a:t>
            </a:r>
          </a:p>
        </p:txBody>
      </p:sp>
      <p:sp>
        <p:nvSpPr>
          <p:cNvPr id="49156" name="Rectangle 11"/>
          <p:cNvSpPr>
            <a:spLocks noChangeArrowheads="1"/>
          </p:cNvSpPr>
          <p:nvPr/>
        </p:nvSpPr>
        <p:spPr bwMode="auto">
          <a:xfrm>
            <a:off x="1763713" y="1125538"/>
            <a:ext cx="5653087" cy="116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339933"/>
                </a:solidFill>
              </a:rPr>
              <a:t>Processamento da interrupção</a:t>
            </a:r>
          </a:p>
          <a:p>
            <a:pPr>
              <a:spcBef>
                <a:spcPct val="50000"/>
              </a:spcBef>
            </a:pPr>
            <a:endParaRPr lang="en-US" sz="2800">
              <a:solidFill>
                <a:srgbClr val="339933"/>
              </a:solidFill>
            </a:endParaRPr>
          </a:p>
        </p:txBody>
      </p:sp>
      <p:pic>
        <p:nvPicPr>
          <p:cNvPr id="49157" name="Picture 3"/>
          <p:cNvPicPr>
            <a:picLocks noChangeAspect="1" noChangeArrowheads="1"/>
          </p:cNvPicPr>
          <p:nvPr/>
        </p:nvPicPr>
        <p:blipFill>
          <a:blip r:embed="rId3" cstate="print"/>
          <a:srcRect l="7320" t="912" r="9151"/>
          <a:stretch>
            <a:fillRect/>
          </a:stretch>
        </p:blipFill>
        <p:spPr bwMode="auto">
          <a:xfrm>
            <a:off x="5795963" y="1844675"/>
            <a:ext cx="2520950" cy="434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0"/>
            <a:ext cx="7772400" cy="981075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4000" smtClean="0">
                <a:solidFill>
                  <a:schemeClr val="tx1"/>
                </a:solidFill>
              </a:rPr>
              <a:t>Barramento (1)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5301208"/>
            <a:ext cx="9144000" cy="1556792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sz="2400" dirty="0" err="1" smtClean="0">
                <a:solidFill>
                  <a:srgbClr val="339933"/>
                </a:solidFill>
              </a:rPr>
              <a:t>Estrutura</a:t>
            </a:r>
            <a:r>
              <a:rPr lang="en-US" sz="2400" dirty="0" smtClean="0">
                <a:solidFill>
                  <a:srgbClr val="339933"/>
                </a:solidFill>
              </a:rPr>
              <a:t> de um </a:t>
            </a:r>
            <a:r>
              <a:rPr lang="en-US" sz="2400" dirty="0" err="1" smtClean="0">
                <a:solidFill>
                  <a:srgbClr val="339933"/>
                </a:solidFill>
              </a:rPr>
              <a:t>sistema</a:t>
            </a:r>
            <a:r>
              <a:rPr lang="en-US" sz="2400" dirty="0" smtClean="0">
                <a:solidFill>
                  <a:srgbClr val="339933"/>
                </a:solidFill>
              </a:rPr>
              <a:t> Pentium</a:t>
            </a:r>
            <a:r>
              <a:rPr lang="en-US" sz="2400" dirty="0" smtClean="0"/>
              <a:t> </a:t>
            </a:r>
          </a:p>
          <a:p>
            <a:pPr eaLnBrk="1" hangingPunct="1">
              <a:buFontTx/>
              <a:buNone/>
            </a:pPr>
            <a:r>
              <a:rPr lang="en-US" sz="2400" dirty="0" err="1" smtClean="0"/>
              <a:t>Novos</a:t>
            </a:r>
            <a:r>
              <a:rPr lang="en-US" sz="2400" dirty="0" smtClean="0"/>
              <a:t> </a:t>
            </a:r>
            <a:r>
              <a:rPr lang="en-US" sz="2400" dirty="0" err="1" smtClean="0"/>
              <a:t>barramentos</a:t>
            </a:r>
            <a:r>
              <a:rPr lang="en-US" sz="2400" dirty="0" smtClean="0"/>
              <a:t> </a:t>
            </a:r>
            <a:r>
              <a:rPr lang="en-US" sz="2400" dirty="0" err="1" smtClean="0"/>
              <a:t>foram</a:t>
            </a:r>
            <a:r>
              <a:rPr lang="en-US" sz="2400" dirty="0" smtClean="0"/>
              <a:t> </a:t>
            </a:r>
            <a:r>
              <a:rPr lang="en-US" sz="2400" dirty="0" err="1" smtClean="0"/>
              <a:t>inseridos</a:t>
            </a:r>
            <a:r>
              <a:rPr lang="en-US" sz="2400" dirty="0" smtClean="0"/>
              <a:t> (vide slide 28) </a:t>
            </a:r>
            <a:r>
              <a:rPr lang="en-US" sz="2400" dirty="0" err="1" smtClean="0"/>
              <a:t>devido</a:t>
            </a:r>
            <a:r>
              <a:rPr lang="en-US" sz="2400" dirty="0" smtClean="0"/>
              <a:t> a </a:t>
            </a:r>
            <a:r>
              <a:rPr lang="en-US" sz="2400" dirty="0" err="1" smtClean="0"/>
              <a:t>diferentes</a:t>
            </a:r>
            <a:r>
              <a:rPr lang="en-US" sz="2400" dirty="0" smtClean="0"/>
              <a:t> </a:t>
            </a:r>
            <a:r>
              <a:rPr lang="en-US" sz="2400" dirty="0" err="1" smtClean="0"/>
              <a:t>funções</a:t>
            </a:r>
            <a:r>
              <a:rPr lang="en-US" sz="2400" dirty="0" smtClean="0"/>
              <a:t> e </a:t>
            </a:r>
            <a:r>
              <a:rPr lang="en-US" sz="2400" dirty="0" err="1" smtClean="0"/>
              <a:t>taxas</a:t>
            </a:r>
            <a:r>
              <a:rPr lang="en-US" sz="2400" dirty="0" smtClean="0"/>
              <a:t> de </a:t>
            </a:r>
            <a:r>
              <a:rPr lang="en-US" sz="2400" dirty="0" err="1" smtClean="0"/>
              <a:t>transferência</a:t>
            </a:r>
            <a:r>
              <a:rPr lang="en-US" sz="2400" dirty="0" smtClean="0"/>
              <a:t> dos </a:t>
            </a:r>
            <a:r>
              <a:rPr lang="en-US" sz="2400" dirty="0" err="1" smtClean="0"/>
              <a:t>dispositivos</a:t>
            </a:r>
            <a:r>
              <a:rPr lang="en-US" sz="2400" dirty="0" smtClean="0"/>
              <a:t>.</a:t>
            </a:r>
          </a:p>
        </p:txBody>
      </p:sp>
      <p:pic>
        <p:nvPicPr>
          <p:cNvPr id="50180" name="Picture 4" descr="1-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1045693"/>
            <a:ext cx="6098877" cy="4190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827088" y="260350"/>
            <a:ext cx="7340600" cy="827088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4000" smtClean="0">
                <a:solidFill>
                  <a:schemeClr val="tx1"/>
                </a:solidFill>
              </a:rPr>
              <a:t>O que é um Sist. Operacional ?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1196752"/>
            <a:ext cx="8892480" cy="5445125"/>
          </a:xfrm>
        </p:spPr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en-US" sz="2400" dirty="0" err="1" smtClean="0">
                <a:solidFill>
                  <a:srgbClr val="990033"/>
                </a:solidFill>
              </a:rPr>
              <a:t>Apresenta</a:t>
            </a:r>
            <a:r>
              <a:rPr lang="en-US" sz="2400" dirty="0" smtClean="0">
                <a:solidFill>
                  <a:srgbClr val="990033"/>
                </a:solidFill>
              </a:rPr>
              <a:t> </a:t>
            </a:r>
            <a:r>
              <a:rPr lang="en-US" sz="2400" dirty="0" err="1" smtClean="0">
                <a:solidFill>
                  <a:srgbClr val="990033"/>
                </a:solidFill>
              </a:rPr>
              <a:t>uma</a:t>
            </a:r>
            <a:r>
              <a:rPr lang="en-US" sz="2400" dirty="0" smtClean="0">
                <a:solidFill>
                  <a:srgbClr val="990033"/>
                </a:solidFill>
              </a:rPr>
              <a:t> </a:t>
            </a:r>
            <a:r>
              <a:rPr lang="en-US" sz="2400" dirty="0" err="1" smtClean="0">
                <a:solidFill>
                  <a:srgbClr val="990033"/>
                </a:solidFill>
              </a:rPr>
              <a:t>abstração</a:t>
            </a:r>
            <a:r>
              <a:rPr lang="en-US" sz="2400" dirty="0" smtClean="0">
                <a:solidFill>
                  <a:srgbClr val="990033"/>
                </a:solidFill>
              </a:rPr>
              <a:t> </a:t>
            </a:r>
            <a:r>
              <a:rPr lang="en-US" sz="2400" dirty="0" err="1" smtClean="0">
                <a:solidFill>
                  <a:srgbClr val="990033"/>
                </a:solidFill>
              </a:rPr>
              <a:t>da</a:t>
            </a:r>
            <a:r>
              <a:rPr lang="en-US" sz="2400" dirty="0" smtClean="0">
                <a:solidFill>
                  <a:srgbClr val="990033"/>
                </a:solidFill>
              </a:rPr>
              <a:t> </a:t>
            </a:r>
            <a:r>
              <a:rPr lang="en-US" sz="2400" dirty="0" err="1" smtClean="0">
                <a:solidFill>
                  <a:srgbClr val="990033"/>
                </a:solidFill>
              </a:rPr>
              <a:t>realidade</a:t>
            </a:r>
            <a:endParaRPr lang="en-US" sz="2400" dirty="0" smtClean="0">
              <a:solidFill>
                <a:srgbClr val="990033"/>
              </a:solidFill>
            </a:endParaRPr>
          </a:p>
          <a:p>
            <a:pPr marL="692150" lvl="1" indent="-347663" eaLnBrk="1" hangingPunct="1">
              <a:lnSpc>
                <a:spcPct val="110000"/>
              </a:lnSpc>
            </a:pPr>
            <a:r>
              <a:rPr lang="en-US" sz="2400" dirty="0" err="1" smtClean="0"/>
              <a:t>Esconde</a:t>
            </a:r>
            <a:r>
              <a:rPr lang="en-US" sz="2400" dirty="0" smtClean="0"/>
              <a:t> a “</a:t>
            </a:r>
            <a:r>
              <a:rPr lang="en-US" sz="2400" dirty="0" err="1" smtClean="0"/>
              <a:t>verdade</a:t>
            </a:r>
            <a:r>
              <a:rPr lang="en-US" sz="2400" dirty="0" smtClean="0"/>
              <a:t>”.</a:t>
            </a:r>
          </a:p>
          <a:p>
            <a:pPr marL="344487" lvl="1" indent="0" eaLnBrk="1" hangingPunct="1">
              <a:lnSpc>
                <a:spcPct val="110000"/>
              </a:lnSpc>
              <a:buNone/>
            </a:pPr>
            <a:r>
              <a:rPr lang="en-US" sz="2400" dirty="0" smtClean="0"/>
              <a:t> Ex: </a:t>
            </a:r>
            <a:r>
              <a:rPr lang="en-US" sz="2400" dirty="0" err="1" smtClean="0"/>
              <a:t>operação</a:t>
            </a:r>
            <a:r>
              <a:rPr lang="en-US" sz="2400" dirty="0" smtClean="0"/>
              <a:t> read/write</a:t>
            </a:r>
          </a:p>
          <a:p>
            <a:pPr marL="344487" lvl="1" indent="0" eaLnBrk="1" hangingPunct="1">
              <a:lnSpc>
                <a:spcPct val="110000"/>
              </a:lnSpc>
              <a:buNone/>
            </a:pPr>
            <a:r>
              <a:rPr lang="en-US" sz="2400" dirty="0" smtClean="0"/>
              <a:t> </a:t>
            </a:r>
            <a:r>
              <a:rPr lang="en-US" sz="2400" dirty="0" err="1" smtClean="0"/>
              <a:t>em</a:t>
            </a:r>
            <a:r>
              <a:rPr lang="en-US" sz="2400" dirty="0" smtClean="0"/>
              <a:t> discos.</a:t>
            </a:r>
          </a:p>
          <a:p>
            <a:pPr marL="692150" lvl="1" indent="-347663" eaLnBrk="1" hangingPunct="1">
              <a:lnSpc>
                <a:spcPct val="110000"/>
              </a:lnSpc>
            </a:pPr>
            <a:endParaRPr lang="en-US" sz="2400" dirty="0"/>
          </a:p>
          <a:p>
            <a:pPr marL="692150" lvl="1" indent="-347663" eaLnBrk="1" hangingPunct="1">
              <a:lnSpc>
                <a:spcPct val="110000"/>
              </a:lnSpc>
            </a:pPr>
            <a:endParaRPr lang="en-US" sz="2400" dirty="0" smtClean="0"/>
          </a:p>
          <a:p>
            <a:pPr marL="692150" lvl="1" indent="-347663" eaLnBrk="1" hangingPunct="1">
              <a:lnSpc>
                <a:spcPct val="110000"/>
              </a:lnSpc>
            </a:pPr>
            <a:endParaRPr lang="en-US" sz="2400" dirty="0" smtClean="0"/>
          </a:p>
          <a:p>
            <a:pPr eaLnBrk="1" hangingPunct="1">
              <a:lnSpc>
                <a:spcPct val="110000"/>
              </a:lnSpc>
            </a:pPr>
            <a:r>
              <a:rPr lang="en-US" sz="2400" dirty="0" err="1" smtClean="0">
                <a:solidFill>
                  <a:srgbClr val="990033"/>
                </a:solidFill>
              </a:rPr>
              <a:t>Gerenciador</a:t>
            </a:r>
            <a:r>
              <a:rPr lang="en-US" sz="2400" dirty="0" smtClean="0">
                <a:solidFill>
                  <a:srgbClr val="990033"/>
                </a:solidFill>
              </a:rPr>
              <a:t> de </a:t>
            </a:r>
            <a:r>
              <a:rPr lang="en-US" sz="2400" dirty="0" err="1" smtClean="0">
                <a:solidFill>
                  <a:srgbClr val="990033"/>
                </a:solidFill>
              </a:rPr>
              <a:t>Recursos</a:t>
            </a:r>
            <a:endParaRPr lang="en-US" sz="2400" dirty="0" smtClean="0">
              <a:solidFill>
                <a:srgbClr val="990033"/>
              </a:solidFill>
            </a:endParaRPr>
          </a:p>
          <a:p>
            <a:pPr marL="692150" lvl="1" indent="-347663" eaLnBrk="1" hangingPunct="1">
              <a:lnSpc>
                <a:spcPct val="110000"/>
              </a:lnSpc>
            </a:pPr>
            <a:r>
              <a:rPr lang="en-US" sz="2400" dirty="0" err="1" smtClean="0"/>
              <a:t>Fornece</a:t>
            </a:r>
            <a:r>
              <a:rPr lang="en-US" sz="2400" dirty="0" smtClean="0"/>
              <a:t> </a:t>
            </a:r>
            <a:r>
              <a:rPr lang="en-US" sz="2400" dirty="0" err="1" smtClean="0"/>
              <a:t>alocação</a:t>
            </a:r>
            <a:r>
              <a:rPr lang="en-US" sz="2400" dirty="0" smtClean="0"/>
              <a:t> </a:t>
            </a:r>
            <a:r>
              <a:rPr lang="en-US" sz="2400" dirty="0" err="1" smtClean="0"/>
              <a:t>ordenada</a:t>
            </a:r>
            <a:r>
              <a:rPr lang="en-US" sz="2400" dirty="0" smtClean="0"/>
              <a:t> dos </a:t>
            </a:r>
            <a:r>
              <a:rPr lang="en-US" sz="2400" dirty="0" err="1" smtClean="0"/>
              <a:t>dispositivos</a:t>
            </a:r>
            <a:r>
              <a:rPr lang="en-US" sz="2400" dirty="0" smtClean="0"/>
              <a:t> entre </a:t>
            </a:r>
            <a:r>
              <a:rPr lang="en-US" sz="2400" dirty="0" err="1" smtClean="0"/>
              <a:t>programas</a:t>
            </a:r>
            <a:r>
              <a:rPr lang="en-US" sz="2400" dirty="0" smtClean="0"/>
              <a:t> </a:t>
            </a:r>
            <a:r>
              <a:rPr lang="en-US" sz="2400" dirty="0" err="1" smtClean="0"/>
              <a:t>que</a:t>
            </a:r>
            <a:r>
              <a:rPr lang="en-US" sz="2400" dirty="0" smtClean="0"/>
              <a:t> </a:t>
            </a:r>
            <a:r>
              <a:rPr lang="en-US" sz="2400" dirty="0" err="1" smtClean="0"/>
              <a:t>competem</a:t>
            </a:r>
            <a:r>
              <a:rPr lang="en-US" sz="2400" dirty="0" smtClean="0"/>
              <a:t> entre </a:t>
            </a:r>
            <a:r>
              <a:rPr lang="en-US" sz="2400" dirty="0" err="1" smtClean="0"/>
              <a:t>si</a:t>
            </a:r>
            <a:r>
              <a:rPr lang="en-US" sz="2400" dirty="0" smtClean="0"/>
              <a:t>.</a:t>
            </a:r>
          </a:p>
          <a:p>
            <a:pPr marL="692150" lvl="1" indent="-347663" eaLnBrk="1" hangingPunct="1">
              <a:lnSpc>
                <a:spcPct val="110000"/>
              </a:lnSpc>
            </a:pPr>
            <a:r>
              <a:rPr lang="en-US" sz="2400" dirty="0" err="1" smtClean="0"/>
              <a:t>Compartilha</a:t>
            </a:r>
            <a:r>
              <a:rPr lang="en-US" sz="2400" dirty="0" smtClean="0"/>
              <a:t> </a:t>
            </a:r>
            <a:r>
              <a:rPr lang="en-US" sz="2400" dirty="0" err="1" smtClean="0"/>
              <a:t>recursos</a:t>
            </a:r>
            <a:r>
              <a:rPr lang="en-US" sz="2400" dirty="0" smtClean="0"/>
              <a:t> no tempo e </a:t>
            </a:r>
            <a:r>
              <a:rPr lang="en-US" sz="2400" dirty="0" err="1" smtClean="0"/>
              <a:t>espaço</a:t>
            </a:r>
            <a:r>
              <a:rPr lang="en-US" sz="2400" dirty="0" smtClean="0"/>
              <a:t> com </a:t>
            </a:r>
            <a:r>
              <a:rPr lang="en-US" sz="2400" dirty="0" err="1" smtClean="0"/>
              <a:t>vários</a:t>
            </a:r>
            <a:r>
              <a:rPr lang="en-US" sz="2400" dirty="0" smtClean="0"/>
              <a:t> </a:t>
            </a:r>
            <a:r>
              <a:rPr lang="en-US" sz="2400" dirty="0" err="1" smtClean="0"/>
              <a:t>programas</a:t>
            </a:r>
            <a:r>
              <a:rPr lang="en-US" sz="2400" dirty="0" smtClean="0"/>
              <a:t>. Tempo, ex: </a:t>
            </a:r>
            <a:r>
              <a:rPr lang="en-US" sz="2400" dirty="0" err="1" smtClean="0"/>
              <a:t>impressora</a:t>
            </a:r>
            <a:r>
              <a:rPr lang="en-US" sz="2400" dirty="0" smtClean="0"/>
              <a:t>. </a:t>
            </a:r>
            <a:r>
              <a:rPr lang="en-US" sz="2400" dirty="0" err="1" smtClean="0"/>
              <a:t>Espaço</a:t>
            </a:r>
            <a:r>
              <a:rPr lang="en-US" sz="2400" dirty="0" smtClean="0"/>
              <a:t>, ex: </a:t>
            </a:r>
            <a:r>
              <a:rPr lang="en-US" sz="2400" dirty="0" err="1" smtClean="0"/>
              <a:t>memória</a:t>
            </a:r>
            <a:endParaRPr lang="en-US" sz="2400" dirty="0" smtClean="0"/>
          </a:p>
        </p:txBody>
      </p:sp>
      <p:pic>
        <p:nvPicPr>
          <p:cNvPr id="4" name="Picture 103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2" t="4433" r="1788" b="3114"/>
          <a:stretch>
            <a:fillRect/>
          </a:stretch>
        </p:blipFill>
        <p:spPr bwMode="auto">
          <a:xfrm>
            <a:off x="4643805" y="1700808"/>
            <a:ext cx="4355976" cy="2951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628650" y="0"/>
            <a:ext cx="7772400" cy="114300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4000" smtClean="0">
                <a:solidFill>
                  <a:schemeClr val="tx1"/>
                </a:solidFill>
              </a:rPr>
              <a:t>Barramento (2)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56325" y="1125538"/>
            <a:ext cx="2987675" cy="5516562"/>
          </a:xfrm>
        </p:spPr>
        <p:txBody>
          <a:bodyPr/>
          <a:lstStyle/>
          <a:p>
            <a:pPr marL="179388" indent="-179388" eaLnBrk="1" hangingPunct="1">
              <a:buFontTx/>
              <a:buNone/>
            </a:pPr>
            <a:r>
              <a:rPr lang="en-US" sz="2400" dirty="0" smtClean="0"/>
              <a:t> 8 </a:t>
            </a:r>
            <a:r>
              <a:rPr lang="en-US" sz="2400" dirty="0" err="1" smtClean="0"/>
              <a:t>barramentos</a:t>
            </a:r>
            <a:r>
              <a:rPr lang="en-US" sz="2400" dirty="0" smtClean="0"/>
              <a:t>: </a:t>
            </a:r>
            <a:r>
              <a:rPr lang="en-US" sz="2400" dirty="0" smtClean="0">
                <a:solidFill>
                  <a:srgbClr val="339933"/>
                </a:solidFill>
              </a:rPr>
              <a:t>1)Cache, 2)Local, 3) </a:t>
            </a:r>
            <a:r>
              <a:rPr lang="en-US" sz="2400" dirty="0" err="1" smtClean="0">
                <a:solidFill>
                  <a:srgbClr val="339933"/>
                </a:solidFill>
              </a:rPr>
              <a:t>Memória</a:t>
            </a:r>
            <a:r>
              <a:rPr lang="en-US" sz="2400" dirty="0" smtClean="0">
                <a:solidFill>
                  <a:srgbClr val="339933"/>
                </a:solidFill>
              </a:rPr>
              <a:t>, 4)PCI, 5 )SCSI, 6)USB, 7) IDE e 8) ISA. </a:t>
            </a:r>
          </a:p>
          <a:p>
            <a:pPr marL="179388" indent="-179388" eaLnBrk="1" hangingPunct="1">
              <a:buFontTx/>
              <a:buNone/>
            </a:pPr>
            <a:r>
              <a:rPr lang="en-US" sz="2400" dirty="0">
                <a:solidFill>
                  <a:srgbClr val="339933"/>
                </a:solidFill>
              </a:rPr>
              <a:t> </a:t>
            </a:r>
            <a:r>
              <a:rPr lang="en-US" sz="2400" dirty="0" smtClean="0">
                <a:solidFill>
                  <a:srgbClr val="339933"/>
                </a:solidFill>
              </a:rPr>
              <a:t> </a:t>
            </a:r>
            <a:r>
              <a:rPr lang="en-US" sz="2400" dirty="0" err="1" smtClean="0"/>
              <a:t>Barramento</a:t>
            </a:r>
            <a:r>
              <a:rPr lang="en-US" sz="2400" dirty="0" smtClean="0"/>
              <a:t> PCI </a:t>
            </a:r>
            <a:r>
              <a:rPr lang="en-US" sz="2400" dirty="0" err="1" smtClean="0"/>
              <a:t>sucessor</a:t>
            </a:r>
            <a:r>
              <a:rPr lang="en-US" sz="2400" dirty="0" smtClean="0"/>
              <a:t> do ISA;</a:t>
            </a:r>
          </a:p>
          <a:p>
            <a:pPr marL="179388" indent="-179388" eaLnBrk="1" hangingPunct="1">
              <a:buFontTx/>
              <a:buNone/>
            </a:pPr>
            <a:r>
              <a:rPr lang="en-US" sz="2400" dirty="0" smtClean="0"/>
              <a:t>  IDE </a:t>
            </a:r>
            <a:r>
              <a:rPr lang="en-US" sz="2400" dirty="0"/>
              <a:t>para </a:t>
            </a:r>
            <a:r>
              <a:rPr lang="en-US" sz="2400" dirty="0" err="1"/>
              <a:t>periféricos</a:t>
            </a:r>
            <a:r>
              <a:rPr lang="en-US" sz="2400" dirty="0"/>
              <a:t> </a:t>
            </a:r>
            <a:r>
              <a:rPr lang="en-US" sz="2400" dirty="0" err="1"/>
              <a:t>como</a:t>
            </a:r>
            <a:r>
              <a:rPr lang="en-US" sz="2400" dirty="0"/>
              <a:t> disco </a:t>
            </a:r>
            <a:r>
              <a:rPr lang="en-US" sz="2400" dirty="0" err="1" smtClean="0"/>
              <a:t>rígido</a:t>
            </a:r>
            <a:r>
              <a:rPr lang="en-US" sz="2400" dirty="0" smtClean="0"/>
              <a:t> e CD-ROM; </a:t>
            </a:r>
            <a:r>
              <a:rPr lang="en-US" sz="2400" dirty="0"/>
              <a:t>SCSI para discos </a:t>
            </a:r>
            <a:r>
              <a:rPr lang="en-US" sz="2400" dirty="0" err="1"/>
              <a:t>rápidos</a:t>
            </a:r>
            <a:r>
              <a:rPr lang="en-US" sz="2400" dirty="0"/>
              <a:t>.</a:t>
            </a:r>
            <a:endParaRPr lang="en-US" sz="2400" dirty="0" smtClean="0"/>
          </a:p>
        </p:txBody>
      </p:sp>
      <p:pic>
        <p:nvPicPr>
          <p:cNvPr id="51204" name="Picture 4" descr="1-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950" y="1125538"/>
            <a:ext cx="6099175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5" name="Rectangle 5"/>
          <p:cNvSpPr>
            <a:spLocks noChangeArrowheads="1"/>
          </p:cNvSpPr>
          <p:nvPr/>
        </p:nvSpPr>
        <p:spPr bwMode="auto">
          <a:xfrm>
            <a:off x="0" y="5917010"/>
            <a:ext cx="9144000" cy="105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dirty="0" smtClean="0"/>
              <a:t>USB </a:t>
            </a:r>
            <a:r>
              <a:rPr lang="en-US" dirty="0"/>
              <a:t>para </a:t>
            </a:r>
            <a:r>
              <a:rPr lang="en-US" dirty="0" err="1"/>
              <a:t>dispositivos</a:t>
            </a:r>
            <a:r>
              <a:rPr lang="en-US" dirty="0"/>
              <a:t> </a:t>
            </a:r>
            <a:r>
              <a:rPr lang="en-US" dirty="0" smtClean="0"/>
              <a:t>lentos – </a:t>
            </a:r>
            <a:r>
              <a:rPr lang="en-US" dirty="0" err="1"/>
              <a:t>dispositivos</a:t>
            </a:r>
            <a:r>
              <a:rPr lang="en-US" dirty="0"/>
              <a:t> USB </a:t>
            </a:r>
            <a:r>
              <a:rPr lang="en-US" dirty="0" err="1"/>
              <a:t>compartilham</a:t>
            </a:r>
            <a:r>
              <a:rPr lang="en-US" dirty="0"/>
              <a:t> o </a:t>
            </a:r>
            <a:r>
              <a:rPr lang="en-US" dirty="0" err="1"/>
              <a:t>mesmo</a:t>
            </a:r>
            <a:r>
              <a:rPr lang="en-US" dirty="0"/>
              <a:t> driver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628650" y="0"/>
            <a:ext cx="7772400" cy="114300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4000" smtClean="0">
                <a:solidFill>
                  <a:schemeClr val="tx1"/>
                </a:solidFill>
              </a:rPr>
              <a:t>Plug and Play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125538"/>
            <a:ext cx="8569325" cy="5732462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400" dirty="0" smtClean="0">
                <a:solidFill>
                  <a:srgbClr val="339933"/>
                </a:solidFill>
              </a:rPr>
              <a:t>BIOS: Basic Input and Output System </a:t>
            </a:r>
            <a:r>
              <a:rPr lang="en-US" sz="2400" dirty="0"/>
              <a:t>é um firmware que </a:t>
            </a:r>
            <a:r>
              <a:rPr lang="en-US" sz="2400" dirty="0" err="1" smtClean="0"/>
              <a:t>fica</a:t>
            </a:r>
            <a:r>
              <a:rPr lang="en-US" sz="2400" dirty="0" smtClean="0">
                <a:solidFill>
                  <a:srgbClr val="339933"/>
                </a:solidFill>
              </a:rPr>
              <a:t> </a:t>
            </a:r>
            <a:r>
              <a:rPr lang="en-US" sz="2400" dirty="0" err="1" smtClean="0"/>
              <a:t>em</a:t>
            </a:r>
            <a:r>
              <a:rPr lang="en-US" sz="2400" dirty="0" smtClean="0"/>
              <a:t> </a:t>
            </a:r>
            <a:r>
              <a:rPr lang="en-US" sz="2400" dirty="0" err="1" smtClean="0"/>
              <a:t>uma</a:t>
            </a:r>
            <a:r>
              <a:rPr lang="en-US" sz="2400" dirty="0" smtClean="0"/>
              <a:t> flash </a:t>
            </a:r>
            <a:r>
              <a:rPr lang="en-US" sz="2400" dirty="0" err="1" smtClean="0"/>
              <a:t>não</a:t>
            </a:r>
            <a:r>
              <a:rPr lang="en-US" sz="2400" dirty="0" smtClean="0"/>
              <a:t> </a:t>
            </a:r>
            <a:r>
              <a:rPr lang="en-US" sz="2400" dirty="0" err="1" smtClean="0"/>
              <a:t>volátil</a:t>
            </a:r>
            <a:r>
              <a:rPr lang="en-US" sz="2400" dirty="0" smtClean="0"/>
              <a:t> </a:t>
            </a:r>
            <a:r>
              <a:rPr lang="en-US" sz="2400" dirty="0" err="1" smtClean="0"/>
              <a:t>na</a:t>
            </a:r>
            <a:r>
              <a:rPr lang="en-US" sz="2400" dirty="0" smtClean="0"/>
              <a:t> </a:t>
            </a:r>
            <a:r>
              <a:rPr lang="en-US" sz="2400" dirty="0" err="1" smtClean="0"/>
              <a:t>placa</a:t>
            </a:r>
            <a:r>
              <a:rPr lang="en-US" sz="2400" dirty="0" smtClean="0"/>
              <a:t> </a:t>
            </a:r>
            <a:r>
              <a:rPr lang="en-US" sz="2400" dirty="0" err="1" smtClean="0"/>
              <a:t>mãe</a:t>
            </a:r>
            <a:r>
              <a:rPr lang="en-US" sz="2400" dirty="0" smtClean="0"/>
              <a:t>, </a:t>
            </a:r>
            <a:r>
              <a:rPr lang="en-US" sz="2400" dirty="0" err="1" smtClean="0"/>
              <a:t>podendo</a:t>
            </a:r>
            <a:r>
              <a:rPr lang="en-US" sz="2400" dirty="0" smtClean="0"/>
              <a:t> ser </a:t>
            </a:r>
            <a:r>
              <a:rPr lang="en-US" sz="2400" dirty="0" err="1" smtClean="0"/>
              <a:t>atualizado</a:t>
            </a:r>
            <a:r>
              <a:rPr lang="en-US" sz="2400" dirty="0" smtClean="0"/>
              <a:t>.  </a:t>
            </a:r>
            <a:r>
              <a:rPr lang="en-US" sz="2400" dirty="0" err="1" smtClean="0"/>
              <a:t>Primeiro</a:t>
            </a:r>
            <a:r>
              <a:rPr lang="en-US" sz="2400" dirty="0" smtClean="0"/>
              <a:t> </a:t>
            </a:r>
            <a:r>
              <a:rPr lang="en-US" sz="2400" dirty="0" err="1" smtClean="0"/>
              <a:t>programa</a:t>
            </a:r>
            <a:r>
              <a:rPr lang="en-US" sz="2400" dirty="0" smtClean="0"/>
              <a:t> a </a:t>
            </a:r>
            <a:r>
              <a:rPr lang="en-US" sz="2400" dirty="0" err="1" smtClean="0"/>
              <a:t>executar</a:t>
            </a:r>
            <a:r>
              <a:rPr lang="en-US" sz="2400" dirty="0" smtClean="0"/>
              <a:t> </a:t>
            </a:r>
            <a:r>
              <a:rPr lang="en-US" sz="2400" dirty="0" err="1" smtClean="0"/>
              <a:t>na</a:t>
            </a:r>
            <a:r>
              <a:rPr lang="en-US" sz="2400" dirty="0" smtClean="0"/>
              <a:t> </a:t>
            </a:r>
            <a:r>
              <a:rPr lang="en-US" sz="2400" dirty="0" err="1" smtClean="0"/>
              <a:t>máquina</a:t>
            </a:r>
            <a:r>
              <a:rPr lang="en-US" sz="2400" dirty="0" smtClean="0"/>
              <a:t>.</a:t>
            </a:r>
          </a:p>
          <a:p>
            <a:pPr eaLnBrk="1" hangingPunct="1">
              <a:buFontTx/>
              <a:buNone/>
            </a:pPr>
            <a:r>
              <a:rPr lang="en-US" sz="2400" dirty="0" smtClean="0"/>
              <a:t>Antes do plug and play, </a:t>
            </a:r>
            <a:r>
              <a:rPr lang="en-US" sz="2400" dirty="0" err="1" smtClean="0"/>
              <a:t>cada</a:t>
            </a:r>
            <a:r>
              <a:rPr lang="en-US" sz="2400" dirty="0" smtClean="0"/>
              <a:t> </a:t>
            </a:r>
            <a:r>
              <a:rPr lang="en-US" sz="2400" dirty="0" err="1" smtClean="0"/>
              <a:t>placa</a:t>
            </a:r>
            <a:r>
              <a:rPr lang="en-US" sz="2400" dirty="0" smtClean="0"/>
              <a:t> de E/S </a:t>
            </a:r>
            <a:r>
              <a:rPr lang="en-US" sz="2400" dirty="0" err="1" smtClean="0"/>
              <a:t>tinha</a:t>
            </a:r>
            <a:r>
              <a:rPr lang="en-US" sz="2400" dirty="0" smtClean="0"/>
              <a:t> um </a:t>
            </a:r>
            <a:r>
              <a:rPr lang="en-US" sz="2400" dirty="0" err="1" smtClean="0"/>
              <a:t>nível</a:t>
            </a:r>
            <a:r>
              <a:rPr lang="en-US" sz="2400" dirty="0" smtClean="0"/>
              <a:t> </a:t>
            </a:r>
            <a:r>
              <a:rPr lang="en-US" sz="2400" dirty="0" err="1" smtClean="0"/>
              <a:t>fixo</a:t>
            </a:r>
            <a:r>
              <a:rPr lang="en-US" sz="2400" dirty="0" smtClean="0"/>
              <a:t> de </a:t>
            </a:r>
            <a:r>
              <a:rPr lang="en-US" sz="2400" dirty="0" err="1" smtClean="0"/>
              <a:t>requisição</a:t>
            </a:r>
            <a:r>
              <a:rPr lang="en-US" sz="2400" dirty="0" smtClean="0"/>
              <a:t> de </a:t>
            </a:r>
            <a:r>
              <a:rPr lang="en-US" sz="2400" dirty="0" err="1" smtClean="0"/>
              <a:t>interrupção</a:t>
            </a:r>
            <a:r>
              <a:rPr lang="en-US" sz="2400" dirty="0" smtClean="0"/>
              <a:t> e </a:t>
            </a:r>
            <a:r>
              <a:rPr lang="en-US" sz="2400" dirty="0" err="1" smtClean="0"/>
              <a:t>endereços</a:t>
            </a:r>
            <a:r>
              <a:rPr lang="en-US" sz="2400" dirty="0" smtClean="0"/>
              <a:t> </a:t>
            </a:r>
            <a:r>
              <a:rPr lang="en-US" sz="2400" dirty="0" err="1" smtClean="0"/>
              <a:t>específicos</a:t>
            </a:r>
            <a:r>
              <a:rPr lang="en-US" sz="2400" dirty="0" smtClean="0"/>
              <a:t> </a:t>
            </a:r>
            <a:r>
              <a:rPr lang="en-US" sz="2400" dirty="0" err="1" smtClean="0"/>
              <a:t>para</a:t>
            </a:r>
            <a:r>
              <a:rPr lang="en-US" sz="2400" dirty="0" smtClean="0"/>
              <a:t> </a:t>
            </a:r>
            <a:r>
              <a:rPr lang="en-US" sz="2400" dirty="0" err="1" smtClean="0"/>
              <a:t>seus</a:t>
            </a:r>
            <a:r>
              <a:rPr lang="en-US" sz="2400" dirty="0" smtClean="0"/>
              <a:t> </a:t>
            </a:r>
            <a:r>
              <a:rPr lang="en-US" sz="2400" dirty="0" err="1" smtClean="0"/>
              <a:t>registradores</a:t>
            </a:r>
            <a:r>
              <a:rPr lang="en-US" sz="2400" dirty="0" smtClean="0"/>
              <a:t> de E/S.  Ex: </a:t>
            </a:r>
            <a:r>
              <a:rPr lang="en-US" sz="2400" dirty="0" err="1" smtClean="0"/>
              <a:t>teclado</a:t>
            </a:r>
            <a:r>
              <a:rPr lang="en-US" sz="2400" dirty="0" smtClean="0"/>
              <a:t> – </a:t>
            </a:r>
            <a:r>
              <a:rPr lang="en-US" sz="2400" dirty="0" err="1" smtClean="0"/>
              <a:t>interrupção</a:t>
            </a:r>
            <a:r>
              <a:rPr lang="en-US" sz="2400" dirty="0" smtClean="0"/>
              <a:t> 1, </a:t>
            </a:r>
            <a:r>
              <a:rPr lang="en-US" sz="2400" dirty="0" err="1" smtClean="0"/>
              <a:t>endereços</a:t>
            </a:r>
            <a:r>
              <a:rPr lang="en-US" sz="2400" dirty="0" smtClean="0"/>
              <a:t> entre 0x60 e 0x64. Podia </a:t>
            </a:r>
            <a:r>
              <a:rPr lang="en-US" sz="2400" dirty="0" err="1" smtClean="0"/>
              <a:t>ocorrer</a:t>
            </a:r>
            <a:r>
              <a:rPr lang="en-US" sz="2400" dirty="0" smtClean="0"/>
              <a:t> de </a:t>
            </a:r>
            <a:r>
              <a:rPr lang="en-US" sz="2400" dirty="0" err="1" smtClean="0"/>
              <a:t>dois</a:t>
            </a:r>
            <a:r>
              <a:rPr lang="en-US" sz="2400" dirty="0" smtClean="0"/>
              <a:t> </a:t>
            </a:r>
            <a:r>
              <a:rPr lang="en-US" sz="2400" dirty="0" err="1" smtClean="0"/>
              <a:t>dispositivos</a:t>
            </a:r>
            <a:r>
              <a:rPr lang="en-US" sz="2400" dirty="0" smtClean="0"/>
              <a:t> </a:t>
            </a:r>
            <a:r>
              <a:rPr lang="en-US" sz="2400" dirty="0" err="1" smtClean="0"/>
              <a:t>usarem</a:t>
            </a:r>
            <a:r>
              <a:rPr lang="en-US" sz="2400" dirty="0" smtClean="0"/>
              <a:t> a </a:t>
            </a:r>
            <a:r>
              <a:rPr lang="en-US" sz="2400" dirty="0" err="1" smtClean="0"/>
              <a:t>mesma</a:t>
            </a:r>
            <a:r>
              <a:rPr lang="en-US" sz="2400" dirty="0" smtClean="0"/>
              <a:t> </a:t>
            </a:r>
            <a:r>
              <a:rPr lang="en-US" sz="2400" dirty="0" err="1" smtClean="0"/>
              <a:t>interrupção</a:t>
            </a:r>
            <a:r>
              <a:rPr lang="en-US" sz="2400" dirty="0" smtClean="0"/>
              <a:t>, </a:t>
            </a:r>
            <a:r>
              <a:rPr lang="en-US" sz="2400" dirty="0" err="1" smtClean="0"/>
              <a:t>conflitariam</a:t>
            </a:r>
            <a:r>
              <a:rPr lang="en-US" sz="2400" dirty="0" smtClean="0"/>
              <a:t> e </a:t>
            </a:r>
            <a:r>
              <a:rPr lang="en-US" sz="2400" dirty="0" err="1" smtClean="0"/>
              <a:t>não</a:t>
            </a:r>
            <a:r>
              <a:rPr lang="en-US" sz="2400" dirty="0" smtClean="0"/>
              <a:t> </a:t>
            </a:r>
            <a:r>
              <a:rPr lang="en-US" sz="2400" dirty="0" err="1" smtClean="0"/>
              <a:t>funcionariam</a:t>
            </a:r>
            <a:r>
              <a:rPr lang="en-US" sz="2400" dirty="0" smtClean="0"/>
              <a:t> </a:t>
            </a:r>
            <a:r>
              <a:rPr lang="en-US" sz="2400" dirty="0" err="1" smtClean="0"/>
              <a:t>juntos</a:t>
            </a:r>
            <a:r>
              <a:rPr lang="en-US" sz="2400" dirty="0" smtClean="0"/>
              <a:t>. </a:t>
            </a:r>
            <a:r>
              <a:rPr lang="en-US" sz="2400" dirty="0" smtClean="0">
                <a:solidFill>
                  <a:srgbClr val="C00000"/>
                </a:solidFill>
                <a:sym typeface="Wingdings" pitchFamily="2" charset="2"/>
              </a:rPr>
              <a:t></a:t>
            </a:r>
            <a:endParaRPr lang="en-US" sz="2400" dirty="0" smtClean="0">
              <a:solidFill>
                <a:srgbClr val="C00000"/>
              </a:solidFill>
            </a:endParaRPr>
          </a:p>
          <a:p>
            <a:pPr eaLnBrk="1" hangingPunct="1">
              <a:buFontTx/>
              <a:buNone/>
            </a:pPr>
            <a:r>
              <a:rPr lang="en-US" sz="2400" dirty="0" smtClean="0">
                <a:solidFill>
                  <a:srgbClr val="339933"/>
                </a:solidFill>
              </a:rPr>
              <a:t>Plug and play: </a:t>
            </a:r>
            <a:r>
              <a:rPr lang="en-US" sz="2400" dirty="0" err="1" smtClean="0"/>
              <a:t>na</a:t>
            </a:r>
            <a:r>
              <a:rPr lang="en-US" sz="2400" dirty="0" smtClean="0"/>
              <a:t> </a:t>
            </a:r>
            <a:r>
              <a:rPr lang="en-US" sz="2400" dirty="0" err="1" smtClean="0"/>
              <a:t>inicialização</a:t>
            </a:r>
            <a:r>
              <a:rPr lang="en-US" sz="2400" dirty="0" smtClean="0"/>
              <a:t> a </a:t>
            </a:r>
            <a:r>
              <a:rPr lang="en-US" sz="2400" dirty="0" smtClean="0">
                <a:solidFill>
                  <a:srgbClr val="FF0000"/>
                </a:solidFill>
              </a:rPr>
              <a:t>BIOS</a:t>
            </a:r>
            <a:r>
              <a:rPr lang="en-US" sz="2400" dirty="0" smtClean="0">
                <a:solidFill>
                  <a:srgbClr val="339933"/>
                </a:solidFill>
              </a:rPr>
              <a:t> </a:t>
            </a:r>
            <a:r>
              <a:rPr lang="en-US" sz="2400" dirty="0" err="1" smtClean="0"/>
              <a:t>coleta</a:t>
            </a:r>
            <a:r>
              <a:rPr lang="en-US" sz="2400" dirty="0" smtClean="0"/>
              <a:t> </a:t>
            </a:r>
            <a:r>
              <a:rPr lang="en-US" sz="2400" dirty="0" err="1" smtClean="0"/>
              <a:t>informações</a:t>
            </a:r>
            <a:r>
              <a:rPr lang="en-US" sz="2400" dirty="0" smtClean="0"/>
              <a:t> dos </a:t>
            </a:r>
            <a:r>
              <a:rPr lang="en-US" sz="2400" dirty="0" err="1" smtClean="0"/>
              <a:t>dispositivos</a:t>
            </a:r>
            <a:r>
              <a:rPr lang="en-US" sz="2400" dirty="0" smtClean="0"/>
              <a:t> e </a:t>
            </a:r>
            <a:r>
              <a:rPr lang="en-US" sz="2400" dirty="0" err="1" smtClean="0"/>
              <a:t>atribui</a:t>
            </a:r>
            <a:r>
              <a:rPr lang="en-US" sz="2400" dirty="0" smtClean="0"/>
              <a:t> de </a:t>
            </a:r>
            <a:r>
              <a:rPr lang="en-US" sz="2400" dirty="0" err="1" smtClean="0"/>
              <a:t>maneira</a:t>
            </a:r>
            <a:r>
              <a:rPr lang="en-US" sz="2400" dirty="0" smtClean="0"/>
              <a:t> </a:t>
            </a:r>
            <a:r>
              <a:rPr lang="en-US" sz="2400" dirty="0" err="1" smtClean="0"/>
              <a:t>centralizada</a:t>
            </a:r>
            <a:r>
              <a:rPr lang="en-US" sz="2400" dirty="0" smtClean="0"/>
              <a:t> </a:t>
            </a:r>
            <a:r>
              <a:rPr lang="en-US" sz="2400" dirty="0" err="1" smtClean="0"/>
              <a:t>os</a:t>
            </a:r>
            <a:r>
              <a:rPr lang="en-US" sz="2400" dirty="0" smtClean="0"/>
              <a:t> </a:t>
            </a:r>
            <a:r>
              <a:rPr lang="en-US" sz="2400" dirty="0" err="1" smtClean="0"/>
              <a:t>níveis</a:t>
            </a:r>
            <a:r>
              <a:rPr lang="en-US" sz="2400" dirty="0" smtClean="0"/>
              <a:t> de </a:t>
            </a:r>
            <a:r>
              <a:rPr lang="en-US" sz="2400" dirty="0" err="1" smtClean="0"/>
              <a:t>interrupção</a:t>
            </a:r>
            <a:r>
              <a:rPr lang="en-US" sz="2400" dirty="0" smtClean="0"/>
              <a:t> e </a:t>
            </a:r>
            <a:r>
              <a:rPr lang="en-US" sz="2400" dirty="0" err="1" smtClean="0"/>
              <a:t>endereços</a:t>
            </a:r>
            <a:r>
              <a:rPr lang="en-US" sz="2400" dirty="0" smtClean="0"/>
              <a:t> de E/S e </a:t>
            </a:r>
            <a:r>
              <a:rPr lang="en-US" sz="2400" dirty="0" err="1" smtClean="0"/>
              <a:t>informa</a:t>
            </a:r>
            <a:r>
              <a:rPr lang="en-US" sz="2400" dirty="0" smtClean="0"/>
              <a:t> </a:t>
            </a:r>
            <a:r>
              <a:rPr lang="en-US" sz="2400" dirty="0" err="1" smtClean="0"/>
              <a:t>aos</a:t>
            </a:r>
            <a:r>
              <a:rPr lang="en-US" sz="2400" dirty="0" smtClean="0"/>
              <a:t> </a:t>
            </a:r>
            <a:r>
              <a:rPr lang="en-US" sz="2400" dirty="0" err="1" smtClean="0"/>
              <a:t>dispositivos</a:t>
            </a:r>
            <a:r>
              <a:rPr lang="en-US" sz="2400" dirty="0" smtClean="0"/>
              <a:t>. </a:t>
            </a:r>
            <a:r>
              <a:rPr lang="en-US" sz="2400" dirty="0" err="1" smtClean="0"/>
              <a:t>Após</a:t>
            </a:r>
            <a:r>
              <a:rPr lang="en-US" sz="2400" dirty="0" smtClean="0"/>
              <a:t> </a:t>
            </a:r>
            <a:r>
              <a:rPr lang="en-US" sz="2400" dirty="0" err="1" smtClean="0"/>
              <a:t>esta</a:t>
            </a:r>
            <a:r>
              <a:rPr lang="en-US" sz="2400" dirty="0" smtClean="0"/>
              <a:t> </a:t>
            </a:r>
            <a:r>
              <a:rPr lang="en-US" sz="2400" dirty="0" err="1" smtClean="0"/>
              <a:t>configuração</a:t>
            </a:r>
            <a:r>
              <a:rPr lang="en-US" sz="2400" dirty="0" smtClean="0"/>
              <a:t> a </a:t>
            </a:r>
            <a:r>
              <a:rPr lang="en-US" sz="2400" dirty="0" smtClean="0">
                <a:solidFill>
                  <a:srgbClr val="FF0000"/>
                </a:solidFill>
              </a:rPr>
              <a:t>BIOS </a:t>
            </a:r>
            <a:r>
              <a:rPr lang="en-US" sz="2400" dirty="0" err="1" smtClean="0"/>
              <a:t>determina</a:t>
            </a:r>
            <a:r>
              <a:rPr lang="en-US" sz="2400" dirty="0" smtClean="0"/>
              <a:t> o boot.</a:t>
            </a:r>
          </a:p>
          <a:p>
            <a:pPr algn="ctr" eaLnBrk="1" hangingPunct="1">
              <a:buFontTx/>
              <a:buNone/>
            </a:pPr>
            <a:r>
              <a:rPr lang="en-US" sz="2400" dirty="0" err="1" smtClean="0"/>
              <a:t>Muitos</a:t>
            </a:r>
            <a:r>
              <a:rPr lang="en-US" sz="2400" dirty="0" smtClean="0"/>
              <a:t> </a:t>
            </a:r>
            <a:r>
              <a:rPr lang="en-US" sz="2400" dirty="0" err="1" smtClean="0"/>
              <a:t>chamavam</a:t>
            </a:r>
            <a:r>
              <a:rPr lang="en-US" sz="2400" dirty="0" smtClean="0"/>
              <a:t> </a:t>
            </a:r>
            <a:r>
              <a:rPr lang="en-US" sz="2400" dirty="0" err="1" smtClean="0"/>
              <a:t>este</a:t>
            </a:r>
            <a:r>
              <a:rPr lang="en-US" sz="2400" dirty="0" smtClean="0"/>
              <a:t> </a:t>
            </a:r>
            <a:r>
              <a:rPr lang="en-US" sz="2400" dirty="0" err="1" smtClean="0"/>
              <a:t>sistema</a:t>
            </a:r>
            <a:r>
              <a:rPr lang="en-US" sz="2400" dirty="0" smtClean="0"/>
              <a:t> de</a:t>
            </a:r>
            <a:r>
              <a:rPr lang="en-US" sz="2400" dirty="0" smtClean="0">
                <a:solidFill>
                  <a:srgbClr val="339933"/>
                </a:solidFill>
              </a:rPr>
              <a:t> Plug and pray...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116633"/>
            <a:ext cx="7772400" cy="1008112"/>
          </a:xfrm>
        </p:spPr>
        <p:txBody>
          <a:bodyPr/>
          <a:lstStyle/>
          <a:p>
            <a:pPr eaLnBrk="1" hangingPunct="1"/>
            <a:r>
              <a:rPr lang="pt-BR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Roteiro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1259632" y="1268760"/>
            <a:ext cx="7345115" cy="5589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514350" indent="-514350" eaLnBrk="1" hangingPunct="1">
              <a:buFont typeface="+mj-lt"/>
              <a:buAutoNum type="arabicPeriod"/>
            </a:pPr>
            <a:r>
              <a:rPr lang="pt-BR" sz="2800" kern="0" dirty="0" smtClean="0">
                <a:solidFill>
                  <a:srgbClr val="FF0000"/>
                </a:solidFill>
              </a:rPr>
              <a:t>O que é um Sistema Operacional? Porque estudar?</a:t>
            </a:r>
          </a:p>
          <a:p>
            <a:pPr marL="514350" indent="-514350" eaLnBrk="1" hangingPunct="1">
              <a:lnSpc>
                <a:spcPct val="140000"/>
              </a:lnSpc>
              <a:buFont typeface="+mj-lt"/>
              <a:buAutoNum type="arabicPeriod"/>
            </a:pPr>
            <a:r>
              <a:rPr lang="pt-BR" sz="2800" kern="0" dirty="0">
                <a:solidFill>
                  <a:srgbClr val="FF0000"/>
                </a:solidFill>
              </a:rPr>
              <a:t>História – Evolução de alguns </a:t>
            </a:r>
            <a:r>
              <a:rPr lang="pt-BR" sz="2800" kern="0" dirty="0" err="1">
                <a:solidFill>
                  <a:srgbClr val="FF0000"/>
                </a:solidFill>
              </a:rPr>
              <a:t>SOs</a:t>
            </a:r>
            <a:endParaRPr lang="pt-BR" sz="2800" kern="0" dirty="0">
              <a:solidFill>
                <a:srgbClr val="FF0000"/>
              </a:solidFill>
            </a:endParaRPr>
          </a:p>
          <a:p>
            <a:pPr marL="514350" indent="-514350" eaLnBrk="1" hangingPunct="1">
              <a:lnSpc>
                <a:spcPct val="140000"/>
              </a:lnSpc>
              <a:buFont typeface="+mj-lt"/>
              <a:buAutoNum type="arabicPeriod"/>
            </a:pPr>
            <a:r>
              <a:rPr lang="pt-BR" sz="2800" kern="0" dirty="0">
                <a:solidFill>
                  <a:srgbClr val="FF0000"/>
                </a:solidFill>
              </a:rPr>
              <a:t>Revisão de Hardware</a:t>
            </a:r>
          </a:p>
          <a:p>
            <a:pPr marL="715963" lvl="1" indent="0" eaLnBrk="1" hangingPunct="1">
              <a:buFontTx/>
              <a:buNone/>
            </a:pPr>
            <a:r>
              <a:rPr lang="pt-BR" sz="2400" kern="0" dirty="0" smtClean="0">
                <a:solidFill>
                  <a:srgbClr val="FF0000"/>
                </a:solidFill>
              </a:rPr>
              <a:t>4.1 – Processadores</a:t>
            </a:r>
          </a:p>
          <a:p>
            <a:pPr marL="715963" lvl="1" indent="0" eaLnBrk="1" hangingPunct="1">
              <a:buFontTx/>
              <a:buNone/>
            </a:pPr>
            <a:r>
              <a:rPr lang="pt-BR" sz="2400" kern="0" dirty="0" smtClean="0">
                <a:solidFill>
                  <a:srgbClr val="FF0000"/>
                </a:solidFill>
              </a:rPr>
              <a:t>4.2 – Memória</a:t>
            </a:r>
          </a:p>
          <a:p>
            <a:pPr marL="715963" lvl="1" indent="0" eaLnBrk="1" hangingPunct="1">
              <a:buFontTx/>
              <a:buNone/>
            </a:pPr>
            <a:r>
              <a:rPr lang="pt-BR" sz="2400" kern="0" dirty="0" smtClean="0">
                <a:solidFill>
                  <a:srgbClr val="FF0000"/>
                </a:solidFill>
              </a:rPr>
              <a:t>4.3 – Dispositivos de E/S</a:t>
            </a:r>
          </a:p>
          <a:p>
            <a:pPr marL="715963" lvl="1" indent="0" eaLnBrk="1" hangingPunct="1">
              <a:buFontTx/>
              <a:buNone/>
            </a:pPr>
            <a:r>
              <a:rPr lang="pt-BR" sz="2400" kern="0" dirty="0" smtClean="0">
                <a:solidFill>
                  <a:srgbClr val="FF0000"/>
                </a:solidFill>
              </a:rPr>
              <a:t>4.4 – Barramentos </a:t>
            </a:r>
            <a:endParaRPr lang="pt-BR" sz="2400" kern="0" dirty="0">
              <a:solidFill>
                <a:srgbClr val="FF0000"/>
              </a:solidFill>
            </a:endParaRPr>
          </a:p>
          <a:p>
            <a:pPr marL="514350" indent="-514350" eaLnBrk="1" hangingPunct="1">
              <a:lnSpc>
                <a:spcPct val="140000"/>
              </a:lnSpc>
              <a:buFont typeface="+mj-lt"/>
              <a:buAutoNum type="arabicPeriod"/>
            </a:pPr>
            <a:r>
              <a:rPr lang="pt-BR" sz="2800" kern="0" dirty="0" smtClean="0">
                <a:solidFill>
                  <a:srgbClr val="339933"/>
                </a:solidFill>
              </a:rPr>
              <a:t>Conceitos Introdutórios </a:t>
            </a:r>
          </a:p>
          <a:p>
            <a:pPr marL="514350" indent="-514350" eaLnBrk="1" hangingPunct="1">
              <a:lnSpc>
                <a:spcPct val="140000"/>
              </a:lnSpc>
              <a:buFont typeface="+mj-lt"/>
              <a:buAutoNum type="arabicPeriod"/>
            </a:pPr>
            <a:r>
              <a:rPr lang="pt-BR" sz="2800" kern="0" dirty="0" smtClean="0">
                <a:solidFill>
                  <a:srgbClr val="000000"/>
                </a:solidFill>
              </a:rPr>
              <a:t>Chamadas de Sistemas</a:t>
            </a:r>
            <a:endParaRPr lang="pt-BR" sz="2800" kern="0" dirty="0">
              <a:solidFill>
                <a:srgbClr val="000000"/>
              </a:solidFill>
            </a:endParaRPr>
          </a:p>
          <a:p>
            <a:pPr marL="715963" lvl="1" indent="0" eaLnBrk="1" hangingPunct="1">
              <a:buFontTx/>
              <a:buNone/>
            </a:pPr>
            <a:endParaRPr lang="pt-BR" kern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7167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0"/>
            <a:ext cx="8892480" cy="114300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4000" dirty="0" err="1" smtClean="0">
                <a:solidFill>
                  <a:schemeClr val="tx1"/>
                </a:solidFill>
              </a:rPr>
              <a:t>Tipos</a:t>
            </a:r>
            <a:r>
              <a:rPr lang="en-US" sz="4000" dirty="0" smtClean="0">
                <a:solidFill>
                  <a:schemeClr val="tx1"/>
                </a:solidFill>
              </a:rPr>
              <a:t> de </a:t>
            </a:r>
            <a:r>
              <a:rPr lang="en-US" sz="4000" dirty="0" err="1" smtClean="0">
                <a:solidFill>
                  <a:schemeClr val="tx1"/>
                </a:solidFill>
              </a:rPr>
              <a:t>Sistemas</a:t>
            </a:r>
            <a:r>
              <a:rPr lang="en-US" sz="4000" dirty="0" smtClean="0">
                <a:solidFill>
                  <a:schemeClr val="tx1"/>
                </a:solidFill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</a:rPr>
              <a:t>Operacionais</a:t>
            </a:r>
            <a:r>
              <a:rPr lang="en-US" sz="4000" dirty="0">
                <a:solidFill>
                  <a:schemeClr val="tx1"/>
                </a:solidFill>
              </a:rPr>
              <a:t/>
            </a:r>
            <a:br>
              <a:rPr lang="en-US" sz="4000" dirty="0">
                <a:solidFill>
                  <a:schemeClr val="tx1"/>
                </a:solidFill>
              </a:rPr>
            </a:br>
            <a:r>
              <a:rPr lang="en-US" sz="1400" dirty="0">
                <a:solidFill>
                  <a:schemeClr val="tx1"/>
                </a:solidFill>
              </a:rPr>
              <a:t>(</a:t>
            </a:r>
            <a:r>
              <a:rPr lang="en-US" sz="1400" dirty="0" smtClean="0">
                <a:solidFill>
                  <a:schemeClr val="tx1"/>
                </a:solidFill>
              </a:rPr>
              <a:t>1.4 </a:t>
            </a:r>
            <a:r>
              <a:rPr lang="en-US" sz="1400" dirty="0">
                <a:solidFill>
                  <a:schemeClr val="tx1"/>
                </a:solidFill>
              </a:rPr>
              <a:t>do </a:t>
            </a:r>
            <a:r>
              <a:rPr lang="en-US" sz="1400" dirty="0" err="1">
                <a:solidFill>
                  <a:schemeClr val="tx1"/>
                </a:solidFill>
              </a:rPr>
              <a:t>livro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texto</a:t>
            </a:r>
            <a:r>
              <a:rPr lang="en-US" sz="1400" dirty="0">
                <a:solidFill>
                  <a:schemeClr val="tx1"/>
                </a:solidFill>
              </a:rPr>
              <a:t>)</a:t>
            </a:r>
            <a:endParaRPr lang="en-US" sz="1400" dirty="0" smtClean="0">
              <a:solidFill>
                <a:schemeClr val="tx1"/>
              </a:solidFill>
            </a:endParaRP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1268760"/>
            <a:ext cx="8352928" cy="5589240"/>
          </a:xfrm>
        </p:spPr>
        <p:txBody>
          <a:bodyPr/>
          <a:lstStyle/>
          <a:p>
            <a:pPr marL="365125" indent="-365125" eaLnBrk="1" hangingPunct="1">
              <a:buFontTx/>
              <a:buNone/>
            </a:pPr>
            <a:r>
              <a:rPr lang="en-US" sz="2400" dirty="0" err="1" smtClean="0"/>
              <a:t>Em</a:t>
            </a:r>
            <a:r>
              <a:rPr lang="en-US" sz="2400" dirty="0" smtClean="0"/>
              <a:t> </a:t>
            </a:r>
            <a:r>
              <a:rPr lang="en-US" sz="2400" dirty="0" err="1" smtClean="0"/>
              <a:t>escala</a:t>
            </a:r>
            <a:r>
              <a:rPr lang="en-US" sz="2400" dirty="0" smtClean="0"/>
              <a:t> de </a:t>
            </a:r>
            <a:r>
              <a:rPr lang="en-US" sz="2400" dirty="0" err="1" smtClean="0"/>
              <a:t>tamanho</a:t>
            </a:r>
            <a:r>
              <a:rPr lang="en-US" sz="2400" dirty="0" smtClean="0"/>
              <a:t> </a:t>
            </a:r>
            <a:r>
              <a:rPr lang="en-US" sz="2400" dirty="0" err="1" smtClean="0"/>
              <a:t>os</a:t>
            </a:r>
            <a:r>
              <a:rPr lang="en-US" sz="2400" dirty="0" smtClean="0"/>
              <a:t> SOs </a:t>
            </a:r>
            <a:r>
              <a:rPr lang="en-US" sz="2400" dirty="0" err="1" smtClean="0"/>
              <a:t>são</a:t>
            </a:r>
            <a:r>
              <a:rPr lang="en-US" sz="2400" dirty="0" smtClean="0"/>
              <a:t>:</a:t>
            </a:r>
          </a:p>
          <a:p>
            <a:pPr marL="365125" indent="-365125" eaLnBrk="1" hangingPunct="1"/>
            <a:r>
              <a:rPr lang="en-US" sz="2400" dirty="0" smtClean="0"/>
              <a:t>de </a:t>
            </a:r>
            <a:r>
              <a:rPr lang="en-US" sz="2400" dirty="0" err="1" smtClean="0">
                <a:solidFill>
                  <a:srgbClr val="339933"/>
                </a:solidFill>
              </a:rPr>
              <a:t>Computadores</a:t>
            </a:r>
            <a:r>
              <a:rPr lang="en-US" sz="2400" dirty="0" smtClean="0">
                <a:solidFill>
                  <a:srgbClr val="339933"/>
                </a:solidFill>
              </a:rPr>
              <a:t> de </a:t>
            </a:r>
            <a:r>
              <a:rPr lang="en-US" sz="2400" dirty="0" err="1" smtClean="0">
                <a:solidFill>
                  <a:srgbClr val="339933"/>
                </a:solidFill>
              </a:rPr>
              <a:t>grande</a:t>
            </a:r>
            <a:r>
              <a:rPr lang="en-US" sz="2400" dirty="0" smtClean="0">
                <a:solidFill>
                  <a:srgbClr val="339933"/>
                </a:solidFill>
              </a:rPr>
              <a:t> </a:t>
            </a:r>
            <a:r>
              <a:rPr lang="en-US" sz="2400" dirty="0" err="1" smtClean="0">
                <a:solidFill>
                  <a:srgbClr val="339933"/>
                </a:solidFill>
              </a:rPr>
              <a:t>porte</a:t>
            </a:r>
            <a:r>
              <a:rPr lang="en-US" sz="2400" dirty="0" smtClean="0"/>
              <a:t>: </a:t>
            </a:r>
            <a:r>
              <a:rPr lang="en-US" sz="2400" dirty="0" err="1" smtClean="0"/>
              <a:t>os</a:t>
            </a:r>
            <a:r>
              <a:rPr lang="en-US" sz="2400" dirty="0" smtClean="0"/>
              <a:t> </a:t>
            </a:r>
            <a:r>
              <a:rPr lang="en-US" sz="2400" dirty="0" err="1" smtClean="0"/>
              <a:t>mais</a:t>
            </a:r>
            <a:r>
              <a:rPr lang="en-US" sz="2400" dirty="0" smtClean="0"/>
              <a:t> </a:t>
            </a:r>
            <a:r>
              <a:rPr lang="en-US" sz="2400" dirty="0" err="1" smtClean="0"/>
              <a:t>complexos</a:t>
            </a:r>
            <a:r>
              <a:rPr lang="en-US" sz="2400" dirty="0" smtClean="0"/>
              <a:t>: </a:t>
            </a:r>
            <a:r>
              <a:rPr lang="en-US" sz="2400" dirty="0" err="1" smtClean="0"/>
              <a:t>processamento</a:t>
            </a:r>
            <a:r>
              <a:rPr lang="en-US" sz="2400" dirty="0" smtClean="0"/>
              <a:t> </a:t>
            </a:r>
            <a:r>
              <a:rPr lang="en-US" sz="2400" dirty="0" err="1" smtClean="0"/>
              <a:t>simultâneo</a:t>
            </a:r>
            <a:r>
              <a:rPr lang="en-US" sz="2400" dirty="0" smtClean="0"/>
              <a:t> de </a:t>
            </a:r>
            <a:r>
              <a:rPr lang="en-US" sz="2400" dirty="0" err="1" smtClean="0"/>
              <a:t>muitas</a:t>
            </a:r>
            <a:r>
              <a:rPr lang="en-US" sz="2400" dirty="0" smtClean="0"/>
              <a:t> </a:t>
            </a:r>
            <a:r>
              <a:rPr lang="en-US" sz="2400" dirty="0" err="1" smtClean="0"/>
              <a:t>tarefas</a:t>
            </a:r>
            <a:r>
              <a:rPr lang="en-US" sz="2400" dirty="0" smtClean="0"/>
              <a:t> e </a:t>
            </a:r>
            <a:r>
              <a:rPr lang="en-US" sz="2400" dirty="0" err="1" smtClean="0"/>
              <a:t>muita</a:t>
            </a:r>
            <a:r>
              <a:rPr lang="en-US" sz="2400" dirty="0" smtClean="0"/>
              <a:t> E/S. </a:t>
            </a:r>
            <a:r>
              <a:rPr lang="en-US" sz="2400" dirty="0" err="1" smtClean="0"/>
              <a:t>Muitos</a:t>
            </a:r>
            <a:r>
              <a:rPr lang="en-US" sz="2400" dirty="0" smtClean="0"/>
              <a:t> </a:t>
            </a:r>
            <a:r>
              <a:rPr lang="en-US" sz="2400" dirty="0" err="1" smtClean="0"/>
              <a:t>são</a:t>
            </a:r>
            <a:r>
              <a:rPr lang="en-US" sz="2400" dirty="0" smtClean="0"/>
              <a:t> </a:t>
            </a:r>
            <a:r>
              <a:rPr lang="en-US" sz="2400" dirty="0" err="1" smtClean="0"/>
              <a:t>variantes</a:t>
            </a:r>
            <a:r>
              <a:rPr lang="en-US" sz="2400" dirty="0" smtClean="0"/>
              <a:t> do Linux  (</a:t>
            </a:r>
            <a:r>
              <a:rPr lang="en-US" sz="2400" dirty="0" err="1" smtClean="0"/>
              <a:t>estão</a:t>
            </a:r>
            <a:r>
              <a:rPr lang="en-US" sz="2400" dirty="0" smtClean="0"/>
              <a:t> </a:t>
            </a:r>
            <a:r>
              <a:rPr lang="en-US" sz="2400" dirty="0" err="1" smtClean="0"/>
              <a:t>renascendo</a:t>
            </a:r>
            <a:r>
              <a:rPr lang="en-US" sz="2400" dirty="0" smtClean="0"/>
              <a:t> com cloud...);</a:t>
            </a:r>
          </a:p>
          <a:p>
            <a:pPr marL="365125" indent="-365125" eaLnBrk="1" hangingPunct="1"/>
            <a:r>
              <a:rPr lang="en-US" sz="2400" dirty="0" smtClean="0"/>
              <a:t>de </a:t>
            </a:r>
            <a:r>
              <a:rPr lang="en-US" sz="2400" dirty="0" err="1" smtClean="0">
                <a:solidFill>
                  <a:srgbClr val="339933"/>
                </a:solidFill>
              </a:rPr>
              <a:t>Servidores</a:t>
            </a:r>
            <a:r>
              <a:rPr lang="en-US" sz="2400" dirty="0" smtClean="0"/>
              <a:t>, </a:t>
            </a:r>
            <a:r>
              <a:rPr lang="en-US" sz="2400" dirty="0" err="1" smtClean="0"/>
              <a:t>servem</a:t>
            </a:r>
            <a:r>
              <a:rPr lang="en-US" sz="2400" dirty="0" smtClean="0"/>
              <a:t> </a:t>
            </a:r>
            <a:r>
              <a:rPr lang="en-US" sz="2400" dirty="0" err="1" smtClean="0"/>
              <a:t>múltiplos</a:t>
            </a:r>
            <a:r>
              <a:rPr lang="en-US" sz="2400" dirty="0" smtClean="0"/>
              <a:t> </a:t>
            </a:r>
            <a:r>
              <a:rPr lang="en-US" sz="2400" dirty="0" err="1" smtClean="0"/>
              <a:t>usuários</a:t>
            </a:r>
            <a:r>
              <a:rPr lang="en-US" sz="2400" dirty="0" smtClean="0"/>
              <a:t> – (Linux – Windows Server);</a:t>
            </a:r>
          </a:p>
          <a:p>
            <a:pPr marL="365125" indent="-365125" eaLnBrk="1" hangingPunct="1"/>
            <a:r>
              <a:rPr lang="en-US" sz="2400" dirty="0" smtClean="0"/>
              <a:t>de </a:t>
            </a:r>
            <a:r>
              <a:rPr lang="en-US" sz="2400" dirty="0" err="1" smtClean="0">
                <a:solidFill>
                  <a:srgbClr val="339933"/>
                </a:solidFill>
              </a:rPr>
              <a:t>Multiprocessadores</a:t>
            </a:r>
            <a:r>
              <a:rPr lang="en-US" sz="2400" dirty="0" smtClean="0">
                <a:solidFill>
                  <a:srgbClr val="339933"/>
                </a:solidFill>
              </a:rPr>
              <a:t> </a:t>
            </a:r>
            <a:r>
              <a:rPr lang="en-US" sz="2400" dirty="0" smtClean="0"/>
              <a:t>(</a:t>
            </a:r>
            <a:r>
              <a:rPr lang="en-US" sz="2400" dirty="0" err="1" smtClean="0"/>
              <a:t>chamado</a:t>
            </a:r>
            <a:r>
              <a:rPr lang="en-US" sz="2400" dirty="0" smtClean="0"/>
              <a:t> comp. </a:t>
            </a:r>
            <a:r>
              <a:rPr lang="en-US" sz="2400" dirty="0" err="1" smtClean="0"/>
              <a:t>paralelo</a:t>
            </a:r>
            <a:r>
              <a:rPr lang="en-US" sz="2400" dirty="0" smtClean="0"/>
              <a:t> </a:t>
            </a:r>
            <a:r>
              <a:rPr lang="en-US" sz="2400" dirty="0" err="1" smtClean="0"/>
              <a:t>pois</a:t>
            </a:r>
            <a:r>
              <a:rPr lang="en-US" sz="2400" dirty="0" smtClean="0"/>
              <a:t> </a:t>
            </a:r>
            <a:r>
              <a:rPr lang="en-US" sz="2400" dirty="0" err="1" smtClean="0"/>
              <a:t>conecta</a:t>
            </a:r>
            <a:r>
              <a:rPr lang="en-US" sz="2400" dirty="0" smtClean="0"/>
              <a:t> CPUs): </a:t>
            </a:r>
            <a:r>
              <a:rPr lang="en-US" sz="2400" dirty="0" err="1" smtClean="0"/>
              <a:t>aspectos</a:t>
            </a:r>
            <a:r>
              <a:rPr lang="en-US" sz="2400" dirty="0" smtClean="0"/>
              <a:t> </a:t>
            </a:r>
            <a:r>
              <a:rPr lang="en-US" sz="2400" dirty="0" err="1" smtClean="0"/>
              <a:t>especiais</a:t>
            </a:r>
            <a:r>
              <a:rPr lang="en-US" sz="2400" dirty="0" smtClean="0"/>
              <a:t> de </a:t>
            </a:r>
            <a:r>
              <a:rPr lang="en-US" sz="2400" dirty="0" err="1" smtClean="0"/>
              <a:t>comunicação</a:t>
            </a:r>
            <a:r>
              <a:rPr lang="en-US" sz="2400" dirty="0" smtClean="0"/>
              <a:t> e </a:t>
            </a:r>
            <a:r>
              <a:rPr lang="en-US" sz="2400" dirty="0" err="1" smtClean="0"/>
              <a:t>conectividade</a:t>
            </a:r>
            <a:r>
              <a:rPr lang="en-US" sz="2400" dirty="0" smtClean="0"/>
              <a:t>: SO </a:t>
            </a:r>
            <a:r>
              <a:rPr lang="en-US" sz="2400" dirty="0" err="1" smtClean="0"/>
              <a:t>deve</a:t>
            </a:r>
            <a:r>
              <a:rPr lang="en-US" sz="2400" dirty="0" smtClean="0"/>
              <a:t> </a:t>
            </a:r>
            <a:r>
              <a:rPr lang="en-US" sz="2400" dirty="0" err="1" smtClean="0"/>
              <a:t>permitir</a:t>
            </a:r>
            <a:r>
              <a:rPr lang="en-US" sz="2400" dirty="0" smtClean="0"/>
              <a:t> </a:t>
            </a:r>
            <a:r>
              <a:rPr lang="en-US" sz="2400" dirty="0" err="1" smtClean="0"/>
              <a:t>às</a:t>
            </a:r>
            <a:r>
              <a:rPr lang="en-US" sz="2400" dirty="0" smtClean="0"/>
              <a:t> </a:t>
            </a:r>
            <a:r>
              <a:rPr lang="en-US" sz="2400" dirty="0" err="1" smtClean="0"/>
              <a:t>aplicações</a:t>
            </a:r>
            <a:r>
              <a:rPr lang="en-US" sz="2400" dirty="0" smtClean="0"/>
              <a:t> </a:t>
            </a:r>
            <a:r>
              <a:rPr lang="en-US" sz="2400" dirty="0" err="1" smtClean="0"/>
              <a:t>usarem</a:t>
            </a:r>
            <a:r>
              <a:rPr lang="en-US" sz="2400" dirty="0" smtClean="0"/>
              <a:t> </a:t>
            </a:r>
            <a:r>
              <a:rPr lang="en-US" sz="2400" dirty="0" err="1" smtClean="0"/>
              <a:t>os</a:t>
            </a:r>
            <a:r>
              <a:rPr lang="en-US" sz="2400" dirty="0" smtClean="0"/>
              <a:t> multi-</a:t>
            </a:r>
            <a:r>
              <a:rPr lang="en-US" sz="2400" dirty="0" err="1" smtClean="0"/>
              <a:t>processadores</a:t>
            </a:r>
            <a:r>
              <a:rPr lang="en-US" sz="2400" dirty="0" smtClean="0"/>
              <a:t> (Linux e Windows </a:t>
            </a:r>
            <a:r>
              <a:rPr lang="en-US" sz="2400" dirty="0" err="1" smtClean="0"/>
              <a:t>estão</a:t>
            </a:r>
            <a:r>
              <a:rPr lang="en-US" sz="2400" dirty="0" smtClean="0"/>
              <a:t> </a:t>
            </a:r>
            <a:r>
              <a:rPr lang="en-US" sz="2400" dirty="0" err="1" smtClean="0"/>
              <a:t>preparados</a:t>
            </a:r>
            <a:r>
              <a:rPr lang="en-US" sz="2400" dirty="0" smtClean="0"/>
              <a:t>?);</a:t>
            </a:r>
          </a:p>
          <a:p>
            <a:pPr marL="365125" indent="-365125" eaLnBrk="1" hangingPunct="1"/>
            <a:r>
              <a:rPr lang="en-US" sz="2400" dirty="0" smtClean="0"/>
              <a:t>de </a:t>
            </a:r>
            <a:r>
              <a:rPr lang="en-US" sz="2400" dirty="0" err="1" smtClean="0">
                <a:solidFill>
                  <a:srgbClr val="339933"/>
                </a:solidFill>
              </a:rPr>
              <a:t>Computadores</a:t>
            </a:r>
            <a:r>
              <a:rPr lang="en-US" sz="2400" dirty="0" smtClean="0">
                <a:solidFill>
                  <a:srgbClr val="339933"/>
                </a:solidFill>
              </a:rPr>
              <a:t> </a:t>
            </a:r>
            <a:r>
              <a:rPr lang="en-US" sz="2400" dirty="0" err="1" smtClean="0">
                <a:solidFill>
                  <a:srgbClr val="339933"/>
                </a:solidFill>
              </a:rPr>
              <a:t>pessoais</a:t>
            </a:r>
            <a:r>
              <a:rPr lang="en-US" sz="2400" dirty="0" smtClean="0">
                <a:solidFill>
                  <a:srgbClr val="339933"/>
                </a:solidFill>
              </a:rPr>
              <a:t> </a:t>
            </a:r>
            <a:r>
              <a:rPr lang="en-US" sz="2400" dirty="0"/>
              <a:t>– </a:t>
            </a:r>
            <a:r>
              <a:rPr lang="en-US" sz="2400" dirty="0" err="1"/>
              <a:t>os</a:t>
            </a:r>
            <a:r>
              <a:rPr lang="en-US" sz="2400" dirty="0"/>
              <a:t> </a:t>
            </a:r>
            <a:r>
              <a:rPr lang="en-US" sz="2400" dirty="0" err="1"/>
              <a:t>mais</a:t>
            </a:r>
            <a:r>
              <a:rPr lang="en-US" sz="2400" dirty="0"/>
              <a:t> </a:t>
            </a:r>
            <a:r>
              <a:rPr lang="en-US" sz="2400" dirty="0" err="1"/>
              <a:t>conhecidos</a:t>
            </a:r>
            <a:r>
              <a:rPr lang="en-US" sz="2400" dirty="0" smtClean="0"/>
              <a:t>;</a:t>
            </a:r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600075" y="0"/>
            <a:ext cx="7772400" cy="1143000"/>
          </a:xfrm>
        </p:spPr>
        <p:txBody>
          <a:bodyPr/>
          <a:lstStyle/>
          <a:p>
            <a:pPr eaLnBrk="1" hangingPunct="1"/>
            <a:r>
              <a:rPr lang="en-US" sz="4000" smtClean="0">
                <a:solidFill>
                  <a:schemeClr val="tx1"/>
                </a:solidFill>
              </a:rPr>
              <a:t>Tipos de Sistemas Operacionais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1052513"/>
            <a:ext cx="8964488" cy="5805487"/>
          </a:xfrm>
        </p:spPr>
        <p:txBody>
          <a:bodyPr/>
          <a:lstStyle/>
          <a:p>
            <a:pPr marL="365125" indent="-365125" eaLnBrk="1" hangingPunct="1">
              <a:buFontTx/>
              <a:buNone/>
            </a:pPr>
            <a:endParaRPr lang="en-US" sz="2400" dirty="0" smtClean="0"/>
          </a:p>
          <a:p>
            <a:pPr marL="365125" indent="-365125" eaLnBrk="1" hangingPunct="1"/>
            <a:r>
              <a:rPr lang="en-US" sz="2400" dirty="0" smtClean="0"/>
              <a:t>de </a:t>
            </a:r>
            <a:r>
              <a:rPr lang="en-US" sz="2400" dirty="0" err="1" smtClean="0">
                <a:solidFill>
                  <a:srgbClr val="339933"/>
                </a:solidFill>
              </a:rPr>
              <a:t>Computadores</a:t>
            </a:r>
            <a:r>
              <a:rPr lang="en-US" sz="2400" dirty="0" smtClean="0">
                <a:solidFill>
                  <a:srgbClr val="339933"/>
                </a:solidFill>
              </a:rPr>
              <a:t> </a:t>
            </a:r>
            <a:r>
              <a:rPr lang="en-US" sz="2400" dirty="0" err="1" smtClean="0">
                <a:solidFill>
                  <a:srgbClr val="339933"/>
                </a:solidFill>
              </a:rPr>
              <a:t>portáteis</a:t>
            </a:r>
            <a:r>
              <a:rPr lang="en-US" sz="2400" dirty="0" smtClean="0"/>
              <a:t> : PDAs (Personal Digital Assistant), </a:t>
            </a:r>
            <a:r>
              <a:rPr lang="en-US" sz="2400" dirty="0" err="1" smtClean="0"/>
              <a:t>smartphone</a:t>
            </a:r>
            <a:r>
              <a:rPr lang="en-US" sz="2400" dirty="0" smtClean="0"/>
              <a:t>, tablet (</a:t>
            </a:r>
            <a:r>
              <a:rPr lang="en-US" sz="2400" dirty="0" err="1" smtClean="0"/>
              <a:t>iOs</a:t>
            </a:r>
            <a:r>
              <a:rPr lang="en-US" sz="2400" dirty="0" smtClean="0"/>
              <a:t>, Windows Mobile (Windows Phone), Android, </a:t>
            </a:r>
            <a:r>
              <a:rPr lang="en-US" sz="2400" dirty="0" err="1" smtClean="0"/>
              <a:t>BlackberryOS</a:t>
            </a:r>
            <a:r>
              <a:rPr lang="en-US" sz="2400" dirty="0" smtClean="0"/>
              <a:t>, </a:t>
            </a:r>
            <a:r>
              <a:rPr lang="en-US" sz="2400" dirty="0" err="1" smtClean="0"/>
              <a:t>Ubuntu</a:t>
            </a:r>
            <a:r>
              <a:rPr lang="en-US" sz="2400" dirty="0" smtClean="0"/>
              <a:t> Touch…)</a:t>
            </a:r>
          </a:p>
          <a:p>
            <a:pPr marL="365125" indent="-365125" eaLnBrk="1" hangingPunct="1"/>
            <a:r>
              <a:rPr lang="en-US" sz="2400" dirty="0" smtClean="0"/>
              <a:t> </a:t>
            </a:r>
            <a:r>
              <a:rPr lang="en-US" sz="2400" dirty="0" err="1" smtClean="0">
                <a:solidFill>
                  <a:srgbClr val="339933"/>
                </a:solidFill>
              </a:rPr>
              <a:t>Embarcados</a:t>
            </a:r>
            <a:r>
              <a:rPr lang="en-US" sz="2400" dirty="0" smtClean="0"/>
              <a:t>: </a:t>
            </a:r>
            <a:r>
              <a:rPr lang="en-US" sz="2400" dirty="0" err="1" smtClean="0"/>
              <a:t>em</a:t>
            </a:r>
            <a:r>
              <a:rPr lang="en-US" sz="2400" dirty="0" smtClean="0"/>
              <a:t> </a:t>
            </a:r>
            <a:r>
              <a:rPr lang="en-US" sz="2400" dirty="0" err="1" smtClean="0"/>
              <a:t>dispositivos</a:t>
            </a:r>
            <a:r>
              <a:rPr lang="en-US" sz="2400" dirty="0" smtClean="0"/>
              <a:t> </a:t>
            </a:r>
            <a:r>
              <a:rPr lang="en-US" sz="2400" dirty="0" err="1" smtClean="0"/>
              <a:t>dedicados</a:t>
            </a:r>
            <a:r>
              <a:rPr lang="en-US" sz="2400" dirty="0" smtClean="0"/>
              <a:t>, </a:t>
            </a:r>
            <a:r>
              <a:rPr lang="en-US" sz="2400" dirty="0" err="1" smtClean="0"/>
              <a:t>não</a:t>
            </a:r>
            <a:r>
              <a:rPr lang="en-US" sz="2400" dirty="0" smtClean="0"/>
              <a:t> </a:t>
            </a:r>
            <a:r>
              <a:rPr lang="en-US" sz="2400" dirty="0" err="1" smtClean="0"/>
              <a:t>considerados</a:t>
            </a:r>
            <a:r>
              <a:rPr lang="en-US" sz="2400" dirty="0" smtClean="0"/>
              <a:t> comps </a:t>
            </a:r>
            <a:r>
              <a:rPr lang="en-US" sz="2400" dirty="0" err="1" smtClean="0"/>
              <a:t>pois</a:t>
            </a:r>
            <a:r>
              <a:rPr lang="en-US" sz="2400" dirty="0" smtClean="0"/>
              <a:t> </a:t>
            </a:r>
            <a:r>
              <a:rPr lang="en-US" sz="2400" dirty="0" err="1" smtClean="0"/>
              <a:t>não</a:t>
            </a:r>
            <a:r>
              <a:rPr lang="en-US" sz="2400" dirty="0" smtClean="0"/>
              <a:t> </a:t>
            </a:r>
            <a:r>
              <a:rPr lang="en-US" sz="2400" dirty="0" err="1" smtClean="0"/>
              <a:t>aceitam</a:t>
            </a:r>
            <a:r>
              <a:rPr lang="en-US" sz="2400" dirty="0" smtClean="0"/>
              <a:t> </a:t>
            </a:r>
            <a:r>
              <a:rPr lang="en-US" sz="2400" dirty="0" err="1" smtClean="0"/>
              <a:t>sw</a:t>
            </a:r>
            <a:r>
              <a:rPr lang="en-US" sz="2400" dirty="0" smtClean="0"/>
              <a:t> </a:t>
            </a:r>
            <a:r>
              <a:rPr lang="en-US" sz="2400" dirty="0" err="1" smtClean="0"/>
              <a:t>instalado</a:t>
            </a:r>
            <a:r>
              <a:rPr lang="en-US" sz="2400" dirty="0" smtClean="0"/>
              <a:t> </a:t>
            </a:r>
            <a:r>
              <a:rPr lang="en-US" sz="2400" dirty="0" err="1" smtClean="0"/>
              <a:t>por</a:t>
            </a:r>
            <a:r>
              <a:rPr lang="en-US" sz="2400" dirty="0" smtClean="0"/>
              <a:t> </a:t>
            </a:r>
            <a:r>
              <a:rPr lang="en-US" sz="2400" dirty="0" err="1" smtClean="0"/>
              <a:t>usuário</a:t>
            </a:r>
            <a:r>
              <a:rPr lang="en-US" sz="2400" dirty="0" smtClean="0"/>
              <a:t> </a:t>
            </a:r>
            <a:r>
              <a:rPr lang="en-US" sz="2400" dirty="0" err="1" smtClean="0"/>
              <a:t>como</a:t>
            </a:r>
            <a:r>
              <a:rPr lang="en-US" sz="2400" dirty="0" smtClean="0"/>
              <a:t> TV, </a:t>
            </a:r>
            <a:r>
              <a:rPr lang="en-US" sz="2400" dirty="0" smtClean="0"/>
              <a:t>mp3 players, </a:t>
            </a:r>
            <a:r>
              <a:rPr lang="en-US" sz="2400" dirty="0" smtClean="0"/>
              <a:t>micro-</a:t>
            </a:r>
            <a:r>
              <a:rPr lang="en-US" sz="2400" dirty="0" err="1" smtClean="0"/>
              <a:t>ondas</a:t>
            </a:r>
            <a:r>
              <a:rPr lang="en-US" sz="2400" dirty="0" smtClean="0"/>
              <a:t>, etc. (</a:t>
            </a:r>
            <a:r>
              <a:rPr lang="en-US" sz="2400" dirty="0" err="1" smtClean="0"/>
              <a:t>QnX</a:t>
            </a:r>
            <a:r>
              <a:rPr lang="en-US" sz="2400" dirty="0" smtClean="0"/>
              <a:t>)</a:t>
            </a:r>
          </a:p>
          <a:p>
            <a:pPr marL="365125" indent="-365125" eaLnBrk="1" hangingPunct="1"/>
            <a:r>
              <a:rPr lang="en-US" sz="2400" dirty="0" smtClean="0"/>
              <a:t>de </a:t>
            </a:r>
            <a:r>
              <a:rPr lang="en-US" sz="2400" dirty="0" err="1" smtClean="0">
                <a:solidFill>
                  <a:srgbClr val="339933"/>
                </a:solidFill>
              </a:rPr>
              <a:t>Nós</a:t>
            </a:r>
            <a:r>
              <a:rPr lang="en-US" sz="2400" dirty="0" smtClean="0"/>
              <a:t> </a:t>
            </a:r>
            <a:r>
              <a:rPr lang="en-US" sz="2400" dirty="0" err="1" smtClean="0">
                <a:solidFill>
                  <a:srgbClr val="339933"/>
                </a:solidFill>
              </a:rPr>
              <a:t>Sensores</a:t>
            </a:r>
            <a:r>
              <a:rPr lang="en-US" sz="2400" dirty="0" smtClean="0"/>
              <a:t>: </a:t>
            </a:r>
            <a:r>
              <a:rPr lang="en-US" sz="2400" dirty="0" err="1" smtClean="0"/>
              <a:t>pqnos</a:t>
            </a:r>
            <a:r>
              <a:rPr lang="en-US" sz="2400" dirty="0" smtClean="0"/>
              <a:t> comps </a:t>
            </a:r>
            <a:r>
              <a:rPr lang="en-US" sz="2400" dirty="0" err="1" smtClean="0"/>
              <a:t>dedicados</a:t>
            </a:r>
            <a:r>
              <a:rPr lang="en-US" sz="2400" dirty="0" smtClean="0"/>
              <a:t> com </a:t>
            </a:r>
            <a:r>
              <a:rPr lang="en-US" sz="2400" dirty="0" err="1" smtClean="0"/>
              <a:t>bateria</a:t>
            </a:r>
            <a:r>
              <a:rPr lang="en-US" sz="2400" dirty="0" smtClean="0"/>
              <a:t> (</a:t>
            </a:r>
            <a:r>
              <a:rPr lang="en-US" sz="2400" dirty="0" err="1" smtClean="0"/>
              <a:t>TinyOS</a:t>
            </a:r>
            <a:r>
              <a:rPr lang="en-US" sz="2400" dirty="0" smtClean="0"/>
              <a:t>) – </a:t>
            </a:r>
            <a:r>
              <a:rPr lang="en-US" sz="2400" dirty="0" err="1" smtClean="0"/>
              <a:t>projetos</a:t>
            </a:r>
            <a:r>
              <a:rPr lang="en-US" sz="2400" dirty="0" smtClean="0"/>
              <a:t> </a:t>
            </a:r>
            <a:r>
              <a:rPr lang="en-US" sz="2400" dirty="0" err="1" smtClean="0"/>
              <a:t>simplesTR</a:t>
            </a:r>
            <a:r>
              <a:rPr lang="en-US" sz="2400" dirty="0" smtClean="0"/>
              <a:t>.</a:t>
            </a:r>
            <a:endParaRPr lang="en-US" sz="2400" dirty="0" smtClean="0"/>
          </a:p>
          <a:p>
            <a:pPr marL="365125" indent="-365125" eaLnBrk="1" hangingPunct="1"/>
            <a:r>
              <a:rPr lang="en-US" sz="2400" dirty="0" smtClean="0"/>
              <a:t>de </a:t>
            </a:r>
            <a:r>
              <a:rPr lang="en-US" sz="2400" dirty="0" smtClean="0">
                <a:solidFill>
                  <a:srgbClr val="339933"/>
                </a:solidFill>
              </a:rPr>
              <a:t>Tempo-real</a:t>
            </a:r>
            <a:r>
              <a:rPr lang="en-US" sz="2400" dirty="0" smtClean="0"/>
              <a:t>: </a:t>
            </a:r>
            <a:r>
              <a:rPr lang="en-US" sz="2400" dirty="0" err="1" smtClean="0"/>
              <a:t>crítico</a:t>
            </a:r>
            <a:r>
              <a:rPr lang="en-US" sz="2400" dirty="0" smtClean="0"/>
              <a:t>  (Hard RT) </a:t>
            </a:r>
            <a:r>
              <a:rPr lang="en-US" sz="2400" dirty="0" err="1" smtClean="0"/>
              <a:t>ou</a:t>
            </a:r>
            <a:r>
              <a:rPr lang="en-US" sz="2400" dirty="0" smtClean="0"/>
              <a:t> </a:t>
            </a:r>
            <a:r>
              <a:rPr lang="en-US" sz="2400" dirty="0" err="1" smtClean="0"/>
              <a:t>não</a:t>
            </a:r>
            <a:r>
              <a:rPr lang="en-US" sz="2400" dirty="0" smtClean="0"/>
              <a:t> (Soft RT: </a:t>
            </a:r>
            <a:r>
              <a:rPr lang="en-US" sz="2400" dirty="0" err="1" smtClean="0"/>
              <a:t>descumprimento</a:t>
            </a:r>
            <a:r>
              <a:rPr lang="en-US" sz="2400" dirty="0" smtClean="0"/>
              <a:t> </a:t>
            </a:r>
            <a:r>
              <a:rPr lang="en-US" sz="2400" dirty="0" err="1" smtClean="0"/>
              <a:t>ocasional</a:t>
            </a:r>
            <a:r>
              <a:rPr lang="en-US" sz="2400" dirty="0" smtClean="0"/>
              <a:t> de </a:t>
            </a:r>
            <a:r>
              <a:rPr lang="en-US" sz="2400" dirty="0" err="1" smtClean="0"/>
              <a:t>prazo</a:t>
            </a:r>
            <a:r>
              <a:rPr lang="en-US" sz="2400" dirty="0" smtClean="0"/>
              <a:t> é </a:t>
            </a:r>
            <a:r>
              <a:rPr lang="en-US" sz="2400" dirty="0" err="1" smtClean="0"/>
              <a:t>aceitável</a:t>
            </a:r>
            <a:r>
              <a:rPr lang="en-US" sz="2400" dirty="0" smtClean="0"/>
              <a:t>) (</a:t>
            </a:r>
            <a:r>
              <a:rPr lang="en-US" sz="2400" dirty="0" err="1" smtClean="0"/>
              <a:t>QnX</a:t>
            </a:r>
            <a:r>
              <a:rPr lang="en-US" sz="2400" dirty="0" smtClean="0"/>
              <a:t>, </a:t>
            </a:r>
            <a:r>
              <a:rPr lang="en-US" sz="2400" dirty="0" err="1" smtClean="0"/>
              <a:t>RTLinux</a:t>
            </a:r>
            <a:r>
              <a:rPr lang="en-US" sz="2400" dirty="0" smtClean="0"/>
              <a:t>).</a:t>
            </a:r>
          </a:p>
          <a:p>
            <a:pPr marL="365125" indent="-365125" eaLnBrk="1" hangingPunct="1"/>
            <a:r>
              <a:rPr lang="en-US" sz="2400" dirty="0" smtClean="0"/>
              <a:t>de </a:t>
            </a:r>
            <a:r>
              <a:rPr lang="en-US" sz="2400" dirty="0" err="1" smtClean="0">
                <a:solidFill>
                  <a:srgbClr val="339933"/>
                </a:solidFill>
              </a:rPr>
              <a:t>Cartões</a:t>
            </a:r>
            <a:r>
              <a:rPr lang="en-US" sz="2400" dirty="0" smtClean="0">
                <a:solidFill>
                  <a:srgbClr val="339933"/>
                </a:solidFill>
              </a:rPr>
              <a:t> </a:t>
            </a:r>
            <a:r>
              <a:rPr lang="en-US" sz="2400" dirty="0" err="1" smtClean="0">
                <a:solidFill>
                  <a:srgbClr val="339933"/>
                </a:solidFill>
              </a:rPr>
              <a:t>Inteligentes</a:t>
            </a:r>
            <a:r>
              <a:rPr lang="en-US" sz="2400" dirty="0" smtClean="0"/>
              <a:t>: </a:t>
            </a:r>
            <a:r>
              <a:rPr lang="en-US" sz="2400" dirty="0" err="1" smtClean="0"/>
              <a:t>muita</a:t>
            </a:r>
            <a:r>
              <a:rPr lang="en-US" sz="2400" dirty="0" smtClean="0"/>
              <a:t> </a:t>
            </a:r>
            <a:r>
              <a:rPr lang="en-US" sz="2400" dirty="0" err="1" smtClean="0"/>
              <a:t>restrição</a:t>
            </a:r>
            <a:r>
              <a:rPr lang="en-US" sz="2400" dirty="0" smtClean="0"/>
              <a:t> de </a:t>
            </a:r>
            <a:r>
              <a:rPr lang="en-US" sz="2400" dirty="0" err="1" smtClean="0"/>
              <a:t>memória</a:t>
            </a:r>
            <a:r>
              <a:rPr lang="en-US" sz="2400" dirty="0" smtClean="0"/>
              <a:t> e </a:t>
            </a:r>
            <a:r>
              <a:rPr lang="en-US" sz="2400" dirty="0" err="1" smtClean="0"/>
              <a:t>energia</a:t>
            </a:r>
            <a:r>
              <a:rPr lang="en-US" sz="2400" dirty="0" smtClean="0"/>
              <a:t> – </a:t>
            </a:r>
            <a:r>
              <a:rPr lang="en-US" sz="2400" dirty="0" err="1" smtClean="0"/>
              <a:t>comumente</a:t>
            </a:r>
            <a:r>
              <a:rPr lang="en-US" sz="2400" dirty="0" smtClean="0"/>
              <a:t> </a:t>
            </a:r>
            <a:r>
              <a:rPr lang="en-US" sz="2400" dirty="0" err="1" smtClean="0"/>
              <a:t>proprietários</a:t>
            </a:r>
            <a:r>
              <a:rPr lang="en-US" sz="2400" dirty="0" smtClean="0"/>
              <a:t>.</a:t>
            </a:r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16632"/>
            <a:ext cx="9144000" cy="86360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4000" dirty="0" err="1" smtClean="0">
                <a:solidFill>
                  <a:schemeClr val="tx1"/>
                </a:solidFill>
              </a:rPr>
              <a:t>Conceitos</a:t>
            </a:r>
            <a:r>
              <a:rPr lang="en-US" sz="4000" dirty="0" smtClean="0">
                <a:solidFill>
                  <a:schemeClr val="tx1"/>
                </a:solidFill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</a:rPr>
              <a:t>introdutórios</a:t>
            </a:r>
            <a:r>
              <a:rPr lang="en-US" sz="4000" dirty="0" smtClean="0">
                <a:solidFill>
                  <a:schemeClr val="tx1"/>
                </a:solidFill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</a:rPr>
              <a:t>sobre</a:t>
            </a:r>
            <a:r>
              <a:rPr lang="en-US" sz="4000" dirty="0" smtClean="0">
                <a:solidFill>
                  <a:schemeClr val="tx1"/>
                </a:solidFill>
              </a:rPr>
              <a:t> SOs</a:t>
            </a:r>
            <a:r>
              <a:rPr lang="en-US" sz="4000" dirty="0">
                <a:solidFill>
                  <a:schemeClr val="tx1"/>
                </a:solidFill>
              </a:rPr>
              <a:t/>
            </a:r>
            <a:br>
              <a:rPr lang="en-US" sz="4000" dirty="0">
                <a:solidFill>
                  <a:schemeClr val="tx1"/>
                </a:solidFill>
              </a:rPr>
            </a:br>
            <a:r>
              <a:rPr lang="en-US" sz="1400" dirty="0">
                <a:solidFill>
                  <a:schemeClr val="tx1"/>
                </a:solidFill>
              </a:rPr>
              <a:t>(</a:t>
            </a:r>
            <a:r>
              <a:rPr lang="en-US" sz="1400" dirty="0" smtClean="0">
                <a:solidFill>
                  <a:schemeClr val="tx1"/>
                </a:solidFill>
              </a:rPr>
              <a:t>1.5 </a:t>
            </a:r>
            <a:r>
              <a:rPr lang="en-US" sz="1400" dirty="0">
                <a:solidFill>
                  <a:schemeClr val="tx1"/>
                </a:solidFill>
              </a:rPr>
              <a:t>do </a:t>
            </a:r>
            <a:r>
              <a:rPr lang="en-US" sz="1400" dirty="0" err="1">
                <a:solidFill>
                  <a:schemeClr val="tx1"/>
                </a:solidFill>
              </a:rPr>
              <a:t>livro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texto</a:t>
            </a:r>
            <a:r>
              <a:rPr lang="en-US" sz="1400" dirty="0">
                <a:solidFill>
                  <a:schemeClr val="tx1"/>
                </a:solidFill>
              </a:rPr>
              <a:t>)  </a:t>
            </a:r>
            <a:endParaRPr lang="en-US" sz="1400" dirty="0" smtClean="0">
              <a:solidFill>
                <a:schemeClr val="tx1"/>
              </a:solidFill>
            </a:endParaRP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079773"/>
            <a:ext cx="8569325" cy="5589587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400" dirty="0" err="1" smtClean="0">
                <a:solidFill>
                  <a:srgbClr val="339933"/>
                </a:solidFill>
              </a:rPr>
              <a:t>Processo</a:t>
            </a:r>
            <a:r>
              <a:rPr lang="en-US" sz="2400" dirty="0" smtClean="0"/>
              <a:t>:</a:t>
            </a:r>
            <a:r>
              <a:rPr lang="en-US" sz="2800" dirty="0" smtClean="0"/>
              <a:t> </a:t>
            </a:r>
            <a:r>
              <a:rPr lang="en-US" sz="2400" dirty="0" err="1" smtClean="0"/>
              <a:t>programa</a:t>
            </a:r>
            <a:r>
              <a:rPr lang="en-US" sz="2400" dirty="0" smtClean="0"/>
              <a:t> </a:t>
            </a:r>
            <a:r>
              <a:rPr lang="en-US" sz="2400" dirty="0" err="1" smtClean="0"/>
              <a:t>em</a:t>
            </a:r>
            <a:r>
              <a:rPr lang="en-US" sz="2400" dirty="0" smtClean="0"/>
              <a:t> </a:t>
            </a:r>
            <a:r>
              <a:rPr lang="en-US" sz="2400" dirty="0" err="1" smtClean="0"/>
              <a:t>execução</a:t>
            </a:r>
            <a:r>
              <a:rPr lang="en-US" sz="2400" dirty="0" smtClean="0"/>
              <a:t>. Sistema de tempo </a:t>
            </a:r>
            <a:r>
              <a:rPr lang="en-US" sz="2400" dirty="0" err="1" smtClean="0"/>
              <a:t>compartilhado</a:t>
            </a:r>
            <a:r>
              <a:rPr lang="en-US" sz="2400" dirty="0" smtClean="0"/>
              <a:t>: </a:t>
            </a:r>
            <a:r>
              <a:rPr lang="en-US" sz="2400" dirty="0" err="1" smtClean="0"/>
              <a:t>quando</a:t>
            </a:r>
            <a:r>
              <a:rPr lang="en-US" sz="2400" dirty="0" smtClean="0"/>
              <a:t> </a:t>
            </a:r>
            <a:r>
              <a:rPr lang="en-US" sz="2400" dirty="0" err="1" smtClean="0"/>
              <a:t>excede</a:t>
            </a:r>
            <a:r>
              <a:rPr lang="en-US" sz="2400" dirty="0" smtClean="0"/>
              <a:t> o tempo, outro </a:t>
            </a:r>
            <a:r>
              <a:rPr lang="en-US" sz="2400" dirty="0" err="1" smtClean="0"/>
              <a:t>processo</a:t>
            </a:r>
            <a:r>
              <a:rPr lang="en-US" sz="2400" dirty="0" smtClean="0"/>
              <a:t> </a:t>
            </a:r>
            <a:r>
              <a:rPr lang="en-US" sz="2400" dirty="0" err="1" smtClean="0"/>
              <a:t>ganha</a:t>
            </a:r>
            <a:r>
              <a:rPr lang="en-US" sz="2400" dirty="0" smtClean="0"/>
              <a:t> o </a:t>
            </a:r>
            <a:r>
              <a:rPr lang="en-US" sz="2400" dirty="0" err="1" smtClean="0"/>
              <a:t>processador</a:t>
            </a:r>
            <a:r>
              <a:rPr lang="en-US" sz="2400" dirty="0" smtClean="0"/>
              <a:t>, </a:t>
            </a:r>
            <a:r>
              <a:rPr lang="en-US" sz="2400" dirty="0" err="1" smtClean="0"/>
              <a:t>seu</a:t>
            </a:r>
            <a:r>
              <a:rPr lang="en-US" sz="2400" dirty="0" smtClean="0"/>
              <a:t> </a:t>
            </a:r>
            <a:r>
              <a:rPr lang="en-US" sz="2400" dirty="0" err="1" smtClean="0"/>
              <a:t>contexto</a:t>
            </a:r>
            <a:r>
              <a:rPr lang="en-US" sz="2400" dirty="0" smtClean="0"/>
              <a:t> é salvo para </a:t>
            </a:r>
            <a:r>
              <a:rPr lang="en-US" sz="2400" dirty="0" err="1" smtClean="0"/>
              <a:t>voltar</a:t>
            </a:r>
            <a:r>
              <a:rPr lang="en-US" sz="2400" dirty="0" smtClean="0"/>
              <a:t> no </a:t>
            </a:r>
            <a:r>
              <a:rPr lang="en-US" sz="2400" dirty="0" err="1" smtClean="0"/>
              <a:t>ponto</a:t>
            </a:r>
            <a:r>
              <a:rPr lang="en-US" sz="2400" dirty="0" smtClean="0"/>
              <a:t> </a:t>
            </a:r>
            <a:r>
              <a:rPr lang="en-US" sz="2400" dirty="0" err="1" smtClean="0"/>
              <a:t>onde</a:t>
            </a:r>
            <a:r>
              <a:rPr lang="en-US" sz="2400" dirty="0" smtClean="0"/>
              <a:t> </a:t>
            </a:r>
            <a:r>
              <a:rPr lang="en-US" sz="2400" dirty="0" err="1" smtClean="0"/>
              <a:t>foi</a:t>
            </a:r>
            <a:r>
              <a:rPr lang="en-US" sz="2400" dirty="0" smtClean="0"/>
              <a:t> </a:t>
            </a:r>
            <a:r>
              <a:rPr lang="en-US" sz="2400" dirty="0" err="1" smtClean="0"/>
              <a:t>interrompido</a:t>
            </a:r>
            <a:r>
              <a:rPr lang="en-US" sz="2400" dirty="0" smtClean="0"/>
              <a:t>.</a:t>
            </a:r>
          </a:p>
          <a:p>
            <a:pPr eaLnBrk="1" hangingPunct="1">
              <a:buFontTx/>
              <a:buNone/>
            </a:pPr>
            <a:r>
              <a:rPr lang="en-US" sz="2400" dirty="0" smtClean="0"/>
              <a:t> </a:t>
            </a:r>
            <a:endParaRPr lang="en-US" sz="2400" dirty="0" smtClean="0">
              <a:solidFill>
                <a:srgbClr val="990033"/>
              </a:solidFill>
            </a:endParaRPr>
          </a:p>
          <a:p>
            <a:pPr eaLnBrk="1" hangingPunct="1">
              <a:buFontTx/>
              <a:buNone/>
            </a:pPr>
            <a:r>
              <a:rPr lang="en-US" sz="2400" dirty="0" err="1" smtClean="0">
                <a:solidFill>
                  <a:srgbClr val="339933"/>
                </a:solidFill>
              </a:rPr>
              <a:t>Espaço</a:t>
            </a:r>
            <a:r>
              <a:rPr lang="en-US" sz="2400" dirty="0" smtClean="0">
                <a:solidFill>
                  <a:srgbClr val="339933"/>
                </a:solidFill>
              </a:rPr>
              <a:t> de </a:t>
            </a:r>
            <a:r>
              <a:rPr lang="en-US" sz="2400" dirty="0" err="1" smtClean="0">
                <a:solidFill>
                  <a:srgbClr val="339933"/>
                </a:solidFill>
              </a:rPr>
              <a:t>endereçamento</a:t>
            </a:r>
            <a:r>
              <a:rPr lang="en-US" sz="2400" dirty="0" smtClean="0">
                <a:solidFill>
                  <a:srgbClr val="339933"/>
                </a:solidFill>
              </a:rPr>
              <a:t>:</a:t>
            </a:r>
            <a:r>
              <a:rPr lang="en-US" sz="2800" dirty="0" smtClean="0">
                <a:solidFill>
                  <a:srgbClr val="339933"/>
                </a:solidFill>
              </a:rPr>
              <a:t> </a:t>
            </a:r>
            <a:r>
              <a:rPr lang="en-US" sz="2400" dirty="0" err="1" smtClean="0"/>
              <a:t>lista</a:t>
            </a:r>
            <a:r>
              <a:rPr lang="en-US" sz="2400" dirty="0" smtClean="0"/>
              <a:t> de </a:t>
            </a:r>
            <a:r>
              <a:rPr lang="en-US" sz="2400" dirty="0" err="1" smtClean="0"/>
              <a:t>posições</a:t>
            </a:r>
            <a:r>
              <a:rPr lang="en-US" sz="2400" dirty="0" smtClean="0"/>
              <a:t> de </a:t>
            </a:r>
            <a:r>
              <a:rPr lang="en-US" sz="2400" dirty="0" err="1" smtClean="0"/>
              <a:t>memória</a:t>
            </a:r>
            <a:r>
              <a:rPr lang="en-US" sz="2400" dirty="0" smtClean="0"/>
              <a:t> </a:t>
            </a:r>
            <a:r>
              <a:rPr lang="en-US" sz="2400" dirty="0" err="1" smtClean="0"/>
              <a:t>associada</a:t>
            </a:r>
            <a:r>
              <a:rPr lang="en-US" sz="2400" dirty="0" smtClean="0"/>
              <a:t> </a:t>
            </a:r>
            <a:r>
              <a:rPr lang="en-US" sz="2400" dirty="0" err="1" smtClean="0"/>
              <a:t>ao</a:t>
            </a:r>
            <a:r>
              <a:rPr lang="en-US" sz="2400" dirty="0" smtClean="0"/>
              <a:t> </a:t>
            </a:r>
            <a:r>
              <a:rPr lang="en-US" sz="2400" dirty="0" err="1" smtClean="0"/>
              <a:t>processo</a:t>
            </a:r>
            <a:r>
              <a:rPr lang="en-US" sz="2400" dirty="0" smtClean="0"/>
              <a:t>. </a:t>
            </a:r>
            <a:r>
              <a:rPr lang="en-US" sz="2400" dirty="0" err="1" smtClean="0"/>
              <a:t>Contém</a:t>
            </a:r>
            <a:r>
              <a:rPr lang="en-US" sz="2400" dirty="0" smtClean="0"/>
              <a:t> o </a:t>
            </a:r>
            <a:r>
              <a:rPr lang="en-US" sz="2400" dirty="0" err="1" smtClean="0"/>
              <a:t>programa</a:t>
            </a:r>
            <a:r>
              <a:rPr lang="en-US" sz="2400" dirty="0" smtClean="0"/>
              <a:t> </a:t>
            </a:r>
            <a:r>
              <a:rPr lang="en-US" sz="2400" dirty="0" err="1" smtClean="0"/>
              <a:t>executável</a:t>
            </a:r>
            <a:r>
              <a:rPr lang="en-US" sz="2400" dirty="0" smtClean="0"/>
              <a:t>, </a:t>
            </a:r>
            <a:r>
              <a:rPr lang="en-US" sz="2400" dirty="0" err="1" smtClean="0"/>
              <a:t>os</a:t>
            </a:r>
            <a:r>
              <a:rPr lang="en-US" sz="2400" dirty="0" smtClean="0"/>
              <a:t> dados do </a:t>
            </a:r>
            <a:r>
              <a:rPr lang="en-US" sz="2400" dirty="0" err="1" smtClean="0"/>
              <a:t>programa</a:t>
            </a:r>
            <a:r>
              <a:rPr lang="en-US" sz="2400" dirty="0" smtClean="0"/>
              <a:t> e </a:t>
            </a:r>
            <a:r>
              <a:rPr lang="en-US" sz="2400" dirty="0" err="1" smtClean="0"/>
              <a:t>sua</a:t>
            </a:r>
            <a:r>
              <a:rPr lang="en-US" sz="2400" dirty="0" smtClean="0"/>
              <a:t> </a:t>
            </a:r>
            <a:r>
              <a:rPr lang="en-US" sz="2400" dirty="0" err="1" smtClean="0"/>
              <a:t>pilha</a:t>
            </a:r>
            <a:r>
              <a:rPr lang="en-US" sz="2400" dirty="0" smtClean="0"/>
              <a:t>. </a:t>
            </a:r>
            <a:r>
              <a:rPr lang="en-US" sz="2400" dirty="0" err="1" smtClean="0"/>
              <a:t>Pode</a:t>
            </a:r>
            <a:r>
              <a:rPr lang="en-US" sz="2400" dirty="0" smtClean="0"/>
              <a:t> ser </a:t>
            </a:r>
            <a:r>
              <a:rPr lang="en-US" sz="2400" dirty="0" err="1" smtClean="0"/>
              <a:t>maior</a:t>
            </a:r>
            <a:r>
              <a:rPr lang="en-US" sz="2400" dirty="0" smtClean="0"/>
              <a:t> que a </a:t>
            </a:r>
            <a:r>
              <a:rPr lang="en-US" sz="2400" dirty="0" err="1" smtClean="0"/>
              <a:t>memória</a:t>
            </a:r>
            <a:r>
              <a:rPr lang="en-US" sz="2400" dirty="0" smtClean="0"/>
              <a:t> </a:t>
            </a:r>
            <a:r>
              <a:rPr lang="en-US" sz="2400" dirty="0" err="1" smtClean="0"/>
              <a:t>física</a:t>
            </a:r>
            <a:r>
              <a:rPr lang="en-US" sz="2400" dirty="0" smtClean="0"/>
              <a:t>.</a:t>
            </a:r>
          </a:p>
          <a:p>
            <a:pPr eaLnBrk="1" hangingPunct="1">
              <a:buFontTx/>
              <a:buNone/>
            </a:pPr>
            <a:endParaRPr lang="en-US" sz="2400" dirty="0" smtClean="0">
              <a:solidFill>
                <a:srgbClr val="990033"/>
              </a:solidFill>
            </a:endParaRPr>
          </a:p>
          <a:p>
            <a:pPr eaLnBrk="1" hangingPunct="1">
              <a:buFontTx/>
              <a:buNone/>
            </a:pPr>
            <a:r>
              <a:rPr lang="en-US" sz="2400" dirty="0" smtClean="0">
                <a:solidFill>
                  <a:srgbClr val="339933"/>
                </a:solidFill>
              </a:rPr>
              <a:t>UID:</a:t>
            </a:r>
            <a:r>
              <a:rPr lang="en-US" sz="2800" dirty="0" smtClean="0">
                <a:solidFill>
                  <a:srgbClr val="339933"/>
                </a:solidFill>
              </a:rPr>
              <a:t> </a:t>
            </a:r>
            <a:r>
              <a:rPr lang="en-US" sz="2400" dirty="0" smtClean="0"/>
              <a:t>User identification – </a:t>
            </a:r>
            <a:r>
              <a:rPr lang="en-US" sz="2400" dirty="0" err="1" smtClean="0"/>
              <a:t>identificação</a:t>
            </a:r>
            <a:r>
              <a:rPr lang="en-US" sz="2400" dirty="0" smtClean="0"/>
              <a:t> </a:t>
            </a:r>
            <a:r>
              <a:rPr lang="en-US" sz="2400" dirty="0" err="1" smtClean="0"/>
              <a:t>atribuída</a:t>
            </a:r>
            <a:r>
              <a:rPr lang="en-US" sz="2400" dirty="0" smtClean="0"/>
              <a:t> </a:t>
            </a:r>
            <a:r>
              <a:rPr lang="en-US" sz="2400" dirty="0" err="1" smtClean="0"/>
              <a:t>pelo</a:t>
            </a:r>
            <a:r>
              <a:rPr lang="en-US" sz="2400" dirty="0" smtClean="0"/>
              <a:t> </a:t>
            </a:r>
            <a:r>
              <a:rPr lang="en-US" sz="2400" dirty="0" err="1" smtClean="0"/>
              <a:t>administrador</a:t>
            </a:r>
            <a:r>
              <a:rPr lang="en-US" sz="2400" dirty="0" smtClean="0"/>
              <a:t> do </a:t>
            </a:r>
            <a:r>
              <a:rPr lang="en-US" sz="2400" dirty="0" err="1" smtClean="0"/>
              <a:t>sistema</a:t>
            </a:r>
            <a:r>
              <a:rPr lang="en-US" sz="2400" dirty="0" smtClean="0"/>
              <a:t>; um </a:t>
            </a:r>
            <a:r>
              <a:rPr lang="en-US" sz="2400" dirty="0" err="1" smtClean="0"/>
              <a:t>processo</a:t>
            </a:r>
            <a:r>
              <a:rPr lang="en-US" sz="2400" dirty="0" smtClean="0"/>
              <a:t> </a:t>
            </a:r>
            <a:r>
              <a:rPr lang="en-US" sz="2400" dirty="0" err="1" smtClean="0"/>
              <a:t>iniciado</a:t>
            </a:r>
            <a:r>
              <a:rPr lang="en-US" sz="2400" dirty="0" smtClean="0"/>
              <a:t> tem </a:t>
            </a:r>
            <a:r>
              <a:rPr lang="en-US" sz="2400" dirty="0" err="1" smtClean="0"/>
              <a:t>uma</a:t>
            </a:r>
            <a:r>
              <a:rPr lang="en-US" sz="2400" dirty="0" smtClean="0"/>
              <a:t> UID de </a:t>
            </a:r>
            <a:r>
              <a:rPr lang="en-US" sz="2400" dirty="0" err="1" smtClean="0"/>
              <a:t>quem</a:t>
            </a:r>
            <a:r>
              <a:rPr lang="en-US" sz="2400" dirty="0" smtClean="0"/>
              <a:t> o </a:t>
            </a:r>
            <a:r>
              <a:rPr lang="en-US" sz="2400" dirty="0" err="1" smtClean="0"/>
              <a:t>iniciou</a:t>
            </a:r>
            <a:r>
              <a:rPr lang="en-US" sz="2400" dirty="0" smtClean="0"/>
              <a:t> e a </a:t>
            </a:r>
            <a:r>
              <a:rPr lang="en-US" sz="2400" dirty="0" smtClean="0">
                <a:solidFill>
                  <a:srgbClr val="339933"/>
                </a:solidFill>
              </a:rPr>
              <a:t>GID:</a:t>
            </a:r>
            <a:r>
              <a:rPr lang="en-US" sz="2800" dirty="0" smtClean="0"/>
              <a:t> </a:t>
            </a:r>
            <a:r>
              <a:rPr lang="en-US" sz="2400" dirty="0" smtClean="0"/>
              <a:t>Group identification – </a:t>
            </a:r>
            <a:r>
              <a:rPr lang="en-US" sz="2400" dirty="0" err="1" smtClean="0"/>
              <a:t>usuários</a:t>
            </a:r>
            <a:r>
              <a:rPr lang="en-US" sz="2400" dirty="0" smtClean="0"/>
              <a:t> </a:t>
            </a:r>
            <a:r>
              <a:rPr lang="en-US" sz="2400" dirty="0" err="1" smtClean="0"/>
              <a:t>podem</a:t>
            </a:r>
            <a:r>
              <a:rPr lang="en-US" sz="2400" dirty="0" smtClean="0"/>
              <a:t> ser </a:t>
            </a:r>
            <a:r>
              <a:rPr lang="en-US" sz="2400" dirty="0" err="1" smtClean="0"/>
              <a:t>membros</a:t>
            </a:r>
            <a:r>
              <a:rPr lang="en-US" sz="2400" dirty="0" smtClean="0"/>
              <a:t> de </a:t>
            </a:r>
            <a:r>
              <a:rPr lang="en-US" sz="2400" dirty="0" err="1" smtClean="0"/>
              <a:t>grupos</a:t>
            </a:r>
            <a:r>
              <a:rPr lang="en-US" sz="2400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188640"/>
            <a:ext cx="7772400" cy="86360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4000" dirty="0" err="1" smtClean="0">
                <a:solidFill>
                  <a:schemeClr val="tx1"/>
                </a:solidFill>
              </a:rPr>
              <a:t>Conceitos</a:t>
            </a:r>
            <a:r>
              <a:rPr lang="en-US" sz="4000" dirty="0" smtClean="0">
                <a:solidFill>
                  <a:schemeClr val="tx1"/>
                </a:solidFill>
              </a:rPr>
              <a:t>: </a:t>
            </a:r>
            <a:r>
              <a:rPr lang="en-US" sz="4000" dirty="0" err="1" smtClean="0">
                <a:solidFill>
                  <a:schemeClr val="tx1"/>
                </a:solidFill>
              </a:rPr>
              <a:t>Processos</a:t>
            </a:r>
            <a:endParaRPr lang="en-US" sz="4000" dirty="0" smtClean="0">
              <a:solidFill>
                <a:schemeClr val="tx1"/>
              </a:solidFill>
            </a:endParaRPr>
          </a:p>
        </p:txBody>
      </p:sp>
      <p:sp>
        <p:nvSpPr>
          <p:cNvPr id="55299" name="Rectangle 5"/>
          <p:cNvSpPr>
            <a:spLocks noChangeArrowheads="1"/>
          </p:cNvSpPr>
          <p:nvPr/>
        </p:nvSpPr>
        <p:spPr bwMode="auto">
          <a:xfrm>
            <a:off x="323528" y="1124744"/>
            <a:ext cx="8424863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dirty="0" err="1">
                <a:solidFill>
                  <a:srgbClr val="339933"/>
                </a:solidFill>
              </a:rPr>
              <a:t>Tabela</a:t>
            </a:r>
            <a:r>
              <a:rPr lang="en-US" dirty="0">
                <a:solidFill>
                  <a:srgbClr val="339933"/>
                </a:solidFill>
              </a:rPr>
              <a:t> de </a:t>
            </a:r>
            <a:r>
              <a:rPr lang="en-US" dirty="0" err="1">
                <a:solidFill>
                  <a:srgbClr val="339933"/>
                </a:solidFill>
              </a:rPr>
              <a:t>processos</a:t>
            </a:r>
            <a:r>
              <a:rPr lang="en-US" dirty="0">
                <a:solidFill>
                  <a:srgbClr val="339933"/>
                </a:solidFill>
              </a:rPr>
              <a:t>: </a:t>
            </a:r>
            <a:r>
              <a:rPr lang="en-US" dirty="0" err="1"/>
              <a:t>tabela</a:t>
            </a:r>
            <a:r>
              <a:rPr lang="en-US" dirty="0"/>
              <a:t> </a:t>
            </a:r>
            <a:r>
              <a:rPr lang="en-US" dirty="0" err="1"/>
              <a:t>que</a:t>
            </a:r>
            <a:r>
              <a:rPr lang="en-US" dirty="0"/>
              <a:t> </a:t>
            </a:r>
            <a:r>
              <a:rPr lang="en-US" dirty="0" err="1"/>
              <a:t>armazena</a:t>
            </a:r>
            <a:r>
              <a:rPr lang="en-US" dirty="0"/>
              <a:t> </a:t>
            </a:r>
            <a:r>
              <a:rPr lang="en-US" dirty="0" err="1"/>
              <a:t>informações</a:t>
            </a:r>
            <a:r>
              <a:rPr lang="en-US" dirty="0"/>
              <a:t> </a:t>
            </a:r>
            <a:r>
              <a:rPr lang="en-US" dirty="0" err="1"/>
              <a:t>relativas</a:t>
            </a:r>
            <a:r>
              <a:rPr lang="en-US" dirty="0"/>
              <a:t> </a:t>
            </a:r>
            <a:r>
              <a:rPr lang="en-US" dirty="0" err="1"/>
              <a:t>aos</a:t>
            </a:r>
            <a:r>
              <a:rPr lang="en-US" dirty="0"/>
              <a:t> </a:t>
            </a:r>
            <a:r>
              <a:rPr lang="en-US" dirty="0" err="1"/>
              <a:t>processos</a:t>
            </a:r>
            <a:r>
              <a:rPr lang="en-US" dirty="0"/>
              <a:t>, </a:t>
            </a:r>
            <a:r>
              <a:rPr lang="en-US" dirty="0" err="1"/>
              <a:t>exceto</a:t>
            </a:r>
            <a:r>
              <a:rPr lang="en-US" dirty="0"/>
              <a:t> o </a:t>
            </a:r>
            <a:r>
              <a:rPr lang="en-US" dirty="0" err="1"/>
              <a:t>conteúdo</a:t>
            </a:r>
            <a:r>
              <a:rPr lang="en-US" dirty="0"/>
              <a:t> do </a:t>
            </a:r>
            <a:r>
              <a:rPr lang="en-US" dirty="0" err="1"/>
              <a:t>espaço</a:t>
            </a:r>
            <a:r>
              <a:rPr lang="en-US" dirty="0"/>
              <a:t> de </a:t>
            </a:r>
            <a:r>
              <a:rPr lang="en-US" dirty="0" err="1"/>
              <a:t>endereçamento</a:t>
            </a:r>
            <a:r>
              <a:rPr lang="en-US" dirty="0"/>
              <a:t>, </a:t>
            </a:r>
            <a:r>
              <a:rPr lang="en-US" dirty="0" err="1"/>
              <a:t>incluindo</a:t>
            </a:r>
            <a:r>
              <a:rPr lang="en-US" dirty="0"/>
              <a:t> </a:t>
            </a:r>
            <a:r>
              <a:rPr lang="en-US" dirty="0" err="1"/>
              <a:t>registradores</a:t>
            </a:r>
            <a:r>
              <a:rPr lang="en-US" dirty="0"/>
              <a:t>, </a:t>
            </a:r>
            <a:r>
              <a:rPr lang="en-US" dirty="0" err="1"/>
              <a:t>lista</a:t>
            </a:r>
            <a:r>
              <a:rPr lang="en-US" dirty="0"/>
              <a:t> de </a:t>
            </a:r>
            <a:r>
              <a:rPr lang="en-US" dirty="0" err="1"/>
              <a:t>arquivos</a:t>
            </a:r>
            <a:r>
              <a:rPr lang="en-US" dirty="0"/>
              <a:t> </a:t>
            </a:r>
            <a:r>
              <a:rPr lang="en-US" dirty="0" err="1"/>
              <a:t>abertos</a:t>
            </a:r>
            <a:r>
              <a:rPr lang="en-US" dirty="0"/>
              <a:t>, e </a:t>
            </a:r>
            <a:r>
              <a:rPr lang="en-US" dirty="0" err="1"/>
              <a:t>todas</a:t>
            </a:r>
            <a:r>
              <a:rPr lang="en-US" dirty="0"/>
              <a:t> as </a:t>
            </a:r>
            <a:r>
              <a:rPr lang="en-US" dirty="0" err="1"/>
              <a:t>informações</a:t>
            </a:r>
            <a:r>
              <a:rPr lang="en-US" dirty="0"/>
              <a:t> </a:t>
            </a:r>
            <a:r>
              <a:rPr lang="en-US" dirty="0" err="1"/>
              <a:t>necessárias</a:t>
            </a:r>
            <a:r>
              <a:rPr lang="en-US" dirty="0"/>
              <a:t> </a:t>
            </a:r>
            <a:r>
              <a:rPr lang="en-US" dirty="0" err="1"/>
              <a:t>para</a:t>
            </a:r>
            <a:r>
              <a:rPr lang="en-US" dirty="0"/>
              <a:t> a </a:t>
            </a:r>
            <a:r>
              <a:rPr lang="en-US" dirty="0" err="1"/>
              <a:t>execução</a:t>
            </a:r>
            <a:r>
              <a:rPr lang="en-US" dirty="0"/>
              <a:t>. Um </a:t>
            </a:r>
            <a:r>
              <a:rPr lang="en-US" dirty="0" err="1"/>
              <a:t>processo</a:t>
            </a:r>
            <a:r>
              <a:rPr lang="en-US" dirty="0"/>
              <a:t> </a:t>
            </a:r>
            <a:r>
              <a:rPr lang="en-US" dirty="0" err="1"/>
              <a:t>pode</a:t>
            </a:r>
            <a:r>
              <a:rPr lang="en-US" dirty="0"/>
              <a:t> </a:t>
            </a:r>
            <a:r>
              <a:rPr lang="en-US" dirty="0" err="1"/>
              <a:t>criar</a:t>
            </a:r>
            <a:r>
              <a:rPr lang="en-US" dirty="0"/>
              <a:t> </a:t>
            </a:r>
            <a:r>
              <a:rPr lang="en-US" dirty="0" err="1"/>
              <a:t>filhos</a:t>
            </a:r>
            <a:r>
              <a:rPr lang="en-US" dirty="0"/>
              <a:t>.</a:t>
            </a:r>
          </a:p>
        </p:txBody>
      </p:sp>
      <p:pic>
        <p:nvPicPr>
          <p:cNvPr id="55300" name="Picture 1"/>
          <p:cNvPicPr>
            <a:picLocks noChangeAspect="1" noChangeArrowheads="1"/>
          </p:cNvPicPr>
          <p:nvPr/>
        </p:nvPicPr>
        <p:blipFill>
          <a:blip r:embed="rId3" cstate="print"/>
          <a:srcRect l="2138" t="5434" r="2544" b="4807"/>
          <a:stretch>
            <a:fillRect/>
          </a:stretch>
        </p:blipFill>
        <p:spPr bwMode="auto">
          <a:xfrm>
            <a:off x="1116013" y="3198639"/>
            <a:ext cx="6391275" cy="3614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0"/>
            <a:ext cx="7772400" cy="1152525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4000" dirty="0" err="1" smtClean="0">
                <a:solidFill>
                  <a:schemeClr val="tx1"/>
                </a:solidFill>
              </a:rPr>
              <a:t>Conceitos</a:t>
            </a:r>
            <a:r>
              <a:rPr lang="en-US" sz="4000" dirty="0" smtClean="0">
                <a:solidFill>
                  <a:schemeClr val="tx1"/>
                </a:solidFill>
              </a:rPr>
              <a:t>: </a:t>
            </a:r>
            <a:r>
              <a:rPr lang="en-US" sz="4000" dirty="0" err="1" smtClean="0">
                <a:solidFill>
                  <a:schemeClr val="tx1"/>
                </a:solidFill>
              </a:rPr>
              <a:t>Arquivos</a:t>
            </a:r>
            <a:r>
              <a:rPr lang="en-US" sz="4000" dirty="0" smtClean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6323" name="Rectangle 5"/>
          <p:cNvSpPr>
            <a:spLocks noChangeArrowheads="1"/>
          </p:cNvSpPr>
          <p:nvPr/>
        </p:nvSpPr>
        <p:spPr bwMode="auto">
          <a:xfrm>
            <a:off x="323528" y="5561013"/>
            <a:ext cx="8424863" cy="129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79388" indent="-179388">
              <a:spcBef>
                <a:spcPct val="20000"/>
              </a:spcBef>
            </a:pPr>
            <a:r>
              <a:rPr lang="en-US" dirty="0" err="1">
                <a:solidFill>
                  <a:srgbClr val="339933"/>
                </a:solidFill>
              </a:rPr>
              <a:t>Diretórios</a:t>
            </a:r>
            <a:r>
              <a:rPr lang="en-US" dirty="0">
                <a:solidFill>
                  <a:srgbClr val="339933"/>
                </a:solidFill>
              </a:rPr>
              <a:t>: </a:t>
            </a:r>
            <a:r>
              <a:rPr lang="en-US" dirty="0" err="1"/>
              <a:t>modo</a:t>
            </a:r>
            <a:r>
              <a:rPr lang="en-US" dirty="0"/>
              <a:t> de </a:t>
            </a:r>
            <a:r>
              <a:rPr lang="en-US" dirty="0" err="1"/>
              <a:t>agrupar</a:t>
            </a:r>
            <a:r>
              <a:rPr lang="en-US" dirty="0"/>
              <a:t> </a:t>
            </a:r>
            <a:r>
              <a:rPr lang="en-US" dirty="0" err="1"/>
              <a:t>arquivos</a:t>
            </a:r>
            <a:r>
              <a:rPr lang="en-US" dirty="0"/>
              <a:t>. </a:t>
            </a:r>
            <a:r>
              <a:rPr lang="en-US" dirty="0" err="1"/>
              <a:t>Formam</a:t>
            </a:r>
            <a:r>
              <a:rPr lang="en-US" dirty="0"/>
              <a:t> </a:t>
            </a:r>
            <a:r>
              <a:rPr lang="en-US" dirty="0" err="1"/>
              <a:t>uma</a:t>
            </a:r>
            <a:r>
              <a:rPr lang="en-US" dirty="0"/>
              <a:t> </a:t>
            </a:r>
            <a:r>
              <a:rPr lang="en-US" dirty="0" err="1"/>
              <a:t>hierarquia</a:t>
            </a:r>
            <a:r>
              <a:rPr lang="en-US" dirty="0"/>
              <a:t>; </a:t>
            </a:r>
            <a:r>
              <a:rPr lang="en-US" dirty="0" err="1"/>
              <a:t>utilizam</a:t>
            </a:r>
            <a:r>
              <a:rPr lang="en-US" dirty="0"/>
              <a:t> </a:t>
            </a:r>
            <a:r>
              <a:rPr lang="en-US" dirty="0" err="1"/>
              <a:t>chamadas</a:t>
            </a:r>
            <a:r>
              <a:rPr lang="en-US" dirty="0"/>
              <a:t> do </a:t>
            </a:r>
            <a:r>
              <a:rPr lang="en-US" dirty="0" err="1"/>
              <a:t>sistema</a:t>
            </a:r>
            <a:r>
              <a:rPr lang="en-US" dirty="0"/>
              <a:t> </a:t>
            </a:r>
            <a:r>
              <a:rPr lang="en-US" dirty="0" err="1"/>
              <a:t>para</a:t>
            </a:r>
            <a:r>
              <a:rPr lang="en-US" dirty="0"/>
              <a:t> </a:t>
            </a:r>
            <a:r>
              <a:rPr lang="en-US" dirty="0" err="1"/>
              <a:t>manipular</a:t>
            </a:r>
            <a:r>
              <a:rPr lang="en-US" dirty="0"/>
              <a:t> a </a:t>
            </a:r>
            <a:r>
              <a:rPr lang="en-US" dirty="0" err="1"/>
              <a:t>hierarquia</a:t>
            </a:r>
            <a:r>
              <a:rPr lang="en-US" dirty="0"/>
              <a:t>.</a:t>
            </a:r>
          </a:p>
        </p:txBody>
      </p:sp>
      <p:pic>
        <p:nvPicPr>
          <p:cNvPr id="56324" name="Picture 1"/>
          <p:cNvPicPr>
            <a:picLocks noChangeAspect="1" noChangeArrowheads="1"/>
          </p:cNvPicPr>
          <p:nvPr/>
        </p:nvPicPr>
        <p:blipFill>
          <a:blip r:embed="rId3" cstate="print"/>
          <a:srcRect l="1518" t="2036" r="970" b="2206"/>
          <a:stretch>
            <a:fillRect/>
          </a:stretch>
        </p:blipFill>
        <p:spPr bwMode="auto">
          <a:xfrm>
            <a:off x="1907704" y="1484784"/>
            <a:ext cx="6407150" cy="399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251520" y="980728"/>
            <a:ext cx="8424863" cy="129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79388" indent="-179388">
              <a:spcBef>
                <a:spcPct val="20000"/>
              </a:spcBef>
            </a:pPr>
            <a:r>
              <a:rPr lang="en-US" dirty="0" err="1" smtClean="0">
                <a:solidFill>
                  <a:srgbClr val="339933"/>
                </a:solidFill>
              </a:rPr>
              <a:t>Sistema</a:t>
            </a:r>
            <a:r>
              <a:rPr lang="en-US" dirty="0" smtClean="0">
                <a:solidFill>
                  <a:srgbClr val="339933"/>
                </a:solidFill>
              </a:rPr>
              <a:t> de </a:t>
            </a:r>
            <a:r>
              <a:rPr lang="en-US" dirty="0" err="1" smtClean="0">
                <a:solidFill>
                  <a:srgbClr val="339933"/>
                </a:solidFill>
              </a:rPr>
              <a:t>Arquivos</a:t>
            </a:r>
            <a:r>
              <a:rPr lang="en-US" dirty="0" smtClean="0">
                <a:solidFill>
                  <a:srgbClr val="339933"/>
                </a:solidFill>
              </a:rPr>
              <a:t>: </a:t>
            </a:r>
            <a:r>
              <a:rPr lang="en-US" dirty="0" err="1" smtClean="0"/>
              <a:t>fornece</a:t>
            </a:r>
            <a:r>
              <a:rPr lang="en-US" dirty="0" smtClean="0"/>
              <a:t> </a:t>
            </a:r>
            <a:r>
              <a:rPr lang="en-US" dirty="0" err="1" smtClean="0"/>
              <a:t>modelo</a:t>
            </a:r>
            <a:r>
              <a:rPr lang="en-US" dirty="0" smtClean="0"/>
              <a:t> </a:t>
            </a:r>
            <a:r>
              <a:rPr lang="en-US" dirty="0" err="1" smtClean="0"/>
              <a:t>claro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manipular</a:t>
            </a:r>
            <a:r>
              <a:rPr lang="en-US" dirty="0" smtClean="0"/>
              <a:t> </a:t>
            </a:r>
            <a:r>
              <a:rPr lang="en-US" dirty="0" err="1" smtClean="0"/>
              <a:t>arquivos</a:t>
            </a:r>
            <a:r>
              <a:rPr lang="en-US" dirty="0"/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188913"/>
            <a:ext cx="7772400" cy="86360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4000" dirty="0" err="1" smtClean="0">
                <a:solidFill>
                  <a:schemeClr val="tx1"/>
                </a:solidFill>
              </a:rPr>
              <a:t>Conceitos</a:t>
            </a:r>
            <a:r>
              <a:rPr lang="en-US" sz="4000" dirty="0" smtClean="0">
                <a:solidFill>
                  <a:schemeClr val="tx1"/>
                </a:solidFill>
              </a:rPr>
              <a:t>: Shell</a:t>
            </a:r>
          </a:p>
        </p:txBody>
      </p:sp>
      <p:sp>
        <p:nvSpPr>
          <p:cNvPr id="58371" name="Text Box 5"/>
          <p:cNvSpPr txBox="1">
            <a:spLocks noChangeArrowheads="1"/>
          </p:cNvSpPr>
          <p:nvPr/>
        </p:nvSpPr>
        <p:spPr bwMode="auto">
          <a:xfrm>
            <a:off x="395288" y="1125538"/>
            <a:ext cx="8497887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dirty="0"/>
              <a:t>Shell: interpretador de comandos – não é parte do SO, mas fornece a interface entre o usuário e o SO. No caso do Linux, quando um usuário se conecta, o </a:t>
            </a:r>
            <a:r>
              <a:rPr lang="pt-BR" dirty="0" err="1"/>
              <a:t>shell</a:t>
            </a:r>
            <a:r>
              <a:rPr lang="pt-BR" dirty="0"/>
              <a:t> é iniciado, emite um </a:t>
            </a:r>
            <a:r>
              <a:rPr lang="pt-BR" dirty="0" err="1"/>
              <a:t>caracter</a:t>
            </a:r>
            <a:r>
              <a:rPr lang="pt-BR" dirty="0"/>
              <a:t> padrão (</a:t>
            </a:r>
            <a:r>
              <a:rPr lang="pt-BR" dirty="0" err="1"/>
              <a:t>prompt</a:t>
            </a:r>
            <a:r>
              <a:rPr lang="pt-BR" dirty="0"/>
              <a:t>) e o usuário digita o comando.</a:t>
            </a:r>
          </a:p>
          <a:p>
            <a:pPr>
              <a:spcBef>
                <a:spcPct val="50000"/>
              </a:spcBef>
            </a:pPr>
            <a:r>
              <a:rPr lang="pt-BR" dirty="0"/>
              <a:t>O </a:t>
            </a:r>
            <a:r>
              <a:rPr lang="pt-BR" dirty="0" err="1"/>
              <a:t>shell</a:t>
            </a:r>
            <a:r>
              <a:rPr lang="pt-BR" dirty="0"/>
              <a:t> cria um processo filho para executar o comando</a:t>
            </a:r>
            <a:r>
              <a:rPr lang="pt-BR" dirty="0" smtClean="0"/>
              <a:t>.</a:t>
            </a:r>
          </a:p>
          <a:p>
            <a:pPr>
              <a:spcBef>
                <a:spcPct val="50000"/>
              </a:spcBef>
            </a:pPr>
            <a:r>
              <a:rPr lang="pt-BR" dirty="0" smtClean="0"/>
              <a:t>Enquanto o processo filho executa o </a:t>
            </a:r>
            <a:r>
              <a:rPr lang="pt-BR" dirty="0" err="1" smtClean="0"/>
              <a:t>shell</a:t>
            </a:r>
            <a:r>
              <a:rPr lang="pt-BR" dirty="0" smtClean="0"/>
              <a:t> espera. Quando termina, sinaliza ao </a:t>
            </a:r>
            <a:r>
              <a:rPr lang="pt-BR" dirty="0" err="1" smtClean="0"/>
              <a:t>shell</a:t>
            </a:r>
            <a:r>
              <a:rPr lang="pt-BR" dirty="0" smtClean="0"/>
              <a:t> que volta a emitir o </a:t>
            </a:r>
            <a:r>
              <a:rPr lang="pt-BR" dirty="0" err="1" smtClean="0"/>
              <a:t>prompt</a:t>
            </a:r>
            <a:r>
              <a:rPr lang="pt-BR" dirty="0" smtClean="0"/>
              <a:t>.</a:t>
            </a:r>
            <a:endParaRPr lang="pt-BR" dirty="0"/>
          </a:p>
          <a:p>
            <a:pPr>
              <a:spcBef>
                <a:spcPct val="50000"/>
              </a:spcBef>
            </a:pPr>
            <a:endParaRPr lang="pt-BR" dirty="0"/>
          </a:p>
          <a:p>
            <a:pPr>
              <a:spcBef>
                <a:spcPct val="50000"/>
              </a:spcBef>
            </a:pPr>
            <a:r>
              <a:rPr lang="pt-BR" dirty="0" smtClean="0"/>
              <a:t>Muitos </a:t>
            </a:r>
            <a:r>
              <a:rPr lang="pt-BR" dirty="0" err="1"/>
              <a:t>SOs</a:t>
            </a:r>
            <a:r>
              <a:rPr lang="pt-BR" dirty="0"/>
              <a:t> usam apenas </a:t>
            </a:r>
            <a:r>
              <a:rPr lang="pt-BR" dirty="0" smtClean="0"/>
              <a:t>uma </a:t>
            </a:r>
            <a:r>
              <a:rPr lang="pt-BR" dirty="0"/>
              <a:t>interface gráfica que faz o papel de um </a:t>
            </a:r>
            <a:r>
              <a:rPr lang="pt-BR" dirty="0" err="1"/>
              <a:t>shell</a:t>
            </a:r>
            <a:r>
              <a:rPr lang="pt-BR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404664"/>
            <a:ext cx="7772400" cy="874713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4000" dirty="0" err="1" smtClean="0">
                <a:solidFill>
                  <a:schemeClr val="tx1"/>
                </a:solidFill>
              </a:rPr>
              <a:t>Chamadas</a:t>
            </a:r>
            <a:r>
              <a:rPr lang="en-US" sz="4000" dirty="0" smtClean="0">
                <a:solidFill>
                  <a:schemeClr val="tx1"/>
                </a:solidFill>
              </a:rPr>
              <a:t> de </a:t>
            </a:r>
            <a:r>
              <a:rPr lang="en-US" sz="4000" dirty="0">
                <a:solidFill>
                  <a:schemeClr val="tx1"/>
                </a:solidFill>
              </a:rPr>
              <a:t>Sistema</a:t>
            </a:r>
            <a:br>
              <a:rPr lang="en-US" sz="4000" dirty="0">
                <a:solidFill>
                  <a:schemeClr val="tx1"/>
                </a:solidFill>
              </a:rPr>
            </a:br>
            <a:r>
              <a:rPr lang="en-US" sz="1400" dirty="0">
                <a:solidFill>
                  <a:schemeClr val="tx1"/>
                </a:solidFill>
              </a:rPr>
              <a:t>(</a:t>
            </a:r>
            <a:r>
              <a:rPr lang="en-US" sz="1400" dirty="0" smtClean="0">
                <a:solidFill>
                  <a:schemeClr val="tx1"/>
                </a:solidFill>
              </a:rPr>
              <a:t>1.6 </a:t>
            </a:r>
            <a:r>
              <a:rPr lang="en-US" sz="1400" dirty="0">
                <a:solidFill>
                  <a:schemeClr val="tx1"/>
                </a:solidFill>
              </a:rPr>
              <a:t>do </a:t>
            </a:r>
            <a:r>
              <a:rPr lang="en-US" sz="1400" dirty="0" err="1">
                <a:solidFill>
                  <a:schemeClr val="tx1"/>
                </a:solidFill>
              </a:rPr>
              <a:t>livro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texto</a:t>
            </a:r>
            <a:r>
              <a:rPr lang="en-US" sz="1400" dirty="0">
                <a:solidFill>
                  <a:schemeClr val="tx1"/>
                </a:solidFill>
              </a:rPr>
              <a:t>) </a:t>
            </a:r>
            <a:endParaRPr lang="en-US" sz="1400" dirty="0" smtClean="0">
              <a:solidFill>
                <a:schemeClr val="tx1"/>
              </a:solidFill>
            </a:endParaRP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1700213"/>
            <a:ext cx="7772400" cy="4969147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400" dirty="0" smtClean="0"/>
              <a:t>A </a:t>
            </a:r>
            <a:r>
              <a:rPr lang="en-US" sz="2400" dirty="0" err="1" smtClean="0"/>
              <a:t>interação</a:t>
            </a:r>
            <a:r>
              <a:rPr lang="en-US" sz="2400" dirty="0" smtClean="0"/>
              <a:t> entre o </a:t>
            </a:r>
            <a:r>
              <a:rPr lang="en-US" sz="2400" dirty="0" err="1" smtClean="0"/>
              <a:t>programa</a:t>
            </a:r>
            <a:r>
              <a:rPr lang="en-US" sz="2400" dirty="0" smtClean="0"/>
              <a:t> do </a:t>
            </a:r>
            <a:r>
              <a:rPr lang="en-US" sz="2400" dirty="0" err="1" smtClean="0"/>
              <a:t>usuário</a:t>
            </a:r>
            <a:r>
              <a:rPr lang="en-US" sz="2400" dirty="0" smtClean="0"/>
              <a:t> e o SO </a:t>
            </a:r>
            <a:r>
              <a:rPr lang="en-US" sz="2400" dirty="0" err="1" smtClean="0"/>
              <a:t>requer</a:t>
            </a:r>
            <a:r>
              <a:rPr lang="en-US" sz="2400" dirty="0" smtClean="0"/>
              <a:t> </a:t>
            </a:r>
            <a:r>
              <a:rPr lang="en-US" sz="2400" dirty="0" err="1" smtClean="0"/>
              <a:t>uma</a:t>
            </a:r>
            <a:r>
              <a:rPr lang="en-US" sz="2400" dirty="0" smtClean="0"/>
              <a:t> </a:t>
            </a:r>
            <a:r>
              <a:rPr lang="en-US" sz="2400" dirty="0" err="1" smtClean="0"/>
              <a:t>abstração</a:t>
            </a:r>
            <a:r>
              <a:rPr lang="en-US" sz="2400" dirty="0" smtClean="0"/>
              <a:t> para </a:t>
            </a:r>
            <a:r>
              <a:rPr lang="en-US" sz="2400" dirty="0" err="1" smtClean="0"/>
              <a:t>facilitar</a:t>
            </a:r>
            <a:r>
              <a:rPr lang="en-US" sz="2400" dirty="0" smtClean="0"/>
              <a:t> o </a:t>
            </a:r>
            <a:r>
              <a:rPr lang="en-US" sz="2400" dirty="0" err="1" smtClean="0"/>
              <a:t>acesso</a:t>
            </a:r>
            <a:r>
              <a:rPr lang="en-US" sz="2400" dirty="0" smtClean="0"/>
              <a:t> </a:t>
            </a:r>
            <a:r>
              <a:rPr lang="en-US" sz="2400" dirty="0" err="1" smtClean="0"/>
              <a:t>aos</a:t>
            </a:r>
            <a:r>
              <a:rPr lang="en-US" sz="2400" dirty="0" smtClean="0"/>
              <a:t> </a:t>
            </a:r>
            <a:r>
              <a:rPr lang="en-US" sz="2400" dirty="0" err="1" smtClean="0"/>
              <a:t>recursos</a:t>
            </a:r>
            <a:r>
              <a:rPr lang="en-US" sz="2400" dirty="0" smtClean="0"/>
              <a:t>. </a:t>
            </a:r>
            <a:r>
              <a:rPr lang="en-US" sz="2400" dirty="0" err="1" smtClean="0"/>
              <a:t>Os</a:t>
            </a:r>
            <a:r>
              <a:rPr lang="en-US" sz="2400" dirty="0" smtClean="0"/>
              <a:t> </a:t>
            </a:r>
            <a:r>
              <a:rPr lang="en-US" sz="2400" dirty="0" err="1" smtClean="0"/>
              <a:t>mecanismos</a:t>
            </a:r>
            <a:r>
              <a:rPr lang="en-US" sz="2400" dirty="0" smtClean="0"/>
              <a:t> </a:t>
            </a:r>
            <a:r>
              <a:rPr lang="en-US" sz="2400" dirty="0" err="1" smtClean="0"/>
              <a:t>reais</a:t>
            </a:r>
            <a:r>
              <a:rPr lang="en-US" sz="2400" dirty="0" smtClean="0"/>
              <a:t> </a:t>
            </a:r>
            <a:r>
              <a:rPr lang="en-US" sz="2400" dirty="0" err="1" smtClean="0"/>
              <a:t>são</a:t>
            </a:r>
            <a:r>
              <a:rPr lang="en-US" sz="2400" dirty="0" smtClean="0"/>
              <a:t> </a:t>
            </a:r>
            <a:r>
              <a:rPr lang="en-US" sz="2400" dirty="0" err="1" smtClean="0"/>
              <a:t>dependentes</a:t>
            </a:r>
            <a:r>
              <a:rPr lang="en-US" sz="2400" dirty="0" smtClean="0"/>
              <a:t> da </a:t>
            </a:r>
            <a:r>
              <a:rPr lang="en-US" sz="2400" dirty="0" err="1" smtClean="0"/>
              <a:t>máquina</a:t>
            </a:r>
            <a:r>
              <a:rPr lang="en-US" sz="2400" dirty="0" smtClean="0"/>
              <a:t> e </a:t>
            </a:r>
            <a:r>
              <a:rPr lang="en-US" sz="2400" dirty="0" err="1" smtClean="0"/>
              <a:t>são</a:t>
            </a:r>
            <a:r>
              <a:rPr lang="en-US" sz="2400" dirty="0" smtClean="0"/>
              <a:t> </a:t>
            </a:r>
            <a:r>
              <a:rPr lang="en-US" sz="2400" dirty="0" err="1" smtClean="0"/>
              <a:t>disponibilizadas</a:t>
            </a:r>
            <a:r>
              <a:rPr lang="en-US" sz="2400" dirty="0" smtClean="0"/>
              <a:t> </a:t>
            </a:r>
            <a:r>
              <a:rPr lang="en-US" sz="2400" dirty="0" err="1" smtClean="0"/>
              <a:t>rotinas</a:t>
            </a:r>
            <a:r>
              <a:rPr lang="en-US" sz="2400" dirty="0" smtClean="0"/>
              <a:t> (API - </a:t>
            </a:r>
            <a:r>
              <a:rPr lang="pt-BR" sz="2400" dirty="0" err="1"/>
              <a:t>Application</a:t>
            </a:r>
            <a:r>
              <a:rPr lang="pt-BR" sz="2400" dirty="0"/>
              <a:t> </a:t>
            </a:r>
            <a:r>
              <a:rPr lang="pt-BR" sz="2400" dirty="0" err="1"/>
              <a:t>Program</a:t>
            </a:r>
            <a:r>
              <a:rPr lang="pt-BR" sz="2400" dirty="0"/>
              <a:t> </a:t>
            </a:r>
            <a:r>
              <a:rPr lang="pt-BR" sz="2400" dirty="0" smtClean="0"/>
              <a:t>Interface) </a:t>
            </a:r>
            <a:r>
              <a:rPr lang="en-US" sz="2400" dirty="0" smtClean="0"/>
              <a:t>para </a:t>
            </a:r>
            <a:r>
              <a:rPr lang="en-US" sz="2400" dirty="0" err="1" smtClean="0"/>
              <a:t>realizar</a:t>
            </a:r>
            <a:r>
              <a:rPr lang="en-US" sz="2400" dirty="0" smtClean="0"/>
              <a:t> as </a:t>
            </a:r>
            <a:r>
              <a:rPr lang="en-US" sz="2400" dirty="0" err="1" smtClean="0"/>
              <a:t>chamadas</a:t>
            </a:r>
            <a:r>
              <a:rPr lang="en-US" sz="2400" dirty="0" smtClean="0"/>
              <a:t> </a:t>
            </a:r>
            <a:r>
              <a:rPr lang="en-US" sz="2400" dirty="0" err="1" smtClean="0"/>
              <a:t>ao</a:t>
            </a:r>
            <a:r>
              <a:rPr lang="en-US" sz="2400" dirty="0" smtClean="0"/>
              <a:t> </a:t>
            </a:r>
            <a:r>
              <a:rPr lang="en-US" sz="2400" dirty="0" err="1" smtClean="0"/>
              <a:t>sistema</a:t>
            </a:r>
            <a:r>
              <a:rPr lang="en-US" sz="2400" dirty="0" smtClean="0"/>
              <a:t> via </a:t>
            </a:r>
            <a:r>
              <a:rPr lang="en-US" sz="2400" dirty="0" err="1" smtClean="0"/>
              <a:t>programa</a:t>
            </a:r>
            <a:r>
              <a:rPr lang="en-US" sz="2400" dirty="0" smtClean="0"/>
              <a:t>.</a:t>
            </a:r>
          </a:p>
          <a:p>
            <a:pPr eaLnBrk="1" hangingPunct="1">
              <a:buFontTx/>
              <a:buNone/>
            </a:pPr>
            <a:endParaRPr lang="en-US" sz="2400" dirty="0" smtClean="0"/>
          </a:p>
          <a:p>
            <a:pPr eaLnBrk="1" hangingPunct="1">
              <a:buFontTx/>
              <a:buNone/>
            </a:pPr>
            <a:r>
              <a:rPr lang="en-US" sz="2400" dirty="0" smtClean="0">
                <a:solidFill>
                  <a:srgbClr val="006600"/>
                </a:solidFill>
              </a:rPr>
              <a:t>POSIX</a:t>
            </a:r>
            <a:r>
              <a:rPr lang="en-US" sz="2400" dirty="0" smtClean="0"/>
              <a:t>: Portable Operating System IX </a:t>
            </a:r>
            <a:r>
              <a:rPr lang="en-US" sz="2400" dirty="0" err="1" smtClean="0"/>
              <a:t>padrão</a:t>
            </a:r>
            <a:r>
              <a:rPr lang="en-US" sz="2400" dirty="0" smtClean="0"/>
              <a:t> que define interface </a:t>
            </a:r>
            <a:r>
              <a:rPr lang="en-US" sz="2400" dirty="0" err="1" smtClean="0"/>
              <a:t>mínima</a:t>
            </a:r>
            <a:r>
              <a:rPr lang="en-US" sz="2400" dirty="0" smtClean="0"/>
              <a:t> de </a:t>
            </a:r>
            <a:r>
              <a:rPr lang="en-US" sz="2400" dirty="0" err="1" smtClean="0"/>
              <a:t>chamadas</a:t>
            </a:r>
            <a:r>
              <a:rPr lang="en-US" sz="2400" dirty="0" smtClean="0"/>
              <a:t> </a:t>
            </a:r>
            <a:r>
              <a:rPr lang="en-US" sz="2400" dirty="0" err="1" smtClean="0"/>
              <a:t>ao</a:t>
            </a:r>
            <a:r>
              <a:rPr lang="en-US" sz="2400" dirty="0" smtClean="0"/>
              <a:t> </a:t>
            </a:r>
            <a:r>
              <a:rPr lang="en-US" sz="2400" dirty="0" err="1" smtClean="0"/>
              <a:t>sistema</a:t>
            </a:r>
            <a:r>
              <a:rPr lang="en-US" sz="2400" dirty="0" smtClean="0"/>
              <a:t>. </a:t>
            </a:r>
            <a:r>
              <a:rPr lang="en-US" sz="2400" dirty="0" err="1" smtClean="0"/>
              <a:t>Os</a:t>
            </a:r>
            <a:r>
              <a:rPr lang="en-US" sz="2400" dirty="0" smtClean="0"/>
              <a:t> </a:t>
            </a:r>
            <a:r>
              <a:rPr lang="en-US" sz="2400" dirty="0" err="1" smtClean="0"/>
              <a:t>sistemas</a:t>
            </a:r>
            <a:r>
              <a:rPr lang="en-US" sz="2400" dirty="0" smtClean="0"/>
              <a:t> </a:t>
            </a:r>
            <a:r>
              <a:rPr lang="en-US" sz="2400" dirty="0" err="1" smtClean="0"/>
              <a:t>em</a:t>
            </a:r>
            <a:r>
              <a:rPr lang="en-US" sz="2400" dirty="0" smtClean="0"/>
              <a:t> </a:t>
            </a:r>
            <a:r>
              <a:rPr lang="en-US" sz="2400" dirty="0" err="1" smtClean="0"/>
              <a:t>conformidade</a:t>
            </a:r>
            <a:r>
              <a:rPr lang="en-US" sz="2400" dirty="0" smtClean="0"/>
              <a:t> com UNIX </a:t>
            </a:r>
            <a:r>
              <a:rPr lang="en-US" sz="2400" dirty="0" err="1" smtClean="0"/>
              <a:t>devem</a:t>
            </a:r>
            <a:r>
              <a:rPr lang="en-US" sz="2400" dirty="0" smtClean="0"/>
              <a:t> </a:t>
            </a:r>
            <a:r>
              <a:rPr lang="en-US" sz="2400" dirty="0" err="1" smtClean="0"/>
              <a:t>suportar</a:t>
            </a:r>
            <a:r>
              <a:rPr lang="en-US" sz="2400" dirty="0" smtClean="0"/>
              <a:t> </a:t>
            </a:r>
            <a:r>
              <a:rPr lang="en-US" sz="2400" dirty="0" err="1" smtClean="0"/>
              <a:t>estas</a:t>
            </a:r>
            <a:r>
              <a:rPr lang="en-US" sz="2400" dirty="0" smtClean="0"/>
              <a:t> </a:t>
            </a:r>
            <a:r>
              <a:rPr lang="en-US" sz="2400" dirty="0" err="1" smtClean="0"/>
              <a:t>rotinas</a:t>
            </a:r>
            <a:r>
              <a:rPr lang="en-US" sz="2400" dirty="0" smtClean="0"/>
              <a:t>.</a:t>
            </a:r>
          </a:p>
          <a:p>
            <a:pPr eaLnBrk="1" hangingPunct="1">
              <a:buFontTx/>
              <a:buNone/>
            </a:pPr>
            <a:r>
              <a:rPr lang="en-US" sz="1400" dirty="0" smtClean="0"/>
              <a:t>O</a:t>
            </a:r>
          </a:p>
          <a:p>
            <a:pPr eaLnBrk="1" hangingPunct="1">
              <a:buFontTx/>
              <a:buNone/>
            </a:pPr>
            <a:r>
              <a:rPr lang="en-US" sz="1400" dirty="0" smtClean="0"/>
              <a:t> </a:t>
            </a:r>
            <a:r>
              <a:rPr lang="en-US" sz="1400" dirty="0" err="1"/>
              <a:t>esquema</a:t>
            </a:r>
            <a:r>
              <a:rPr lang="en-US" sz="1400" dirty="0"/>
              <a:t> </a:t>
            </a:r>
            <a:r>
              <a:rPr lang="en-US" sz="1400" dirty="0" err="1"/>
              <a:t>em</a:t>
            </a:r>
            <a:r>
              <a:rPr lang="en-US" sz="1400" dirty="0"/>
              <a:t> um </a:t>
            </a:r>
            <a:r>
              <a:rPr lang="en-US" sz="1400" dirty="0" err="1"/>
              <a:t>exemplo</a:t>
            </a:r>
            <a:r>
              <a:rPr lang="en-US" sz="1400" dirty="0"/>
              <a:t>: </a:t>
            </a:r>
            <a:r>
              <a:rPr lang="en-US" sz="1400" dirty="0" smtClean="0"/>
              <a:t>https</a:t>
            </a:r>
            <a:r>
              <a:rPr lang="en-US" sz="1400" dirty="0"/>
              <a:t>://www.quora.com/What-happens-once-a-system-call-is-made-by-a-process-in-user-space</a:t>
            </a:r>
            <a:endParaRPr lang="en-US" sz="1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260350"/>
            <a:ext cx="8569325" cy="1008063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4000" dirty="0" err="1" smtClean="0">
                <a:solidFill>
                  <a:schemeClr val="tx1"/>
                </a:solidFill>
              </a:rPr>
              <a:t>Por</a:t>
            </a:r>
            <a:r>
              <a:rPr lang="en-US" sz="4000" dirty="0" smtClean="0">
                <a:solidFill>
                  <a:schemeClr val="tx1"/>
                </a:solidFill>
              </a:rPr>
              <a:t> que </a:t>
            </a:r>
            <a:r>
              <a:rPr lang="en-US" sz="4000" dirty="0" err="1" smtClean="0">
                <a:solidFill>
                  <a:schemeClr val="tx1"/>
                </a:solidFill>
              </a:rPr>
              <a:t>estudar</a:t>
            </a:r>
            <a:r>
              <a:rPr lang="en-US" sz="4000" dirty="0" smtClean="0">
                <a:solidFill>
                  <a:schemeClr val="tx1"/>
                </a:solidFill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</a:rPr>
              <a:t>Sistemas</a:t>
            </a:r>
            <a:r>
              <a:rPr lang="en-US" sz="4000" dirty="0" smtClean="0">
                <a:solidFill>
                  <a:schemeClr val="tx1"/>
                </a:solidFill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</a:rPr>
              <a:t>Operacionais</a:t>
            </a:r>
            <a:r>
              <a:rPr lang="en-US" sz="4000" dirty="0" smtClean="0">
                <a:solidFill>
                  <a:schemeClr val="tx1"/>
                </a:solidFill>
              </a:rPr>
              <a:t> ? (1)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484313"/>
            <a:ext cx="8569200" cy="5113039"/>
          </a:xfrm>
        </p:spPr>
        <p:txBody>
          <a:bodyPr/>
          <a:lstStyle/>
          <a:p>
            <a:pPr marL="533400" indent="-533400" eaLnBrk="1" hangingPunct="1">
              <a:buNone/>
            </a:pPr>
            <a:r>
              <a:rPr lang="en-US" sz="2400" dirty="0"/>
              <a:t>Sistema </a:t>
            </a:r>
            <a:r>
              <a:rPr lang="en-US" sz="2400" dirty="0" err="1"/>
              <a:t>Operacional</a:t>
            </a:r>
            <a:r>
              <a:rPr lang="en-US" sz="2400" dirty="0"/>
              <a:t> é parte </a:t>
            </a:r>
            <a:r>
              <a:rPr lang="en-US" sz="2400" dirty="0" err="1"/>
              <a:t>essencial</a:t>
            </a:r>
            <a:r>
              <a:rPr lang="en-US" sz="2400" dirty="0"/>
              <a:t> de um Sistema de </a:t>
            </a:r>
            <a:r>
              <a:rPr lang="en-US" sz="2400" dirty="0" err="1"/>
              <a:t>Computação</a:t>
            </a:r>
            <a:r>
              <a:rPr lang="en-US" sz="2400" dirty="0"/>
              <a:t>:</a:t>
            </a:r>
          </a:p>
          <a:p>
            <a:pPr lvl="1" eaLnBrk="1" hangingPunct="1"/>
            <a:r>
              <a:rPr lang="en-US" sz="2000" dirty="0" err="1" smtClean="0"/>
              <a:t>Entender</a:t>
            </a:r>
            <a:r>
              <a:rPr lang="en-US" sz="2000" dirty="0" smtClean="0"/>
              <a:t> </a:t>
            </a:r>
            <a:r>
              <a:rPr lang="en-US" sz="2000" dirty="0" err="1" smtClean="0"/>
              <a:t>como</a:t>
            </a:r>
            <a:r>
              <a:rPr lang="en-US" sz="2000" dirty="0" smtClean="0"/>
              <a:t> </a:t>
            </a:r>
            <a:r>
              <a:rPr lang="en-US" sz="2000" dirty="0" err="1" smtClean="0"/>
              <a:t>funciona</a:t>
            </a:r>
            <a:r>
              <a:rPr lang="en-US" sz="2000" dirty="0" smtClean="0"/>
              <a:t> </a:t>
            </a:r>
            <a:r>
              <a:rPr lang="en-US" sz="2000" dirty="0" err="1" smtClean="0"/>
              <a:t>debaixo</a:t>
            </a:r>
            <a:r>
              <a:rPr lang="en-US" sz="2000" dirty="0" smtClean="0"/>
              <a:t> do </a:t>
            </a:r>
            <a:r>
              <a:rPr lang="en-US" sz="2000" dirty="0" err="1" smtClean="0"/>
              <a:t>pano</a:t>
            </a:r>
            <a:r>
              <a:rPr lang="en-US" sz="2000" dirty="0" smtClean="0"/>
              <a:t>: </a:t>
            </a:r>
            <a:r>
              <a:rPr lang="en-US" sz="2000" dirty="0" err="1" smtClean="0"/>
              <a:t>como</a:t>
            </a:r>
            <a:r>
              <a:rPr lang="en-US" sz="2000" dirty="0" smtClean="0"/>
              <a:t> </a:t>
            </a:r>
            <a:r>
              <a:rPr lang="en-US" sz="2000" dirty="0" err="1" smtClean="0"/>
              <a:t>consegue</a:t>
            </a:r>
            <a:r>
              <a:rPr lang="en-US" sz="2000" dirty="0" smtClean="0"/>
              <a:t> </a:t>
            </a:r>
            <a:r>
              <a:rPr lang="en-US" sz="2000" dirty="0" err="1" smtClean="0"/>
              <a:t>oferecer</a:t>
            </a:r>
            <a:r>
              <a:rPr lang="en-US" sz="2000" dirty="0" smtClean="0"/>
              <a:t> </a:t>
            </a:r>
            <a:r>
              <a:rPr lang="en-US" sz="2000" dirty="0" err="1" smtClean="0"/>
              <a:t>uma</a:t>
            </a:r>
            <a:r>
              <a:rPr lang="en-US" sz="2000" dirty="0" smtClean="0"/>
              <a:t> </a:t>
            </a:r>
            <a:r>
              <a:rPr lang="en-US" sz="2000" dirty="0" err="1" smtClean="0"/>
              <a:t>ideia</a:t>
            </a:r>
            <a:r>
              <a:rPr lang="en-US" sz="2000" dirty="0" smtClean="0"/>
              <a:t> de </a:t>
            </a:r>
            <a:r>
              <a:rPr lang="en-US" sz="2000" dirty="0" err="1" smtClean="0"/>
              <a:t>recurso</a:t>
            </a:r>
            <a:r>
              <a:rPr lang="en-US" sz="2000" dirty="0" smtClean="0"/>
              <a:t> </a:t>
            </a:r>
            <a:r>
              <a:rPr lang="en-US" sz="2000" dirty="0" err="1" smtClean="0"/>
              <a:t>infinito</a:t>
            </a:r>
            <a:r>
              <a:rPr lang="en-US" sz="2000" dirty="0" smtClean="0"/>
              <a:t>: CPU, </a:t>
            </a:r>
            <a:r>
              <a:rPr lang="en-US" sz="2000" dirty="0" err="1" smtClean="0"/>
              <a:t>memória</a:t>
            </a:r>
            <a:r>
              <a:rPr lang="en-US" sz="2000" dirty="0" smtClean="0"/>
              <a:t>, </a:t>
            </a:r>
            <a:r>
              <a:rPr lang="en-US" sz="2000" dirty="0" err="1" smtClean="0"/>
              <a:t>dispositivos</a:t>
            </a:r>
            <a:r>
              <a:rPr lang="en-US" sz="2000" dirty="0" smtClean="0"/>
              <a:t>;</a:t>
            </a:r>
          </a:p>
          <a:p>
            <a:pPr lvl="1" eaLnBrk="1" hangingPunct="1"/>
            <a:r>
              <a:rPr lang="en-US" sz="2000" dirty="0" err="1" smtClean="0"/>
              <a:t>Entender</a:t>
            </a:r>
            <a:r>
              <a:rPr lang="en-US" sz="2000" dirty="0" smtClean="0"/>
              <a:t> </a:t>
            </a:r>
            <a:r>
              <a:rPr lang="en-US" sz="2000" dirty="0" err="1" smtClean="0"/>
              <a:t>compromissos</a:t>
            </a:r>
            <a:r>
              <a:rPr lang="en-US" sz="2000" dirty="0" smtClean="0"/>
              <a:t> entre </a:t>
            </a:r>
            <a:r>
              <a:rPr lang="en-US" sz="2000" dirty="0" err="1" smtClean="0"/>
              <a:t>desempenho</a:t>
            </a:r>
            <a:r>
              <a:rPr lang="en-US" sz="2000" dirty="0" smtClean="0"/>
              <a:t> e </a:t>
            </a:r>
            <a:r>
              <a:rPr lang="en-US" sz="2000" dirty="0" err="1" smtClean="0"/>
              <a:t>funcionalidade</a:t>
            </a:r>
            <a:r>
              <a:rPr lang="en-US" sz="2000" dirty="0" smtClean="0"/>
              <a:t>;</a:t>
            </a:r>
          </a:p>
          <a:p>
            <a:pPr lvl="1" eaLnBrk="1" hangingPunct="1"/>
            <a:r>
              <a:rPr lang="en-US" sz="2000" dirty="0" err="1" smtClean="0"/>
              <a:t>Entender</a:t>
            </a:r>
            <a:r>
              <a:rPr lang="en-US" sz="2000" dirty="0" smtClean="0"/>
              <a:t> a </a:t>
            </a:r>
            <a:r>
              <a:rPr lang="en-US" sz="2000" dirty="0" err="1" smtClean="0"/>
              <a:t>divisão</a:t>
            </a:r>
            <a:r>
              <a:rPr lang="en-US" sz="2000" dirty="0" smtClean="0"/>
              <a:t> de </a:t>
            </a:r>
            <a:r>
              <a:rPr lang="en-US" sz="2000" dirty="0" err="1" smtClean="0"/>
              <a:t>trabalho</a:t>
            </a:r>
            <a:r>
              <a:rPr lang="en-US" sz="2000" dirty="0" smtClean="0"/>
              <a:t> entre </a:t>
            </a:r>
            <a:r>
              <a:rPr lang="en-US" sz="2000" dirty="0" err="1" smtClean="0"/>
              <a:t>Hw</a:t>
            </a:r>
            <a:r>
              <a:rPr lang="en-US" sz="2000" dirty="0" smtClean="0"/>
              <a:t> e SW;</a:t>
            </a:r>
          </a:p>
          <a:p>
            <a:pPr marL="533400" indent="-533400" eaLnBrk="1" hangingPunct="1">
              <a:buFontTx/>
              <a:buNone/>
            </a:pPr>
            <a:endParaRPr lang="en-US" sz="2400" dirty="0" smtClean="0"/>
          </a:p>
          <a:p>
            <a:pPr marL="533400" indent="-533400" eaLnBrk="1" hangingPunct="1">
              <a:buFontTx/>
              <a:buNone/>
            </a:pPr>
            <a:r>
              <a:rPr lang="en-US" sz="2400" dirty="0" smtClean="0"/>
              <a:t>Tony Hoare, </a:t>
            </a:r>
            <a:r>
              <a:rPr lang="en-US" sz="2400" dirty="0" err="1" smtClean="0"/>
              <a:t>vencedor</a:t>
            </a:r>
            <a:r>
              <a:rPr lang="en-US" sz="2400" dirty="0" smtClean="0"/>
              <a:t> do Turing Award, </a:t>
            </a:r>
            <a:r>
              <a:rPr lang="en-US" sz="2400" dirty="0" err="1" smtClean="0"/>
              <a:t>desenvolveu</a:t>
            </a:r>
            <a:r>
              <a:rPr lang="en-US" sz="2400" dirty="0" smtClean="0"/>
              <a:t> um </a:t>
            </a:r>
            <a:r>
              <a:rPr lang="en-US" sz="2400" dirty="0" err="1" smtClean="0"/>
              <a:t>compilador</a:t>
            </a:r>
            <a:r>
              <a:rPr lang="en-US" sz="2400" dirty="0" smtClean="0"/>
              <a:t> com </a:t>
            </a:r>
            <a:r>
              <a:rPr lang="en-US" sz="2400" dirty="0" err="1" smtClean="0"/>
              <a:t>sucesso</a:t>
            </a:r>
            <a:r>
              <a:rPr lang="en-US" sz="2400" dirty="0" smtClean="0"/>
              <a:t> e um SO com </a:t>
            </a:r>
            <a:r>
              <a:rPr lang="en-US" sz="2400" dirty="0" err="1" smtClean="0"/>
              <a:t>fracasso</a:t>
            </a:r>
            <a:r>
              <a:rPr lang="en-US" sz="2400" dirty="0" smtClean="0"/>
              <a:t>:</a:t>
            </a:r>
          </a:p>
          <a:p>
            <a:pPr marL="533400" indent="-533400" eaLnBrk="1" hangingPunct="1">
              <a:buFontTx/>
              <a:buNone/>
            </a:pPr>
            <a:r>
              <a:rPr lang="en-US" sz="1800" dirty="0" smtClean="0"/>
              <a:t>“…I </a:t>
            </a:r>
            <a:r>
              <a:rPr lang="en-US" sz="1800" dirty="0"/>
              <a:t>was boss of the programming group </a:t>
            </a:r>
            <a:r>
              <a:rPr lang="en-US" sz="1800" dirty="0" smtClean="0"/>
              <a:t>to </a:t>
            </a:r>
            <a:r>
              <a:rPr lang="en-US" sz="1800" dirty="0"/>
              <a:t>design an operating system, about which I knew nothing at </a:t>
            </a:r>
            <a:r>
              <a:rPr lang="en-US" sz="1800" dirty="0" smtClean="0"/>
              <a:t>all… But </a:t>
            </a:r>
            <a:r>
              <a:rPr lang="en-US" sz="1800" dirty="0"/>
              <a:t>in the end, it turned out the system could </a:t>
            </a:r>
            <a:r>
              <a:rPr lang="en-US" sz="1800" dirty="0" smtClean="0"/>
              <a:t>not </a:t>
            </a:r>
            <a:r>
              <a:rPr lang="en-US" sz="1800" dirty="0"/>
              <a:t>be delivered because it was too slow</a:t>
            </a:r>
            <a:r>
              <a:rPr lang="en-US" sz="1800" dirty="0" smtClean="0"/>
              <a:t>. </a:t>
            </a:r>
            <a:r>
              <a:rPr lang="en-US" sz="1800" dirty="0"/>
              <a:t>So the project was cancelled and nothing was delivered and the </a:t>
            </a:r>
            <a:r>
              <a:rPr lang="en-US" sz="1800" dirty="0" smtClean="0"/>
              <a:t>entire </a:t>
            </a:r>
            <a:r>
              <a:rPr lang="en-US" sz="1800" dirty="0"/>
              <a:t>work of my department for the last two years was consigned to the bin, which </a:t>
            </a:r>
            <a:r>
              <a:rPr lang="en-US" sz="1800" dirty="0" smtClean="0"/>
              <a:t> </a:t>
            </a:r>
            <a:r>
              <a:rPr lang="en-US" sz="1800" dirty="0"/>
              <a:t>was a bit </a:t>
            </a:r>
            <a:r>
              <a:rPr lang="en-US" sz="1800" dirty="0" smtClean="0"/>
              <a:t>depressing…”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0"/>
            <a:ext cx="7772400" cy="803275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4000" dirty="0" err="1" smtClean="0">
                <a:solidFill>
                  <a:schemeClr val="tx1"/>
                </a:solidFill>
              </a:rPr>
              <a:t>Chamada</a:t>
            </a:r>
            <a:r>
              <a:rPr lang="en-US" sz="4000" dirty="0" smtClean="0">
                <a:solidFill>
                  <a:schemeClr val="tx1"/>
                </a:solidFill>
              </a:rPr>
              <a:t> de </a:t>
            </a:r>
            <a:r>
              <a:rPr lang="en-US" sz="4000" dirty="0" err="1" smtClean="0">
                <a:solidFill>
                  <a:schemeClr val="tx1"/>
                </a:solidFill>
              </a:rPr>
              <a:t>Sistema</a:t>
            </a:r>
            <a:r>
              <a:rPr lang="en-US" sz="4000" dirty="0" smtClean="0">
                <a:solidFill>
                  <a:schemeClr val="tx1"/>
                </a:solidFill>
              </a:rPr>
              <a:t> - read</a:t>
            </a:r>
          </a:p>
        </p:txBody>
      </p:sp>
      <p:sp>
        <p:nvSpPr>
          <p:cNvPr id="60419" name="Retângulo 6"/>
          <p:cNvSpPr>
            <a:spLocks noChangeArrowheads="1"/>
          </p:cNvSpPr>
          <p:nvPr/>
        </p:nvSpPr>
        <p:spPr bwMode="auto">
          <a:xfrm>
            <a:off x="250825" y="765175"/>
            <a:ext cx="8208963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dirty="0">
                <a:solidFill>
                  <a:srgbClr val="339933"/>
                </a:solidFill>
                <a:latin typeface="Tahoma" charset="0"/>
              </a:rPr>
              <a:t>11 </a:t>
            </a:r>
            <a:r>
              <a:rPr lang="en-US" dirty="0" err="1">
                <a:solidFill>
                  <a:srgbClr val="339933"/>
                </a:solidFill>
                <a:latin typeface="Tahoma" charset="0"/>
              </a:rPr>
              <a:t>passos</a:t>
            </a:r>
            <a:r>
              <a:rPr lang="en-US" dirty="0">
                <a:solidFill>
                  <a:srgbClr val="339933"/>
                </a:solidFill>
                <a:latin typeface="Tahoma" charset="0"/>
              </a:rPr>
              <a:t> </a:t>
            </a:r>
            <a:r>
              <a:rPr lang="en-US" dirty="0" err="1">
                <a:solidFill>
                  <a:srgbClr val="339933"/>
                </a:solidFill>
                <a:latin typeface="Tahoma" charset="0"/>
              </a:rPr>
              <a:t>para</a:t>
            </a:r>
            <a:r>
              <a:rPr lang="en-US" dirty="0">
                <a:solidFill>
                  <a:srgbClr val="339933"/>
                </a:solidFill>
                <a:latin typeface="Tahoma" charset="0"/>
              </a:rPr>
              <a:t> </a:t>
            </a:r>
            <a:r>
              <a:rPr lang="en-US" dirty="0" err="1">
                <a:solidFill>
                  <a:srgbClr val="339933"/>
                </a:solidFill>
                <a:latin typeface="Tahoma" charset="0"/>
              </a:rPr>
              <a:t>fazer</a:t>
            </a:r>
            <a:r>
              <a:rPr lang="en-US" dirty="0">
                <a:solidFill>
                  <a:srgbClr val="339933"/>
                </a:solidFill>
                <a:latin typeface="Tahoma" charset="0"/>
              </a:rPr>
              <a:t> </a:t>
            </a:r>
            <a:r>
              <a:rPr lang="en-US" dirty="0" err="1">
                <a:solidFill>
                  <a:srgbClr val="339933"/>
                </a:solidFill>
                <a:latin typeface="Tahoma" charset="0"/>
              </a:rPr>
              <a:t>uma</a:t>
            </a:r>
            <a:r>
              <a:rPr lang="en-US" dirty="0">
                <a:solidFill>
                  <a:srgbClr val="339933"/>
                </a:solidFill>
                <a:latin typeface="Tahoma" charset="0"/>
              </a:rPr>
              <a:t> </a:t>
            </a:r>
            <a:r>
              <a:rPr lang="en-US" dirty="0" err="1">
                <a:solidFill>
                  <a:srgbClr val="339933"/>
                </a:solidFill>
                <a:latin typeface="Tahoma" charset="0"/>
              </a:rPr>
              <a:t>chamada</a:t>
            </a:r>
            <a:r>
              <a:rPr lang="en-US" dirty="0">
                <a:solidFill>
                  <a:srgbClr val="339933"/>
                </a:solidFill>
                <a:latin typeface="Tahoma" charset="0"/>
              </a:rPr>
              <a:t> </a:t>
            </a:r>
            <a:r>
              <a:rPr lang="en-US" dirty="0" err="1">
                <a:solidFill>
                  <a:srgbClr val="339933"/>
                </a:solidFill>
                <a:latin typeface="Tahoma" charset="0"/>
              </a:rPr>
              <a:t>ao</a:t>
            </a:r>
            <a:r>
              <a:rPr lang="en-US" dirty="0">
                <a:solidFill>
                  <a:srgbClr val="339933"/>
                </a:solidFill>
                <a:latin typeface="Tahoma" charset="0"/>
              </a:rPr>
              <a:t> </a:t>
            </a:r>
            <a:r>
              <a:rPr lang="en-US" dirty="0" err="1">
                <a:solidFill>
                  <a:srgbClr val="339933"/>
                </a:solidFill>
                <a:latin typeface="Tahoma" charset="0"/>
              </a:rPr>
              <a:t>sistema</a:t>
            </a:r>
            <a:r>
              <a:rPr lang="en-US" dirty="0">
                <a:solidFill>
                  <a:srgbClr val="339933"/>
                </a:solidFill>
                <a:latin typeface="Tahoma" charset="0"/>
              </a:rPr>
              <a:t>:</a:t>
            </a:r>
          </a:p>
          <a:p>
            <a:pPr algn="ctr"/>
            <a:r>
              <a:rPr lang="en-US" sz="2800" dirty="0">
                <a:solidFill>
                  <a:srgbClr val="339933"/>
                </a:solidFill>
                <a:latin typeface="Tahoma" charset="0"/>
              </a:rPr>
              <a:t> </a:t>
            </a:r>
            <a:r>
              <a:rPr lang="en-US" dirty="0">
                <a:solidFill>
                  <a:srgbClr val="339933"/>
                </a:solidFill>
                <a:latin typeface="Tahoma" charset="0"/>
              </a:rPr>
              <a:t>count = read (</a:t>
            </a:r>
            <a:r>
              <a:rPr lang="en-US" dirty="0" err="1">
                <a:solidFill>
                  <a:srgbClr val="339933"/>
                </a:solidFill>
                <a:latin typeface="Tahoma" charset="0"/>
              </a:rPr>
              <a:t>fd</a:t>
            </a:r>
            <a:r>
              <a:rPr lang="en-US" dirty="0">
                <a:solidFill>
                  <a:srgbClr val="339933"/>
                </a:solidFill>
                <a:latin typeface="Tahoma" charset="0"/>
              </a:rPr>
              <a:t>, buffer, </a:t>
            </a:r>
            <a:r>
              <a:rPr lang="en-US" dirty="0" err="1">
                <a:solidFill>
                  <a:srgbClr val="339933"/>
                </a:solidFill>
                <a:latin typeface="Tahoma" charset="0"/>
              </a:rPr>
              <a:t>nbytes</a:t>
            </a:r>
            <a:r>
              <a:rPr lang="en-US" dirty="0">
                <a:solidFill>
                  <a:srgbClr val="339933"/>
                </a:solidFill>
                <a:latin typeface="Tahoma" charset="0"/>
              </a:rPr>
              <a:t>)</a:t>
            </a:r>
          </a:p>
        </p:txBody>
      </p:sp>
      <p:pic>
        <p:nvPicPr>
          <p:cNvPr id="60420" name="Picture 1"/>
          <p:cNvPicPr>
            <a:picLocks noChangeAspect="1" noChangeArrowheads="1"/>
          </p:cNvPicPr>
          <p:nvPr/>
        </p:nvPicPr>
        <p:blipFill>
          <a:blip r:embed="rId3" cstate="print"/>
          <a:srcRect l="2026" t="2068" r="1294" b="4408"/>
          <a:stretch>
            <a:fillRect/>
          </a:stretch>
        </p:blipFill>
        <p:spPr bwMode="auto">
          <a:xfrm>
            <a:off x="1116013" y="1604963"/>
            <a:ext cx="6523037" cy="431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42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36512" y="5781974"/>
            <a:ext cx="9144000" cy="1076026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/>
          <a:p>
            <a:pPr indent="19050" eaLnBrk="1" hangingPunct="1">
              <a:lnSpc>
                <a:spcPct val="80000"/>
              </a:lnSpc>
              <a:buFontTx/>
              <a:buNone/>
            </a:pPr>
            <a:r>
              <a:rPr lang="en-US" sz="2400" dirty="0" smtClean="0">
                <a:latin typeface="Tahoma" charset="0"/>
              </a:rPr>
              <a:t>No </a:t>
            </a:r>
            <a:r>
              <a:rPr lang="en-US" sz="2400" dirty="0" err="1" smtClean="0">
                <a:latin typeface="Tahoma" charset="0"/>
              </a:rPr>
              <a:t>passo</a:t>
            </a:r>
            <a:r>
              <a:rPr lang="en-US" sz="2400" dirty="0" smtClean="0">
                <a:latin typeface="Tahoma" charset="0"/>
              </a:rPr>
              <a:t> 11 se </a:t>
            </a:r>
            <a:r>
              <a:rPr lang="en-US" sz="2400" dirty="0" err="1" smtClean="0">
                <a:latin typeface="Tahoma" charset="0"/>
              </a:rPr>
              <a:t>retiram</a:t>
            </a:r>
            <a:r>
              <a:rPr lang="en-US" sz="2400" dirty="0" smtClean="0">
                <a:latin typeface="Tahoma" charset="0"/>
              </a:rPr>
              <a:t> </a:t>
            </a:r>
            <a:r>
              <a:rPr lang="en-US" sz="2400" dirty="0" err="1" smtClean="0">
                <a:latin typeface="Tahoma" charset="0"/>
              </a:rPr>
              <a:t>os</a:t>
            </a:r>
            <a:r>
              <a:rPr lang="en-US" sz="2400" dirty="0" smtClean="0">
                <a:latin typeface="Tahoma" charset="0"/>
              </a:rPr>
              <a:t> </a:t>
            </a:r>
            <a:r>
              <a:rPr lang="en-US" sz="2400" dirty="0" err="1" smtClean="0">
                <a:latin typeface="Tahoma" charset="0"/>
              </a:rPr>
              <a:t>parâmetros</a:t>
            </a:r>
            <a:r>
              <a:rPr lang="en-US" sz="2400" dirty="0" smtClean="0">
                <a:latin typeface="Tahoma" charset="0"/>
              </a:rPr>
              <a:t> </a:t>
            </a:r>
            <a:r>
              <a:rPr lang="en-US" sz="2400" dirty="0" err="1" smtClean="0">
                <a:latin typeface="Tahoma" charset="0"/>
              </a:rPr>
              <a:t>da</a:t>
            </a:r>
            <a:r>
              <a:rPr lang="en-US" sz="2400" dirty="0" smtClean="0">
                <a:latin typeface="Tahoma" charset="0"/>
              </a:rPr>
              <a:t> </a:t>
            </a:r>
            <a:r>
              <a:rPr lang="en-US" sz="2400" dirty="0" err="1" smtClean="0">
                <a:latin typeface="Tahoma" charset="0"/>
              </a:rPr>
              <a:t>pilha</a:t>
            </a:r>
            <a:r>
              <a:rPr lang="en-US" sz="2400" dirty="0" smtClean="0">
                <a:latin typeface="Tahoma" charset="0"/>
              </a:rPr>
              <a:t>; A </a:t>
            </a:r>
            <a:r>
              <a:rPr lang="en-US" sz="2400" dirty="0" err="1" smtClean="0">
                <a:latin typeface="Tahoma" charset="0"/>
              </a:rPr>
              <a:t>pilha</a:t>
            </a:r>
            <a:r>
              <a:rPr lang="en-US" sz="2400" dirty="0" smtClean="0">
                <a:latin typeface="Tahoma" charset="0"/>
              </a:rPr>
              <a:t> </a:t>
            </a:r>
            <a:r>
              <a:rPr lang="en-US" sz="2400" dirty="0" err="1" smtClean="0">
                <a:latin typeface="Tahoma" charset="0"/>
              </a:rPr>
              <a:t>cresce</a:t>
            </a:r>
            <a:r>
              <a:rPr lang="en-US" sz="2400" dirty="0" smtClean="0">
                <a:latin typeface="Tahoma" charset="0"/>
              </a:rPr>
              <a:t> </a:t>
            </a:r>
            <a:r>
              <a:rPr lang="en-US" sz="2400" dirty="0" err="1" smtClean="0">
                <a:latin typeface="Tahoma" charset="0"/>
              </a:rPr>
              <a:t>para</a:t>
            </a:r>
            <a:r>
              <a:rPr lang="en-US" sz="2400" dirty="0" smtClean="0">
                <a:latin typeface="Tahoma" charset="0"/>
              </a:rPr>
              <a:t> </a:t>
            </a:r>
            <a:r>
              <a:rPr lang="en-US" sz="2400" dirty="0" err="1" smtClean="0">
                <a:latin typeface="Tahoma" charset="0"/>
              </a:rPr>
              <a:t>baixo</a:t>
            </a:r>
            <a:r>
              <a:rPr lang="en-US" sz="2400" dirty="0" smtClean="0">
                <a:latin typeface="Tahoma" charset="0"/>
              </a:rPr>
              <a:t>: </a:t>
            </a:r>
            <a:r>
              <a:rPr lang="en-US" sz="2400" dirty="0" err="1" smtClean="0">
                <a:latin typeface="Tahoma" charset="0"/>
              </a:rPr>
              <a:t>ao</a:t>
            </a:r>
            <a:r>
              <a:rPr lang="en-US" sz="2400" dirty="0" smtClean="0">
                <a:latin typeface="Tahoma" charset="0"/>
              </a:rPr>
              <a:t> </a:t>
            </a:r>
            <a:r>
              <a:rPr lang="en-US" sz="2400" dirty="0" err="1" smtClean="0">
                <a:latin typeface="Tahoma" charset="0"/>
              </a:rPr>
              <a:t>empilhar</a:t>
            </a:r>
            <a:r>
              <a:rPr lang="en-US" sz="2400" dirty="0" smtClean="0">
                <a:latin typeface="Tahoma" charset="0"/>
              </a:rPr>
              <a:t> </a:t>
            </a:r>
            <a:r>
              <a:rPr lang="en-US" sz="2400" dirty="0" err="1" smtClean="0">
                <a:latin typeface="Tahoma" charset="0"/>
              </a:rPr>
              <a:t>decrementa</a:t>
            </a:r>
            <a:r>
              <a:rPr lang="en-US" sz="2400" dirty="0" smtClean="0">
                <a:latin typeface="Tahoma" charset="0"/>
              </a:rPr>
              <a:t> SP, </a:t>
            </a:r>
            <a:r>
              <a:rPr lang="en-US" sz="2400" dirty="0" err="1" smtClean="0">
                <a:latin typeface="Tahoma" charset="0"/>
              </a:rPr>
              <a:t>para</a:t>
            </a:r>
            <a:r>
              <a:rPr lang="en-US" sz="2400" dirty="0" smtClean="0">
                <a:latin typeface="Tahoma" charset="0"/>
              </a:rPr>
              <a:t> </a:t>
            </a:r>
            <a:r>
              <a:rPr lang="en-US" sz="2400" dirty="0" err="1" smtClean="0">
                <a:latin typeface="Tahoma" charset="0"/>
              </a:rPr>
              <a:t>desempilhar</a:t>
            </a:r>
            <a:r>
              <a:rPr lang="en-US" sz="2400" dirty="0" smtClean="0">
                <a:latin typeface="Tahoma" charset="0"/>
              </a:rPr>
              <a:t> </a:t>
            </a:r>
            <a:r>
              <a:rPr lang="en-US" sz="2400" dirty="0" err="1" smtClean="0">
                <a:latin typeface="Tahoma" charset="0"/>
              </a:rPr>
              <a:t>incrementa</a:t>
            </a:r>
            <a:r>
              <a:rPr lang="en-US" sz="2400" dirty="0" smtClean="0">
                <a:latin typeface="Tahoma" charset="0"/>
              </a:rPr>
              <a:t> SP.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3600" smtClean="0">
                <a:solidFill>
                  <a:schemeClr val="tx1"/>
                </a:solidFill>
              </a:rPr>
              <a:t>Chamadas para Gerência de processos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endParaRPr lang="en-US" sz="3600" smtClean="0"/>
          </a:p>
          <a:p>
            <a:pPr eaLnBrk="1" hangingPunct="1">
              <a:buFontTx/>
              <a:buNone/>
            </a:pPr>
            <a:endParaRPr lang="en-US" sz="3600" smtClean="0"/>
          </a:p>
          <a:p>
            <a:pPr eaLnBrk="1" hangingPunct="1">
              <a:buFontTx/>
              <a:buNone/>
            </a:pPr>
            <a:endParaRPr lang="en-US" smtClean="0"/>
          </a:p>
          <a:p>
            <a:pPr eaLnBrk="1" hangingPunct="1">
              <a:buFontTx/>
              <a:buNone/>
            </a:pPr>
            <a:endParaRPr lang="en-US" smtClean="0"/>
          </a:p>
          <a:p>
            <a:pPr eaLnBrk="1" hangingPunct="1">
              <a:buFontTx/>
              <a:buNone/>
            </a:pPr>
            <a:endParaRPr lang="en-US" smtClean="0"/>
          </a:p>
        </p:txBody>
      </p:sp>
      <p:sp>
        <p:nvSpPr>
          <p:cNvPr id="61444" name="Text Box 5"/>
          <p:cNvSpPr txBox="1">
            <a:spLocks noChangeArrowheads="1"/>
          </p:cNvSpPr>
          <p:nvPr/>
        </p:nvSpPr>
        <p:spPr bwMode="auto">
          <a:xfrm>
            <a:off x="268136" y="3284984"/>
            <a:ext cx="8640638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660033"/>
                </a:solidFill>
              </a:rPr>
              <a:t>Fork</a:t>
            </a:r>
            <a:r>
              <a:rPr lang="en-US" dirty="0">
                <a:solidFill>
                  <a:srgbClr val="660033"/>
                </a:solidFill>
              </a:rPr>
              <a:t> </a:t>
            </a:r>
            <a:r>
              <a:rPr lang="en-US" dirty="0"/>
              <a:t>=&gt; no </a:t>
            </a:r>
            <a:r>
              <a:rPr lang="en-US" dirty="0" err="1"/>
              <a:t>momento</a:t>
            </a:r>
            <a:r>
              <a:rPr lang="en-US" dirty="0"/>
              <a:t> </a:t>
            </a:r>
            <a:r>
              <a:rPr lang="en-US" dirty="0" err="1"/>
              <a:t>da</a:t>
            </a:r>
            <a:r>
              <a:rPr lang="en-US" dirty="0"/>
              <a:t> </a:t>
            </a:r>
            <a:r>
              <a:rPr lang="en-US" dirty="0" err="1"/>
              <a:t>criação</a:t>
            </a:r>
            <a:r>
              <a:rPr lang="en-US" dirty="0"/>
              <a:t>, </a:t>
            </a:r>
            <a:r>
              <a:rPr lang="en-US" dirty="0" err="1"/>
              <a:t>os</a:t>
            </a:r>
            <a:r>
              <a:rPr lang="en-US" dirty="0"/>
              <a:t> </a:t>
            </a:r>
            <a:r>
              <a:rPr lang="en-US" dirty="0" err="1"/>
              <a:t>processos</a:t>
            </a:r>
            <a:r>
              <a:rPr lang="en-US" dirty="0"/>
              <a:t> </a:t>
            </a:r>
            <a:r>
              <a:rPr lang="en-US" dirty="0" err="1"/>
              <a:t>são</a:t>
            </a:r>
            <a:r>
              <a:rPr lang="en-US" dirty="0"/>
              <a:t> </a:t>
            </a:r>
            <a:r>
              <a:rPr lang="en-US" dirty="0" err="1"/>
              <a:t>idênticos</a:t>
            </a:r>
            <a:r>
              <a:rPr lang="en-US" dirty="0"/>
              <a:t>, com o </a:t>
            </a:r>
            <a:r>
              <a:rPr lang="en-US" dirty="0" err="1"/>
              <a:t>mesmo</a:t>
            </a:r>
            <a:r>
              <a:rPr lang="en-US" dirty="0"/>
              <a:t> valor das </a:t>
            </a:r>
            <a:r>
              <a:rPr lang="en-US" dirty="0" err="1"/>
              <a:t>variáveis</a:t>
            </a:r>
            <a:r>
              <a:rPr lang="en-US" dirty="0"/>
              <a:t>.  O </a:t>
            </a:r>
            <a:r>
              <a:rPr lang="en-US" dirty="0" err="1"/>
              <a:t>texto</a:t>
            </a:r>
            <a:r>
              <a:rPr lang="en-US" dirty="0"/>
              <a:t> do </a:t>
            </a:r>
            <a:r>
              <a:rPr lang="en-US" dirty="0" err="1"/>
              <a:t>programa</a:t>
            </a:r>
            <a:r>
              <a:rPr lang="en-US" dirty="0"/>
              <a:t> é </a:t>
            </a:r>
            <a:r>
              <a:rPr lang="en-US" dirty="0" err="1"/>
              <a:t>compartilhado</a:t>
            </a:r>
            <a:r>
              <a:rPr lang="en-US" dirty="0"/>
              <a:t>. </a:t>
            </a:r>
            <a:r>
              <a:rPr lang="en-US" dirty="0" smtClean="0"/>
              <a:t>Um </a:t>
            </a:r>
            <a:r>
              <a:rPr lang="en-US" dirty="0" err="1"/>
              <a:t>processo</a:t>
            </a:r>
            <a:r>
              <a:rPr lang="en-US" dirty="0"/>
              <a:t> </a:t>
            </a:r>
            <a:r>
              <a:rPr lang="en-US" dirty="0" err="1"/>
              <a:t>sabe</a:t>
            </a:r>
            <a:r>
              <a:rPr lang="en-US" dirty="0"/>
              <a:t> que é </a:t>
            </a:r>
            <a:r>
              <a:rPr lang="en-US" dirty="0" err="1"/>
              <a:t>filho</a:t>
            </a:r>
            <a:r>
              <a:rPr lang="en-US" dirty="0"/>
              <a:t> se </a:t>
            </a:r>
            <a:r>
              <a:rPr lang="en-US" dirty="0" err="1"/>
              <a:t>pid</a:t>
            </a:r>
            <a:r>
              <a:rPr lang="en-US" dirty="0"/>
              <a:t>=0, o </a:t>
            </a:r>
            <a:r>
              <a:rPr lang="en-US" dirty="0" err="1"/>
              <a:t>pai</a:t>
            </a:r>
            <a:r>
              <a:rPr lang="en-US" dirty="0"/>
              <a:t> </a:t>
            </a:r>
            <a:r>
              <a:rPr lang="en-US" dirty="0" err="1"/>
              <a:t>recebe</a:t>
            </a:r>
            <a:r>
              <a:rPr lang="en-US" dirty="0"/>
              <a:t> o </a:t>
            </a:r>
            <a:r>
              <a:rPr lang="en-US" dirty="0" err="1"/>
              <a:t>pid</a:t>
            </a:r>
            <a:r>
              <a:rPr lang="en-US" dirty="0"/>
              <a:t> do </a:t>
            </a:r>
            <a:r>
              <a:rPr lang="en-US" dirty="0" err="1"/>
              <a:t>filho</a:t>
            </a:r>
            <a:r>
              <a:rPr lang="en-US" dirty="0"/>
              <a:t> </a:t>
            </a:r>
            <a:r>
              <a:rPr lang="en-US" dirty="0" err="1"/>
              <a:t>criado</a:t>
            </a:r>
            <a:r>
              <a:rPr lang="en-US" dirty="0"/>
              <a:t>.</a:t>
            </a:r>
          </a:p>
          <a:p>
            <a:r>
              <a:rPr lang="en-US" b="1" dirty="0" err="1">
                <a:solidFill>
                  <a:srgbClr val="660033"/>
                </a:solidFill>
              </a:rPr>
              <a:t>Waitpid</a:t>
            </a:r>
            <a:r>
              <a:rPr lang="en-US" dirty="0"/>
              <a:t> =&gt; </a:t>
            </a:r>
            <a:r>
              <a:rPr lang="en-US" dirty="0" err="1"/>
              <a:t>espera</a:t>
            </a:r>
            <a:r>
              <a:rPr lang="en-US" dirty="0"/>
              <a:t> </a:t>
            </a:r>
            <a:r>
              <a:rPr lang="en-US" dirty="0" err="1"/>
              <a:t>que</a:t>
            </a:r>
            <a:r>
              <a:rPr lang="en-US" dirty="0"/>
              <a:t> um </a:t>
            </a:r>
            <a:r>
              <a:rPr lang="en-US" dirty="0" err="1"/>
              <a:t>processo</a:t>
            </a:r>
            <a:r>
              <a:rPr lang="en-US" dirty="0"/>
              <a:t> </a:t>
            </a:r>
            <a:r>
              <a:rPr lang="en-US" dirty="0" err="1"/>
              <a:t>filho</a:t>
            </a:r>
            <a:r>
              <a:rPr lang="en-US" dirty="0"/>
              <a:t> </a:t>
            </a:r>
            <a:r>
              <a:rPr lang="en-US" dirty="0" err="1"/>
              <a:t>qualquer</a:t>
            </a:r>
            <a:r>
              <a:rPr lang="en-US" dirty="0"/>
              <a:t> </a:t>
            </a:r>
            <a:r>
              <a:rPr lang="en-US" dirty="0" err="1"/>
              <a:t>termine</a:t>
            </a:r>
            <a:r>
              <a:rPr lang="en-US" dirty="0"/>
              <a:t> (</a:t>
            </a:r>
            <a:r>
              <a:rPr lang="en-US" dirty="0" err="1"/>
              <a:t>pid</a:t>
            </a:r>
            <a:r>
              <a:rPr lang="en-US" dirty="0"/>
              <a:t>=-1), </a:t>
            </a:r>
            <a:r>
              <a:rPr lang="en-US" dirty="0" err="1"/>
              <a:t>ou</a:t>
            </a:r>
            <a:r>
              <a:rPr lang="en-US" dirty="0"/>
              <a:t> </a:t>
            </a:r>
            <a:r>
              <a:rPr lang="en-US" dirty="0" err="1"/>
              <a:t>que</a:t>
            </a:r>
            <a:r>
              <a:rPr lang="en-US" dirty="0"/>
              <a:t> um </a:t>
            </a:r>
            <a:r>
              <a:rPr lang="en-US" dirty="0" err="1"/>
              <a:t>filho</a:t>
            </a:r>
            <a:r>
              <a:rPr lang="en-US" dirty="0"/>
              <a:t> </a:t>
            </a:r>
            <a:r>
              <a:rPr lang="en-US" dirty="0" err="1"/>
              <a:t>específico</a:t>
            </a:r>
            <a:r>
              <a:rPr lang="en-US" dirty="0"/>
              <a:t> </a:t>
            </a:r>
            <a:r>
              <a:rPr lang="en-US" dirty="0" err="1"/>
              <a:t>termine</a:t>
            </a:r>
            <a:r>
              <a:rPr lang="en-US" dirty="0"/>
              <a:t> (</a:t>
            </a:r>
            <a:r>
              <a:rPr lang="en-US" dirty="0" err="1"/>
              <a:t>pid</a:t>
            </a:r>
            <a:r>
              <a:rPr lang="en-US" dirty="0"/>
              <a:t> </a:t>
            </a:r>
            <a:r>
              <a:rPr lang="en-US" dirty="0" err="1"/>
              <a:t>específico</a:t>
            </a:r>
            <a:r>
              <a:rPr lang="en-US" dirty="0"/>
              <a:t>).</a:t>
            </a:r>
          </a:p>
          <a:p>
            <a:r>
              <a:rPr lang="en-US" b="1" dirty="0" err="1">
                <a:solidFill>
                  <a:srgbClr val="660033"/>
                </a:solidFill>
              </a:rPr>
              <a:t>Execve</a:t>
            </a:r>
            <a:r>
              <a:rPr lang="en-US" dirty="0"/>
              <a:t> =&gt; da </a:t>
            </a:r>
            <a:r>
              <a:rPr lang="en-US" dirty="0" err="1"/>
              <a:t>família</a:t>
            </a:r>
            <a:r>
              <a:rPr lang="en-US" dirty="0"/>
              <a:t> exec, </a:t>
            </a:r>
            <a:r>
              <a:rPr lang="en-US" dirty="0" err="1"/>
              <a:t>onde</a:t>
            </a:r>
            <a:r>
              <a:rPr lang="en-US" dirty="0"/>
              <a:t> se </a:t>
            </a:r>
            <a:r>
              <a:rPr lang="en-US" dirty="0" err="1"/>
              <a:t>variam</a:t>
            </a:r>
            <a:r>
              <a:rPr lang="en-US" dirty="0"/>
              <a:t> </a:t>
            </a:r>
            <a:r>
              <a:rPr lang="en-US" dirty="0" err="1"/>
              <a:t>os</a:t>
            </a:r>
            <a:r>
              <a:rPr lang="en-US" dirty="0"/>
              <a:t> </a:t>
            </a:r>
            <a:r>
              <a:rPr lang="en-US" dirty="0" err="1"/>
              <a:t>parâmetros</a:t>
            </a:r>
            <a:r>
              <a:rPr lang="en-US" dirty="0"/>
              <a:t> – </a:t>
            </a:r>
            <a:r>
              <a:rPr lang="en-US" dirty="0" err="1"/>
              <a:t>substitui</a:t>
            </a:r>
            <a:r>
              <a:rPr lang="en-US" dirty="0"/>
              <a:t> a </a:t>
            </a:r>
            <a:r>
              <a:rPr lang="en-US" dirty="0" err="1"/>
              <a:t>imagem</a:t>
            </a:r>
            <a:r>
              <a:rPr lang="en-US" dirty="0"/>
              <a:t> </a:t>
            </a:r>
            <a:r>
              <a:rPr lang="en-US" dirty="0" err="1"/>
              <a:t>pelo</a:t>
            </a:r>
            <a:r>
              <a:rPr lang="en-US" dirty="0"/>
              <a:t> </a:t>
            </a:r>
            <a:r>
              <a:rPr lang="en-US" dirty="0" err="1"/>
              <a:t>arquivo</a:t>
            </a:r>
            <a:r>
              <a:rPr lang="en-US" dirty="0"/>
              <a:t> do </a:t>
            </a:r>
            <a:r>
              <a:rPr lang="en-US" dirty="0" err="1"/>
              <a:t>primeiro</a:t>
            </a:r>
            <a:r>
              <a:rPr lang="en-US" dirty="0"/>
              <a:t> </a:t>
            </a:r>
            <a:r>
              <a:rPr lang="en-US" dirty="0" err="1"/>
              <a:t>argumento</a:t>
            </a:r>
            <a:r>
              <a:rPr lang="en-US" dirty="0"/>
              <a:t>, </a:t>
            </a:r>
            <a:r>
              <a:rPr lang="en-US" dirty="0" err="1"/>
              <a:t>passa</a:t>
            </a:r>
            <a:r>
              <a:rPr lang="en-US" dirty="0"/>
              <a:t> </a:t>
            </a:r>
            <a:r>
              <a:rPr lang="en-US" dirty="0" err="1"/>
              <a:t>argumentos</a:t>
            </a:r>
            <a:r>
              <a:rPr lang="en-US" dirty="0"/>
              <a:t> </a:t>
            </a:r>
            <a:r>
              <a:rPr lang="en-US" dirty="0" err="1"/>
              <a:t>pelo</a:t>
            </a:r>
            <a:r>
              <a:rPr lang="en-US" dirty="0"/>
              <a:t> </a:t>
            </a:r>
            <a:r>
              <a:rPr lang="en-US" dirty="0" err="1"/>
              <a:t>segundo</a:t>
            </a:r>
            <a:r>
              <a:rPr lang="en-US" dirty="0"/>
              <a:t> </a:t>
            </a:r>
            <a:r>
              <a:rPr lang="en-US" dirty="0" err="1"/>
              <a:t>parâmetro</a:t>
            </a:r>
            <a:r>
              <a:rPr lang="en-US" dirty="0"/>
              <a:t> (</a:t>
            </a:r>
            <a:r>
              <a:rPr lang="en-US" dirty="0" err="1"/>
              <a:t>argv</a:t>
            </a:r>
            <a:r>
              <a:rPr lang="en-US" dirty="0"/>
              <a:t>). </a:t>
            </a:r>
            <a:endParaRPr lang="pt-BR" dirty="0"/>
          </a:p>
        </p:txBody>
      </p:sp>
      <p:pic>
        <p:nvPicPr>
          <p:cNvPr id="61445" name="Picture 1"/>
          <p:cNvPicPr>
            <a:picLocks noChangeAspect="1" noChangeArrowheads="1"/>
          </p:cNvPicPr>
          <p:nvPr/>
        </p:nvPicPr>
        <p:blipFill>
          <a:blip r:embed="rId3" cstate="print"/>
          <a:srcRect l="728" t="3481" r="819" b="4076"/>
          <a:stretch>
            <a:fillRect/>
          </a:stretch>
        </p:blipFill>
        <p:spPr bwMode="auto">
          <a:xfrm>
            <a:off x="250825" y="908050"/>
            <a:ext cx="8526463" cy="2211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307975" y="0"/>
            <a:ext cx="8534400" cy="114300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4000" dirty="0" err="1" smtClean="0">
                <a:solidFill>
                  <a:schemeClr val="tx1"/>
                </a:solidFill>
              </a:rPr>
              <a:t>Exemplo</a:t>
            </a:r>
            <a:r>
              <a:rPr lang="en-US" sz="4000" dirty="0" smtClean="0">
                <a:solidFill>
                  <a:schemeClr val="tx1"/>
                </a:solidFill>
              </a:rPr>
              <a:t> – Shell </a:t>
            </a:r>
            <a:r>
              <a:rPr lang="en-US" sz="4000" dirty="0" err="1" smtClean="0">
                <a:solidFill>
                  <a:schemeClr val="tx1"/>
                </a:solidFill>
              </a:rPr>
              <a:t>simplificado</a:t>
            </a:r>
            <a:endParaRPr lang="en-US" sz="4000" dirty="0" smtClean="0">
              <a:solidFill>
                <a:schemeClr val="tx1"/>
              </a:solidFill>
            </a:endParaRP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endParaRPr lang="en-US" sz="3600" smtClean="0"/>
          </a:p>
          <a:p>
            <a:pPr eaLnBrk="1" hangingPunct="1">
              <a:buFontTx/>
              <a:buNone/>
            </a:pPr>
            <a:endParaRPr lang="en-US" sz="3600" smtClean="0"/>
          </a:p>
          <a:p>
            <a:pPr eaLnBrk="1" hangingPunct="1">
              <a:buFontTx/>
              <a:buNone/>
            </a:pPr>
            <a:endParaRPr lang="en-US" smtClean="0"/>
          </a:p>
          <a:p>
            <a:pPr eaLnBrk="1" hangingPunct="1">
              <a:buFontTx/>
              <a:buNone/>
            </a:pPr>
            <a:endParaRPr lang="en-US" smtClean="0"/>
          </a:p>
          <a:p>
            <a:pPr eaLnBrk="1" hangingPunct="1">
              <a:buFontTx/>
              <a:buNone/>
            </a:pPr>
            <a:endParaRPr lang="en-US" smtClean="0"/>
          </a:p>
        </p:txBody>
      </p:sp>
      <p:sp>
        <p:nvSpPr>
          <p:cNvPr id="62468" name="Text Box 5"/>
          <p:cNvSpPr txBox="1">
            <a:spLocks noChangeArrowheads="1"/>
          </p:cNvSpPr>
          <p:nvPr/>
        </p:nvSpPr>
        <p:spPr bwMode="auto">
          <a:xfrm>
            <a:off x="395288" y="1484313"/>
            <a:ext cx="8497887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while (TRUE) {			   /* repeat forever */</a:t>
            </a:r>
          </a:p>
          <a:p>
            <a:r>
              <a:rPr lang="en-US"/>
              <a:t>    type_prompt( );			   /* display prompt */</a:t>
            </a:r>
          </a:p>
          <a:p>
            <a:r>
              <a:rPr lang="en-US"/>
              <a:t>    read_command (command, parameters)/* input from terminal */</a:t>
            </a:r>
          </a:p>
          <a:p>
            <a:r>
              <a:rPr lang="en-US"/>
              <a:t>  </a:t>
            </a:r>
          </a:p>
          <a:p>
            <a:r>
              <a:rPr lang="en-US"/>
              <a:t>    if (fork() != 0) {		/* fork off child process */</a:t>
            </a:r>
          </a:p>
          <a:p>
            <a:r>
              <a:rPr lang="en-US"/>
              <a:t>        /* Parent code */</a:t>
            </a:r>
          </a:p>
          <a:p>
            <a:r>
              <a:rPr lang="en-US"/>
              <a:t>       waitpid( -1, &amp;status, 0);           /* wait for child to exit */</a:t>
            </a:r>
          </a:p>
          <a:p>
            <a:r>
              <a:rPr lang="en-US"/>
              <a:t>    } else {</a:t>
            </a:r>
          </a:p>
          <a:p>
            <a:r>
              <a:rPr lang="en-US"/>
              <a:t>       /* Child code */</a:t>
            </a:r>
          </a:p>
          <a:p>
            <a:r>
              <a:rPr lang="en-US"/>
              <a:t>      execve (command, parameters, 0); /* execute command*/</a:t>
            </a:r>
          </a:p>
          <a:p>
            <a:r>
              <a:rPr lang="en-US"/>
              <a:t> }</a:t>
            </a:r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404813"/>
            <a:ext cx="7772400" cy="803275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4000" dirty="0" err="1" smtClean="0">
                <a:solidFill>
                  <a:schemeClr val="tx1"/>
                </a:solidFill>
              </a:rPr>
              <a:t>Segmentos</a:t>
            </a:r>
            <a:r>
              <a:rPr lang="en-US" sz="4000" dirty="0" smtClean="0">
                <a:solidFill>
                  <a:schemeClr val="tx1"/>
                </a:solidFill>
              </a:rPr>
              <a:t> de </a:t>
            </a:r>
            <a:r>
              <a:rPr lang="en-US" sz="4000" dirty="0" err="1" smtClean="0">
                <a:solidFill>
                  <a:schemeClr val="tx1"/>
                </a:solidFill>
              </a:rPr>
              <a:t>Processos</a:t>
            </a:r>
            <a:endParaRPr lang="en-US" sz="4000" dirty="0" smtClean="0">
              <a:solidFill>
                <a:schemeClr val="tx1"/>
              </a:solidFill>
            </a:endParaRP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726" y="5157788"/>
            <a:ext cx="8640762" cy="1433512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400" dirty="0" err="1" smtClean="0"/>
              <a:t>Segmento</a:t>
            </a:r>
            <a:r>
              <a:rPr lang="en-US" sz="2400" dirty="0" smtClean="0"/>
              <a:t> de </a:t>
            </a:r>
            <a:r>
              <a:rPr lang="en-US" sz="2400" dirty="0" err="1" smtClean="0"/>
              <a:t>texto</a:t>
            </a:r>
            <a:r>
              <a:rPr lang="en-US" sz="2400" dirty="0" smtClean="0"/>
              <a:t> (</a:t>
            </a:r>
            <a:r>
              <a:rPr lang="en-US" sz="2400" dirty="0" err="1" smtClean="0"/>
              <a:t>código</a:t>
            </a:r>
            <a:r>
              <a:rPr lang="en-US" sz="2400" dirty="0" smtClean="0"/>
              <a:t> do </a:t>
            </a:r>
            <a:r>
              <a:rPr lang="en-US" sz="2400" dirty="0" err="1" smtClean="0"/>
              <a:t>programa</a:t>
            </a:r>
            <a:r>
              <a:rPr lang="en-US" sz="2400" dirty="0" smtClean="0"/>
              <a:t>), </a:t>
            </a:r>
            <a:r>
              <a:rPr lang="en-US" sz="2400" dirty="0" err="1" smtClean="0"/>
              <a:t>Segmento</a:t>
            </a:r>
            <a:r>
              <a:rPr lang="en-US" sz="2400" dirty="0" smtClean="0"/>
              <a:t> de dados (</a:t>
            </a:r>
            <a:r>
              <a:rPr lang="en-US" sz="2400" dirty="0" err="1" smtClean="0"/>
              <a:t>variáveis</a:t>
            </a:r>
            <a:r>
              <a:rPr lang="en-US" sz="2400" dirty="0" smtClean="0"/>
              <a:t>) e </a:t>
            </a:r>
            <a:r>
              <a:rPr lang="en-US" sz="2400" dirty="0" err="1" smtClean="0"/>
              <a:t>Segmento</a:t>
            </a:r>
            <a:r>
              <a:rPr lang="en-US" sz="2400" dirty="0" smtClean="0"/>
              <a:t> de </a:t>
            </a:r>
            <a:r>
              <a:rPr lang="en-US" sz="2400" dirty="0" err="1" smtClean="0"/>
              <a:t>pilha</a:t>
            </a:r>
            <a:r>
              <a:rPr lang="en-US" sz="2400" dirty="0" smtClean="0"/>
              <a:t>.</a:t>
            </a:r>
          </a:p>
          <a:p>
            <a:pPr eaLnBrk="1" hangingPunct="1"/>
            <a:r>
              <a:rPr lang="en-US" sz="2400" dirty="0" err="1" smtClean="0"/>
              <a:t>Pilha</a:t>
            </a:r>
            <a:r>
              <a:rPr lang="en-US" sz="2400" dirty="0" smtClean="0"/>
              <a:t> e dados </a:t>
            </a:r>
            <a:r>
              <a:rPr lang="en-US" sz="2400" dirty="0" err="1" smtClean="0"/>
              <a:t>crescem</a:t>
            </a:r>
            <a:r>
              <a:rPr lang="en-US" sz="2400" dirty="0" smtClean="0"/>
              <a:t> </a:t>
            </a:r>
            <a:r>
              <a:rPr lang="en-US" sz="2400" dirty="0" err="1" smtClean="0"/>
              <a:t>para</a:t>
            </a:r>
            <a:r>
              <a:rPr lang="en-US" sz="2400" dirty="0" smtClean="0"/>
              <a:t> </a:t>
            </a:r>
            <a:r>
              <a:rPr lang="en-US" sz="2400" dirty="0" err="1" smtClean="0"/>
              <a:t>dentro</a:t>
            </a:r>
            <a:r>
              <a:rPr lang="en-US" sz="2400" dirty="0" smtClean="0"/>
              <a:t> </a:t>
            </a:r>
            <a:r>
              <a:rPr lang="en-US" sz="2400" dirty="0" err="1" smtClean="0"/>
              <a:t>da</a:t>
            </a:r>
            <a:r>
              <a:rPr lang="en-US" sz="2400" dirty="0" smtClean="0"/>
              <a:t> lacuna.</a:t>
            </a:r>
          </a:p>
        </p:txBody>
      </p:sp>
      <p:pic>
        <p:nvPicPr>
          <p:cNvPr id="63492" name="Picture 2"/>
          <p:cNvPicPr>
            <a:picLocks noChangeAspect="1" noChangeArrowheads="1"/>
          </p:cNvPicPr>
          <p:nvPr/>
        </p:nvPicPr>
        <p:blipFill>
          <a:blip r:embed="rId3" cstate="print"/>
          <a:srcRect l="1521" t="3798" r="2213" b="4478"/>
          <a:stretch>
            <a:fillRect/>
          </a:stretch>
        </p:blipFill>
        <p:spPr bwMode="auto">
          <a:xfrm>
            <a:off x="684213" y="1484313"/>
            <a:ext cx="7496175" cy="3624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404813"/>
            <a:ext cx="8509000" cy="114300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4000" smtClean="0">
                <a:solidFill>
                  <a:schemeClr val="tx1"/>
                </a:solidFill>
              </a:rPr>
              <a:t>Chamadas para </a:t>
            </a:r>
            <a:br>
              <a:rPr lang="en-US" sz="4000" smtClean="0">
                <a:solidFill>
                  <a:schemeClr val="tx1"/>
                </a:solidFill>
              </a:rPr>
            </a:br>
            <a:r>
              <a:rPr lang="en-US" sz="4000" smtClean="0">
                <a:solidFill>
                  <a:schemeClr val="tx1"/>
                </a:solidFill>
              </a:rPr>
              <a:t>Sistema de arquivos</a:t>
            </a:r>
          </a:p>
        </p:txBody>
      </p:sp>
      <p:pic>
        <p:nvPicPr>
          <p:cNvPr id="64515" name="Picture 1030"/>
          <p:cNvPicPr>
            <a:picLocks noChangeAspect="1" noChangeArrowheads="1"/>
          </p:cNvPicPr>
          <p:nvPr/>
        </p:nvPicPr>
        <p:blipFill>
          <a:blip r:embed="rId3" cstate="print"/>
          <a:srcRect l="636" t="2905" r="941" b="3259"/>
          <a:stretch>
            <a:fillRect/>
          </a:stretch>
        </p:blipFill>
        <p:spPr bwMode="auto">
          <a:xfrm>
            <a:off x="250825" y="2205038"/>
            <a:ext cx="8505825" cy="262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76250"/>
            <a:ext cx="9144000" cy="114300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4000" smtClean="0">
                <a:solidFill>
                  <a:schemeClr val="tx1"/>
                </a:solidFill>
              </a:rPr>
              <a:t>Chamadas para</a:t>
            </a:r>
            <a:br>
              <a:rPr lang="en-US" sz="4000" smtClean="0">
                <a:solidFill>
                  <a:schemeClr val="tx1"/>
                </a:solidFill>
              </a:rPr>
            </a:br>
            <a:r>
              <a:rPr lang="en-US" sz="4000" smtClean="0">
                <a:solidFill>
                  <a:schemeClr val="tx1"/>
                </a:solidFill>
              </a:rPr>
              <a:t>Gerenciamento de Diretórios</a:t>
            </a:r>
          </a:p>
        </p:txBody>
      </p:sp>
      <p:sp>
        <p:nvSpPr>
          <p:cNvPr id="65539" name="Text Box 4"/>
          <p:cNvSpPr txBox="1">
            <a:spLocks noChangeArrowheads="1"/>
          </p:cNvSpPr>
          <p:nvPr/>
        </p:nvSpPr>
        <p:spPr bwMode="auto">
          <a:xfrm>
            <a:off x="539750" y="4868863"/>
            <a:ext cx="80645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>
                <a:solidFill>
                  <a:srgbClr val="006600"/>
                </a:solidFill>
              </a:rPr>
              <a:t>Link</a:t>
            </a:r>
            <a:r>
              <a:rPr lang="pt-BR"/>
              <a:t> – permite que o mesmo arquivo apareça com dois ou mais nomes inclusive em diretórios diferentes. Permite compartilhamento do arquivo por diferentes membros de uma equipe.</a:t>
            </a:r>
          </a:p>
        </p:txBody>
      </p:sp>
      <p:pic>
        <p:nvPicPr>
          <p:cNvPr id="65540" name="Picture 7"/>
          <p:cNvPicPr>
            <a:picLocks noChangeAspect="1" noChangeArrowheads="1"/>
          </p:cNvPicPr>
          <p:nvPr/>
        </p:nvPicPr>
        <p:blipFill>
          <a:blip r:embed="rId3" cstate="print"/>
          <a:srcRect l="1971" t="4300" r="1215" b="5322"/>
          <a:stretch>
            <a:fillRect/>
          </a:stretch>
        </p:blipFill>
        <p:spPr bwMode="auto">
          <a:xfrm>
            <a:off x="395288" y="2205038"/>
            <a:ext cx="831532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0"/>
            <a:ext cx="7772400" cy="86360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4000" dirty="0" smtClean="0">
                <a:solidFill>
                  <a:schemeClr val="tx1"/>
                </a:solidFill>
              </a:rPr>
              <a:t>Link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981075"/>
            <a:ext cx="8280400" cy="16557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smtClean="0"/>
              <a:t>(a) Dois diretórios antes da ligação. Chamada de sistema: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sz="2400" smtClean="0"/>
              <a:t> </a:t>
            </a:r>
            <a:r>
              <a:rPr lang="en-US" sz="2400" i="1" smtClean="0">
                <a:solidFill>
                  <a:srgbClr val="006600"/>
                </a:solidFill>
              </a:rPr>
              <a:t>link(“/usr/jim/memo”, “/usr/ast/note”);</a:t>
            </a:r>
            <a:r>
              <a:rPr lang="en-US" sz="2400" smtClean="0">
                <a:solidFill>
                  <a:srgbClr val="006600"/>
                </a:solidFill>
              </a:rPr>
              <a:t>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smtClean="0"/>
              <a:t>(b) Os mesmos diretórios após a ligação.</a:t>
            </a:r>
          </a:p>
        </p:txBody>
      </p:sp>
      <p:pic>
        <p:nvPicPr>
          <p:cNvPr id="66564" name="Picture 4"/>
          <p:cNvPicPr>
            <a:picLocks noChangeAspect="1" noChangeArrowheads="1"/>
          </p:cNvPicPr>
          <p:nvPr/>
        </p:nvPicPr>
        <p:blipFill>
          <a:blip r:embed="rId3" cstate="print"/>
          <a:srcRect l="26553" t="48711" r="21428" b="38509"/>
          <a:stretch>
            <a:fillRect/>
          </a:stretch>
        </p:blipFill>
        <p:spPr bwMode="auto">
          <a:xfrm>
            <a:off x="827088" y="2276475"/>
            <a:ext cx="7593012" cy="264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565" name="Rectangle 5"/>
          <p:cNvSpPr>
            <a:spLocks noChangeArrowheads="1"/>
          </p:cNvSpPr>
          <p:nvPr/>
        </p:nvSpPr>
        <p:spPr bwMode="auto">
          <a:xfrm>
            <a:off x="250825" y="4913313"/>
            <a:ext cx="8569325" cy="194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>
                <a:solidFill>
                  <a:srgbClr val="006600"/>
                </a:solidFill>
              </a:rPr>
              <a:t>i-number </a:t>
            </a:r>
            <a:r>
              <a:rPr lang="en-US"/>
              <a:t>– número que identifica o arquivo; índice em uma tabela de i-nodes;</a:t>
            </a:r>
          </a:p>
          <a:p>
            <a:pPr marL="342900" indent="-342900">
              <a:spcBef>
                <a:spcPct val="20000"/>
              </a:spcBef>
            </a:pPr>
            <a:r>
              <a:rPr lang="en-US">
                <a:solidFill>
                  <a:srgbClr val="006600"/>
                </a:solidFill>
              </a:rPr>
              <a:t>i-node</a:t>
            </a:r>
            <a:r>
              <a:rPr lang="en-US"/>
              <a:t> (index-node) – estrutura de dados que relaciona atributos dos arquivos e endereços dos blocos do arquivo em disco.</a:t>
            </a:r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</a:pPr>
            <a:r>
              <a:rPr lang="en-US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7772400" cy="935037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4000" smtClean="0">
                <a:solidFill>
                  <a:schemeClr val="tx1"/>
                </a:solidFill>
              </a:rPr>
              <a:t>Mount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3717032"/>
            <a:ext cx="9144000" cy="2663825"/>
          </a:xfrm>
        </p:spPr>
        <p:txBody>
          <a:bodyPr/>
          <a:lstStyle/>
          <a:p>
            <a:pPr marL="609600" indent="-609600" eaLnBrk="1" hangingPunct="1">
              <a:buFontTx/>
              <a:buAutoNum type="alphaLcParenBoth"/>
              <a:tabLst>
                <a:tab pos="541338" algn="l"/>
              </a:tabLst>
            </a:pPr>
            <a:r>
              <a:rPr lang="en-US" sz="2400" dirty="0" smtClean="0"/>
              <a:t>Sistema de </a:t>
            </a:r>
            <a:r>
              <a:rPr lang="en-US" sz="2400" dirty="0" err="1" smtClean="0"/>
              <a:t>Arquivos</a:t>
            </a:r>
            <a:r>
              <a:rPr lang="en-US" sz="2400" dirty="0" smtClean="0"/>
              <a:t> antes da </a:t>
            </a:r>
            <a:r>
              <a:rPr lang="en-US" sz="2400" dirty="0" err="1" smtClean="0"/>
              <a:t>montagem</a:t>
            </a:r>
            <a:r>
              <a:rPr lang="en-US" sz="2400" dirty="0" smtClean="0"/>
              <a:t>.</a:t>
            </a:r>
          </a:p>
          <a:p>
            <a:pPr marL="609600" indent="-609600" algn="ctr" eaLnBrk="1" hangingPunct="1">
              <a:buFontTx/>
              <a:buNone/>
            </a:pPr>
            <a:r>
              <a:rPr lang="en-US" sz="2400" dirty="0" err="1" smtClean="0"/>
              <a:t>Chamada</a:t>
            </a:r>
            <a:r>
              <a:rPr lang="en-US" sz="2400" dirty="0" smtClean="0"/>
              <a:t> de </a:t>
            </a:r>
            <a:r>
              <a:rPr lang="en-US" sz="2400" dirty="0" err="1" smtClean="0"/>
              <a:t>sistema</a:t>
            </a:r>
            <a:r>
              <a:rPr lang="en-US" sz="2400" dirty="0" smtClean="0"/>
              <a:t>:</a:t>
            </a:r>
          </a:p>
          <a:p>
            <a:pPr marL="609600" indent="-609600" algn="ctr" eaLnBrk="1" hangingPunct="1">
              <a:buFontTx/>
              <a:buNone/>
            </a:pPr>
            <a:r>
              <a:rPr lang="en-US" sz="2400" dirty="0" smtClean="0">
                <a:solidFill>
                  <a:srgbClr val="006600"/>
                </a:solidFill>
              </a:rPr>
              <a:t>mount (“/dev/fd0”, “/</a:t>
            </a:r>
            <a:r>
              <a:rPr lang="en-US" sz="2400" dirty="0" err="1" smtClean="0">
                <a:solidFill>
                  <a:srgbClr val="006600"/>
                </a:solidFill>
              </a:rPr>
              <a:t>mnt</a:t>
            </a:r>
            <a:r>
              <a:rPr lang="en-US" sz="2400" dirty="0" smtClean="0">
                <a:solidFill>
                  <a:srgbClr val="006600"/>
                </a:solidFill>
              </a:rPr>
              <a:t>”, 0);</a:t>
            </a:r>
          </a:p>
          <a:p>
            <a:pPr marL="609600" indent="-609600" algn="ctr" eaLnBrk="1" hangingPunct="1">
              <a:buFontTx/>
              <a:buNone/>
            </a:pPr>
            <a:r>
              <a:rPr lang="en-US" sz="2400" dirty="0" smtClean="0">
                <a:solidFill>
                  <a:srgbClr val="006600"/>
                </a:solidFill>
              </a:rPr>
              <a:t>/dev/fd0</a:t>
            </a:r>
            <a:r>
              <a:rPr lang="en-US" sz="2400" dirty="0" smtClean="0"/>
              <a:t>:Arquivo especial de </a:t>
            </a:r>
            <a:r>
              <a:rPr lang="en-US" sz="2400" dirty="0" err="1" smtClean="0"/>
              <a:t>blocos</a:t>
            </a:r>
            <a:r>
              <a:rPr lang="en-US" sz="2400" dirty="0" smtClean="0"/>
              <a:t> para a </a:t>
            </a:r>
            <a:r>
              <a:rPr lang="en-US" sz="2400" dirty="0" err="1" smtClean="0"/>
              <a:t>unidade</a:t>
            </a:r>
            <a:r>
              <a:rPr lang="en-US" sz="2400" dirty="0" smtClean="0"/>
              <a:t> </a:t>
            </a:r>
            <a:r>
              <a:rPr lang="en-US" sz="2400" dirty="0" err="1" smtClean="0"/>
              <a:t>acionadora</a:t>
            </a:r>
            <a:r>
              <a:rPr lang="en-US" sz="2400" dirty="0" smtClean="0"/>
              <a:t> 0</a:t>
            </a:r>
          </a:p>
          <a:p>
            <a:pPr marL="609600" indent="-609600" algn="ctr" eaLnBrk="1" hangingPunct="1">
              <a:buFontTx/>
              <a:buNone/>
            </a:pPr>
            <a:r>
              <a:rPr lang="en-US" sz="2400" dirty="0" smtClean="0">
                <a:solidFill>
                  <a:srgbClr val="006600"/>
                </a:solidFill>
              </a:rPr>
              <a:t>/</a:t>
            </a:r>
            <a:r>
              <a:rPr lang="en-US" sz="2400" dirty="0" err="1" smtClean="0">
                <a:solidFill>
                  <a:srgbClr val="006600"/>
                </a:solidFill>
              </a:rPr>
              <a:t>mnt</a:t>
            </a:r>
            <a:r>
              <a:rPr lang="en-US" sz="2400" dirty="0" smtClean="0"/>
              <a:t>: local </a:t>
            </a:r>
            <a:r>
              <a:rPr lang="en-US" sz="2400" dirty="0" err="1" smtClean="0"/>
              <a:t>na</a:t>
            </a:r>
            <a:r>
              <a:rPr lang="en-US" sz="2400" dirty="0" smtClean="0"/>
              <a:t> </a:t>
            </a:r>
            <a:r>
              <a:rPr lang="en-US" sz="2400" dirty="0" err="1" smtClean="0"/>
              <a:t>árvore</a:t>
            </a:r>
            <a:r>
              <a:rPr lang="en-US" sz="2400" dirty="0" smtClean="0"/>
              <a:t> </a:t>
            </a:r>
            <a:r>
              <a:rPr lang="en-US" sz="2400" dirty="0" err="1" smtClean="0"/>
              <a:t>onde</a:t>
            </a:r>
            <a:r>
              <a:rPr lang="en-US" sz="2400" dirty="0" smtClean="0"/>
              <a:t> </a:t>
            </a:r>
            <a:r>
              <a:rPr lang="en-US" sz="2400" dirty="0" err="1" smtClean="0"/>
              <a:t>será</a:t>
            </a:r>
            <a:r>
              <a:rPr lang="en-US" sz="2400" dirty="0" smtClean="0"/>
              <a:t> </a:t>
            </a:r>
            <a:r>
              <a:rPr lang="en-US" sz="2400" dirty="0" err="1" smtClean="0"/>
              <a:t>montado</a:t>
            </a:r>
            <a:endParaRPr lang="en-US" sz="2400" dirty="0" smtClean="0"/>
          </a:p>
          <a:p>
            <a:pPr marL="609600" indent="-609600" algn="ctr" eaLnBrk="1" hangingPunct="1">
              <a:buFontTx/>
              <a:buNone/>
            </a:pPr>
            <a:endParaRPr lang="en-US" sz="2400" dirty="0" smtClean="0"/>
          </a:p>
          <a:p>
            <a:pPr marL="609600" indent="-609600" eaLnBrk="1" hangingPunct="1">
              <a:buFontTx/>
              <a:buNone/>
            </a:pPr>
            <a:r>
              <a:rPr lang="en-US" sz="2400" dirty="0" smtClean="0"/>
              <a:t>(b) Sistema de </a:t>
            </a:r>
            <a:r>
              <a:rPr lang="en-US" sz="2400" dirty="0" err="1" smtClean="0"/>
              <a:t>arquivos</a:t>
            </a:r>
            <a:r>
              <a:rPr lang="en-US" sz="2400" dirty="0" smtClean="0"/>
              <a:t> </a:t>
            </a:r>
            <a:r>
              <a:rPr lang="en-US" sz="2400" dirty="0" err="1" smtClean="0"/>
              <a:t>depois</a:t>
            </a:r>
            <a:r>
              <a:rPr lang="en-US" sz="2400" dirty="0" smtClean="0"/>
              <a:t> da </a:t>
            </a:r>
            <a:r>
              <a:rPr lang="en-US" sz="2400" dirty="0" err="1" smtClean="0"/>
              <a:t>montagem</a:t>
            </a:r>
            <a:endParaRPr lang="en-US" sz="2400" dirty="0" smtClean="0"/>
          </a:p>
        </p:txBody>
      </p:sp>
      <p:pic>
        <p:nvPicPr>
          <p:cNvPr id="67588" name="Picture 4" descr="1-2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1341438"/>
            <a:ext cx="8302625" cy="226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0"/>
            <a:ext cx="8496300" cy="114300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4000" dirty="0" err="1" smtClean="0">
                <a:solidFill>
                  <a:schemeClr val="tx1"/>
                </a:solidFill>
              </a:rPr>
              <a:t>Correspondência</a:t>
            </a:r>
            <a:r>
              <a:rPr lang="en-US" sz="4000" dirty="0" smtClean="0">
                <a:solidFill>
                  <a:schemeClr val="tx1"/>
                </a:solidFill>
              </a:rPr>
              <a:t> de </a:t>
            </a:r>
            <a:r>
              <a:rPr lang="en-US" sz="4000" dirty="0" err="1" smtClean="0">
                <a:solidFill>
                  <a:schemeClr val="tx1"/>
                </a:solidFill>
              </a:rPr>
              <a:t>Chamadas</a:t>
            </a:r>
            <a:endParaRPr lang="en-US" sz="4000" dirty="0" smtClean="0">
              <a:solidFill>
                <a:schemeClr val="tx1"/>
              </a:solidFill>
            </a:endParaRP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5516563"/>
            <a:ext cx="9144000" cy="1341437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sz="2400" dirty="0" err="1" smtClean="0"/>
              <a:t>Algumas</a:t>
            </a:r>
            <a:r>
              <a:rPr lang="en-US" sz="2400" dirty="0" smtClean="0"/>
              <a:t> </a:t>
            </a:r>
            <a:r>
              <a:rPr lang="en-US" sz="2400" dirty="0" err="1" smtClean="0"/>
              <a:t>chamadas</a:t>
            </a:r>
            <a:r>
              <a:rPr lang="en-US" sz="2400" dirty="0" smtClean="0"/>
              <a:t> a API Win32 </a:t>
            </a:r>
            <a:r>
              <a:rPr lang="en-US" sz="2400" dirty="0" err="1" smtClean="0"/>
              <a:t>correspondentes</a:t>
            </a:r>
            <a:r>
              <a:rPr lang="en-US" sz="2400" dirty="0" smtClean="0"/>
              <a:t> </a:t>
            </a:r>
            <a:r>
              <a:rPr lang="en-US" sz="2400" dirty="0" err="1" smtClean="0"/>
              <a:t>ao</a:t>
            </a:r>
            <a:r>
              <a:rPr lang="en-US" sz="2400" dirty="0" smtClean="0"/>
              <a:t> UNIX.</a:t>
            </a:r>
          </a:p>
          <a:p>
            <a:pPr algn="ctr" eaLnBrk="1" hangingPunct="1">
              <a:buFontTx/>
              <a:buNone/>
            </a:pPr>
            <a:r>
              <a:rPr lang="en-US" sz="2400" dirty="0" smtClean="0"/>
              <a:t>No Windows </a:t>
            </a:r>
            <a:r>
              <a:rPr lang="en-US" sz="2400" dirty="0" err="1" smtClean="0"/>
              <a:t>não</a:t>
            </a:r>
            <a:r>
              <a:rPr lang="en-US" sz="2400" dirty="0" smtClean="0"/>
              <a:t> </a:t>
            </a:r>
            <a:r>
              <a:rPr lang="en-US" sz="2400" dirty="0" err="1" smtClean="0"/>
              <a:t>há</a:t>
            </a:r>
            <a:r>
              <a:rPr lang="en-US" sz="2400" dirty="0" smtClean="0"/>
              <a:t> </a:t>
            </a:r>
            <a:r>
              <a:rPr lang="en-US" sz="2400" dirty="0" err="1" smtClean="0"/>
              <a:t>hierarquia</a:t>
            </a:r>
            <a:r>
              <a:rPr lang="en-US" sz="2400" dirty="0" smtClean="0"/>
              <a:t> de </a:t>
            </a:r>
            <a:r>
              <a:rPr lang="en-US" sz="2400" dirty="0" err="1" smtClean="0"/>
              <a:t>processo</a:t>
            </a:r>
            <a:r>
              <a:rPr lang="en-US" sz="2400" dirty="0" smtClean="0"/>
              <a:t> (</a:t>
            </a:r>
            <a:r>
              <a:rPr lang="en-US" sz="2400" dirty="0" err="1" smtClean="0"/>
              <a:t>pai</a:t>
            </a:r>
            <a:r>
              <a:rPr lang="en-US" sz="2400" dirty="0" smtClean="0"/>
              <a:t> e </a:t>
            </a:r>
            <a:r>
              <a:rPr lang="en-US" sz="2400" dirty="0" err="1" smtClean="0"/>
              <a:t>filho</a:t>
            </a:r>
            <a:r>
              <a:rPr lang="en-US" sz="2400" dirty="0" smtClean="0"/>
              <a:t>). </a:t>
            </a:r>
          </a:p>
          <a:p>
            <a:pPr algn="ctr" eaLnBrk="1" hangingPunct="1">
              <a:buFontTx/>
              <a:buNone/>
            </a:pPr>
            <a:r>
              <a:rPr lang="en-US" sz="2400" dirty="0" err="1" smtClean="0"/>
              <a:t>Criador</a:t>
            </a:r>
            <a:r>
              <a:rPr lang="en-US" sz="2400" dirty="0" smtClean="0"/>
              <a:t> e </a:t>
            </a:r>
            <a:r>
              <a:rPr lang="en-US" sz="2400" dirty="0" err="1" smtClean="0"/>
              <a:t>criatura</a:t>
            </a:r>
            <a:r>
              <a:rPr lang="en-US" sz="2400" dirty="0" smtClean="0"/>
              <a:t> </a:t>
            </a:r>
            <a:r>
              <a:rPr lang="en-US" sz="2400" dirty="0" err="1" smtClean="0"/>
              <a:t>são</a:t>
            </a:r>
            <a:r>
              <a:rPr lang="en-US" sz="2400" dirty="0" smtClean="0"/>
              <a:t> </a:t>
            </a:r>
            <a:r>
              <a:rPr lang="en-US" sz="2400" dirty="0" err="1" smtClean="0"/>
              <a:t>iguais</a:t>
            </a:r>
            <a:r>
              <a:rPr lang="en-US" sz="2400" dirty="0" smtClean="0"/>
              <a:t>.</a:t>
            </a:r>
          </a:p>
        </p:txBody>
      </p:sp>
      <p:pic>
        <p:nvPicPr>
          <p:cNvPr id="70660" name="Picture 3"/>
          <p:cNvPicPr>
            <a:picLocks noChangeAspect="1" noChangeArrowheads="1"/>
          </p:cNvPicPr>
          <p:nvPr/>
        </p:nvPicPr>
        <p:blipFill>
          <a:blip r:embed="rId3" cstate="print"/>
          <a:srcRect l="3081" t="1361" r="3101" b="47342"/>
          <a:stretch>
            <a:fillRect/>
          </a:stretch>
        </p:blipFill>
        <p:spPr bwMode="auto">
          <a:xfrm>
            <a:off x="467544" y="1114369"/>
            <a:ext cx="3821112" cy="428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 l="3191" t="51842" r="2963" b="1913"/>
          <a:stretch>
            <a:fillRect/>
          </a:stretch>
        </p:blipFill>
        <p:spPr bwMode="auto">
          <a:xfrm>
            <a:off x="4779963" y="1214381"/>
            <a:ext cx="4040187" cy="408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9750" y="0"/>
            <a:ext cx="7772400" cy="114300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4000" dirty="0" err="1" smtClean="0">
                <a:solidFill>
                  <a:schemeClr val="tx1"/>
                </a:solidFill>
              </a:rPr>
              <a:t>Estrutura</a:t>
            </a:r>
            <a:r>
              <a:rPr lang="en-US" sz="4000" dirty="0" smtClean="0">
                <a:solidFill>
                  <a:schemeClr val="tx1"/>
                </a:solidFill>
              </a:rPr>
              <a:t> de SOs (1)</a:t>
            </a:r>
            <a:br>
              <a:rPr lang="en-US" sz="4000" dirty="0" smtClean="0">
                <a:solidFill>
                  <a:schemeClr val="tx1"/>
                </a:solidFill>
              </a:rPr>
            </a:br>
            <a:r>
              <a:rPr lang="en-US" sz="1400" dirty="0">
                <a:solidFill>
                  <a:srgbClr val="000000"/>
                </a:solidFill>
              </a:rPr>
              <a:t>(</a:t>
            </a:r>
            <a:r>
              <a:rPr lang="en-US" sz="1400" dirty="0" smtClean="0">
                <a:solidFill>
                  <a:srgbClr val="000000"/>
                </a:solidFill>
              </a:rPr>
              <a:t>1.7 </a:t>
            </a:r>
            <a:r>
              <a:rPr lang="en-US" sz="1400" dirty="0">
                <a:solidFill>
                  <a:srgbClr val="000000"/>
                </a:solidFill>
              </a:rPr>
              <a:t>do </a:t>
            </a:r>
            <a:r>
              <a:rPr lang="en-US" sz="1400" dirty="0" err="1">
                <a:solidFill>
                  <a:srgbClr val="000000"/>
                </a:solidFill>
              </a:rPr>
              <a:t>livro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sz="1400" dirty="0" err="1">
                <a:solidFill>
                  <a:srgbClr val="000000"/>
                </a:solidFill>
              </a:rPr>
              <a:t>texto</a:t>
            </a:r>
            <a:r>
              <a:rPr lang="en-US" sz="1400" dirty="0">
                <a:solidFill>
                  <a:srgbClr val="000000"/>
                </a:solidFill>
              </a:rPr>
              <a:t>) </a:t>
            </a:r>
            <a:endParaRPr lang="en-US" sz="4000" dirty="0" smtClean="0">
              <a:solidFill>
                <a:schemeClr val="tx1"/>
              </a:solidFill>
            </a:endParaRP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77800" y="1224359"/>
            <a:ext cx="8786688" cy="5661025"/>
          </a:xfrm>
        </p:spPr>
        <p:txBody>
          <a:bodyPr/>
          <a:lstStyle/>
          <a:p>
            <a:pPr eaLnBrk="1" hangingPunct="1"/>
            <a:r>
              <a:rPr lang="en-US" sz="2400" dirty="0" err="1" smtClean="0">
                <a:solidFill>
                  <a:srgbClr val="339933"/>
                </a:solidFill>
              </a:rPr>
              <a:t>Sistemas</a:t>
            </a:r>
            <a:r>
              <a:rPr lang="en-US" sz="2400" dirty="0" smtClean="0">
                <a:solidFill>
                  <a:srgbClr val="339933"/>
                </a:solidFill>
              </a:rPr>
              <a:t> </a:t>
            </a:r>
            <a:r>
              <a:rPr lang="en-US" sz="2400" dirty="0" err="1" smtClean="0">
                <a:solidFill>
                  <a:srgbClr val="339933"/>
                </a:solidFill>
              </a:rPr>
              <a:t>monolíticos</a:t>
            </a:r>
            <a:r>
              <a:rPr lang="en-US" sz="2400" dirty="0" smtClean="0"/>
              <a:t>: o SO </a:t>
            </a:r>
            <a:r>
              <a:rPr lang="en-US" sz="2400" dirty="0" err="1" smtClean="0"/>
              <a:t>inteiro</a:t>
            </a:r>
            <a:r>
              <a:rPr lang="en-US" sz="2400" dirty="0" smtClean="0"/>
              <a:t> é um </a:t>
            </a:r>
            <a:r>
              <a:rPr lang="en-US" sz="2400" dirty="0" err="1" smtClean="0"/>
              <a:t>único</a:t>
            </a:r>
            <a:r>
              <a:rPr lang="en-US" sz="2400" dirty="0" smtClean="0"/>
              <a:t> </a:t>
            </a:r>
            <a:r>
              <a:rPr lang="en-US" sz="2400" dirty="0" err="1" smtClean="0"/>
              <a:t>programa</a:t>
            </a:r>
            <a:r>
              <a:rPr lang="en-US" sz="2400" dirty="0" smtClean="0"/>
              <a:t> no </a:t>
            </a:r>
            <a:r>
              <a:rPr lang="en-US" sz="2400" dirty="0" err="1" smtClean="0"/>
              <a:t>modo</a:t>
            </a:r>
            <a:r>
              <a:rPr lang="en-US" sz="2400" dirty="0" smtClean="0"/>
              <a:t> </a:t>
            </a:r>
            <a:r>
              <a:rPr lang="en-US" sz="2400" dirty="0" err="1" smtClean="0"/>
              <a:t>núcleo</a:t>
            </a:r>
            <a:r>
              <a:rPr lang="en-US" sz="2400" dirty="0" smtClean="0"/>
              <a:t>.</a:t>
            </a:r>
            <a:br>
              <a:rPr lang="en-US" sz="2400" dirty="0" smtClean="0"/>
            </a:br>
            <a:r>
              <a:rPr lang="en-US" sz="2400" dirty="0" err="1" smtClean="0"/>
              <a:t>Eles</a:t>
            </a:r>
            <a:r>
              <a:rPr lang="en-US" sz="2400" dirty="0" smtClean="0"/>
              <a:t> tem um </a:t>
            </a:r>
            <a:r>
              <a:rPr lang="en-US" sz="2400" dirty="0" err="1" smtClean="0"/>
              <a:t>mínimo</a:t>
            </a:r>
            <a:r>
              <a:rPr lang="en-US" sz="2400" dirty="0" smtClean="0"/>
              <a:t> de </a:t>
            </a:r>
            <a:r>
              <a:rPr lang="en-US" sz="2400" dirty="0" err="1" smtClean="0"/>
              <a:t>estrutura</a:t>
            </a:r>
            <a:r>
              <a:rPr lang="en-US" sz="2400" dirty="0" smtClean="0"/>
              <a:t>: </a:t>
            </a:r>
          </a:p>
          <a:p>
            <a:pPr lvl="1" eaLnBrk="1" hangingPunct="1"/>
            <a:r>
              <a:rPr lang="en-US" sz="2400" dirty="0" err="1" smtClean="0"/>
              <a:t>Programa</a:t>
            </a:r>
            <a:r>
              <a:rPr lang="en-US" sz="2400" dirty="0" smtClean="0"/>
              <a:t> </a:t>
            </a:r>
            <a:r>
              <a:rPr lang="en-US" sz="2400" dirty="0" err="1" smtClean="0"/>
              <a:t>invoca</a:t>
            </a:r>
            <a:r>
              <a:rPr lang="en-US" sz="2400" dirty="0" smtClean="0"/>
              <a:t> </a:t>
            </a:r>
            <a:r>
              <a:rPr lang="en-US" sz="2400" dirty="0" err="1" smtClean="0"/>
              <a:t>serviço</a:t>
            </a:r>
            <a:r>
              <a:rPr lang="en-US" sz="2400" dirty="0" smtClean="0"/>
              <a:t>;</a:t>
            </a:r>
          </a:p>
          <a:p>
            <a:pPr lvl="1" eaLnBrk="1" hangingPunct="1"/>
            <a:r>
              <a:rPr lang="en-US" sz="2400" dirty="0" err="1" smtClean="0"/>
              <a:t>Conjunto</a:t>
            </a:r>
            <a:r>
              <a:rPr lang="en-US" sz="2400" dirty="0" smtClean="0"/>
              <a:t> de </a:t>
            </a:r>
            <a:r>
              <a:rPr lang="en-US" sz="2400" dirty="0" err="1" smtClean="0"/>
              <a:t>rotinas</a:t>
            </a:r>
            <a:r>
              <a:rPr lang="en-US" sz="2400" dirty="0" smtClean="0"/>
              <a:t> de </a:t>
            </a:r>
            <a:r>
              <a:rPr lang="en-US" sz="2400" dirty="0" err="1" smtClean="0"/>
              <a:t>serviço</a:t>
            </a:r>
            <a:r>
              <a:rPr lang="en-US" sz="2400" dirty="0" smtClean="0"/>
              <a:t> </a:t>
            </a:r>
            <a:r>
              <a:rPr lang="en-US" sz="2400" dirty="0" err="1" smtClean="0"/>
              <a:t>executam</a:t>
            </a:r>
            <a:r>
              <a:rPr lang="en-US" sz="2400" dirty="0" smtClean="0"/>
              <a:t> as </a:t>
            </a:r>
            <a:r>
              <a:rPr lang="en-US" sz="2400" dirty="0" err="1" smtClean="0"/>
              <a:t>chamadas</a:t>
            </a:r>
            <a:r>
              <a:rPr lang="en-US" sz="2400" dirty="0" smtClean="0"/>
              <a:t> de </a:t>
            </a:r>
            <a:r>
              <a:rPr lang="en-US" sz="2400" dirty="0" err="1" smtClean="0"/>
              <a:t>sistema</a:t>
            </a:r>
            <a:r>
              <a:rPr lang="en-US" sz="2400" dirty="0" smtClean="0"/>
              <a:t>;</a:t>
            </a:r>
          </a:p>
          <a:p>
            <a:pPr lvl="1" eaLnBrk="1" hangingPunct="1"/>
            <a:r>
              <a:rPr lang="en-US" sz="2400" dirty="0" err="1" smtClean="0"/>
              <a:t>Conjunto</a:t>
            </a:r>
            <a:r>
              <a:rPr lang="en-US" sz="2400" dirty="0" smtClean="0"/>
              <a:t> de </a:t>
            </a:r>
            <a:r>
              <a:rPr lang="en-US" sz="2400" dirty="0" err="1" smtClean="0"/>
              <a:t>rotinas</a:t>
            </a:r>
            <a:r>
              <a:rPr lang="en-US" sz="2400" dirty="0" smtClean="0"/>
              <a:t> </a:t>
            </a:r>
            <a:r>
              <a:rPr lang="en-US" sz="2400" dirty="0" err="1" smtClean="0"/>
              <a:t>utilitárias</a:t>
            </a:r>
            <a:r>
              <a:rPr lang="en-US" sz="2400" dirty="0" smtClean="0"/>
              <a:t> </a:t>
            </a:r>
            <a:r>
              <a:rPr lang="en-US" sz="2400" dirty="0" err="1" smtClean="0"/>
              <a:t>auxiliam</a:t>
            </a:r>
            <a:r>
              <a:rPr lang="en-US" sz="2400" dirty="0" smtClean="0"/>
              <a:t> as </a:t>
            </a:r>
            <a:r>
              <a:rPr lang="en-US" sz="2400" dirty="0" err="1" smtClean="0"/>
              <a:t>rotinas</a:t>
            </a:r>
            <a:r>
              <a:rPr lang="en-US" sz="2400" dirty="0" smtClean="0"/>
              <a:t> de </a:t>
            </a:r>
            <a:r>
              <a:rPr lang="en-US" sz="2400" dirty="0" err="1" smtClean="0"/>
              <a:t>serviço</a:t>
            </a:r>
            <a:r>
              <a:rPr lang="en-US" sz="2400" dirty="0" smtClean="0"/>
              <a:t>;</a:t>
            </a:r>
          </a:p>
          <a:p>
            <a:pPr lvl="1" eaLnBrk="1" hangingPunct="1"/>
            <a:endParaRPr lang="en-US" sz="2400" dirty="0" smtClean="0"/>
          </a:p>
        </p:txBody>
      </p:sp>
      <p:graphicFrame>
        <p:nvGraphicFramePr>
          <p:cNvPr id="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7043084"/>
              </p:ext>
            </p:extLst>
          </p:nvPr>
        </p:nvGraphicFramePr>
        <p:xfrm>
          <a:off x="2771800" y="4234568"/>
          <a:ext cx="5652938" cy="24697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0" name="Image" r:id="rId4" imgW="8139683" imgH="3555556" progId="Photoshop.Image.6">
                  <p:embed/>
                </p:oleObj>
              </mc:Choice>
              <mc:Fallback>
                <p:oleObj name="Image" r:id="rId4" imgW="8139683" imgH="3555556" progId="Photoshop.Image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1800" y="4234568"/>
                        <a:ext cx="5652938" cy="246978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260350"/>
            <a:ext cx="8569325" cy="1008063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4000" dirty="0" err="1" smtClean="0">
                <a:solidFill>
                  <a:schemeClr val="tx1"/>
                </a:solidFill>
              </a:rPr>
              <a:t>Por</a:t>
            </a:r>
            <a:r>
              <a:rPr lang="en-US" sz="4000" dirty="0" smtClean="0">
                <a:solidFill>
                  <a:schemeClr val="tx1"/>
                </a:solidFill>
              </a:rPr>
              <a:t> que </a:t>
            </a:r>
            <a:r>
              <a:rPr lang="en-US" sz="4000" dirty="0" err="1" smtClean="0">
                <a:solidFill>
                  <a:schemeClr val="tx1"/>
                </a:solidFill>
              </a:rPr>
              <a:t>estudar</a:t>
            </a:r>
            <a:r>
              <a:rPr lang="en-US" sz="4000" dirty="0" smtClean="0">
                <a:solidFill>
                  <a:schemeClr val="tx1"/>
                </a:solidFill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</a:rPr>
              <a:t>Sistemas</a:t>
            </a:r>
            <a:r>
              <a:rPr lang="en-US" sz="4000" dirty="0" smtClean="0">
                <a:solidFill>
                  <a:schemeClr val="tx1"/>
                </a:solidFill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</a:rPr>
              <a:t>Operacionais</a:t>
            </a:r>
            <a:r>
              <a:rPr lang="en-US" sz="4000" dirty="0" smtClean="0">
                <a:solidFill>
                  <a:schemeClr val="tx1"/>
                </a:solidFill>
              </a:rPr>
              <a:t> ? (2)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484313"/>
            <a:ext cx="8280400" cy="5051425"/>
          </a:xfrm>
        </p:spPr>
        <p:txBody>
          <a:bodyPr/>
          <a:lstStyle/>
          <a:p>
            <a:pPr marL="533400" indent="-533400" eaLnBrk="1" hangingPunct="1">
              <a:buNone/>
            </a:pPr>
            <a:r>
              <a:rPr lang="en-US" sz="2400" dirty="0" err="1" smtClean="0"/>
              <a:t>Sistema</a:t>
            </a:r>
            <a:r>
              <a:rPr lang="en-US" sz="2400" dirty="0" smtClean="0"/>
              <a:t> </a:t>
            </a:r>
            <a:r>
              <a:rPr lang="en-US" sz="2400" dirty="0" err="1" smtClean="0"/>
              <a:t>Operacional</a:t>
            </a:r>
            <a:r>
              <a:rPr lang="en-US" sz="2400" dirty="0" smtClean="0"/>
              <a:t> </a:t>
            </a:r>
            <a:r>
              <a:rPr lang="en-US" sz="2400" dirty="0" err="1" smtClean="0"/>
              <a:t>básico</a:t>
            </a:r>
            <a:r>
              <a:rPr lang="en-US" sz="2400" dirty="0" smtClean="0"/>
              <a:t>: </a:t>
            </a:r>
            <a:r>
              <a:rPr lang="en-US" sz="2400" dirty="0" err="1" smtClean="0"/>
              <a:t>código</a:t>
            </a:r>
            <a:r>
              <a:rPr lang="en-US" sz="2400" dirty="0" smtClean="0"/>
              <a:t> </a:t>
            </a:r>
            <a:r>
              <a:rPr lang="en-US" sz="2400" dirty="0" err="1" smtClean="0"/>
              <a:t>fonte</a:t>
            </a:r>
            <a:r>
              <a:rPr lang="en-US" sz="2400" dirty="0" smtClean="0"/>
              <a:t> com </a:t>
            </a:r>
            <a:r>
              <a:rPr lang="en-US" sz="2400" dirty="0" err="1" smtClean="0"/>
              <a:t>aproximadamente</a:t>
            </a:r>
            <a:r>
              <a:rPr lang="en-US" sz="2400" dirty="0" smtClean="0"/>
              <a:t> 5.000.000 de </a:t>
            </a:r>
            <a:r>
              <a:rPr lang="en-US" sz="2400" dirty="0" err="1" smtClean="0"/>
              <a:t>linhas</a:t>
            </a:r>
            <a:r>
              <a:rPr lang="en-US" sz="2400" dirty="0" smtClean="0"/>
              <a:t> de </a:t>
            </a:r>
            <a:r>
              <a:rPr lang="en-US" sz="2400" dirty="0" err="1" smtClean="0"/>
              <a:t>código</a:t>
            </a:r>
            <a:r>
              <a:rPr lang="en-US" sz="2400" dirty="0" smtClean="0"/>
              <a:t>. (</a:t>
            </a:r>
            <a:r>
              <a:rPr lang="en-US" sz="2400" dirty="0" err="1" smtClean="0"/>
              <a:t>sem</a:t>
            </a:r>
            <a:r>
              <a:rPr lang="en-US" sz="2400" dirty="0" smtClean="0"/>
              <a:t> a GUI). </a:t>
            </a:r>
            <a:r>
              <a:rPr lang="en-US" sz="2400" dirty="0" err="1" smtClean="0"/>
              <a:t>Provavelmente</a:t>
            </a:r>
            <a:r>
              <a:rPr lang="en-US" sz="2400" dirty="0" smtClean="0"/>
              <a:t>, </a:t>
            </a:r>
            <a:r>
              <a:rPr lang="en-US" sz="2400" dirty="0" err="1" smtClean="0"/>
              <a:t>nenhum</a:t>
            </a:r>
            <a:r>
              <a:rPr lang="en-US" sz="2400" dirty="0" smtClean="0"/>
              <a:t> </a:t>
            </a:r>
            <a:r>
              <a:rPr lang="en-US" sz="2400" dirty="0" err="1" smtClean="0"/>
              <a:t>aluno</a:t>
            </a:r>
            <a:r>
              <a:rPr lang="en-US" sz="2400" dirty="0" smtClean="0"/>
              <a:t> </a:t>
            </a:r>
            <a:r>
              <a:rPr lang="en-US" sz="2400" dirty="0" err="1" smtClean="0"/>
              <a:t>vai</a:t>
            </a:r>
            <a:r>
              <a:rPr lang="en-US" sz="2400" dirty="0" smtClean="0"/>
              <a:t> </a:t>
            </a:r>
            <a:r>
              <a:rPr lang="en-US" sz="2400" dirty="0" err="1" smtClean="0"/>
              <a:t>implementar</a:t>
            </a:r>
            <a:r>
              <a:rPr lang="en-US" sz="2400" dirty="0" smtClean="0"/>
              <a:t> um SO, </a:t>
            </a:r>
            <a:r>
              <a:rPr lang="en-US" sz="2400" dirty="0" err="1" smtClean="0"/>
              <a:t>então</a:t>
            </a:r>
            <a:r>
              <a:rPr lang="en-US" sz="2400" dirty="0" smtClean="0"/>
              <a:t> </a:t>
            </a:r>
            <a:r>
              <a:rPr lang="en-US" sz="2400" dirty="0" err="1" smtClean="0"/>
              <a:t>porque</a:t>
            </a:r>
            <a:r>
              <a:rPr lang="en-US" sz="2400" dirty="0" smtClean="0"/>
              <a:t> </a:t>
            </a:r>
            <a:r>
              <a:rPr lang="en-US" sz="2400" dirty="0" err="1" smtClean="0"/>
              <a:t>estudá</a:t>
            </a:r>
            <a:r>
              <a:rPr lang="en-US" sz="2400" dirty="0" smtClean="0"/>
              <a:t>-los?</a:t>
            </a:r>
          </a:p>
          <a:p>
            <a:pPr marL="533400" indent="-533400" eaLnBrk="1" hangingPunct="1">
              <a:buFontTx/>
              <a:buNone/>
            </a:pPr>
            <a:endParaRPr lang="en-US" sz="2400" dirty="0" smtClean="0"/>
          </a:p>
          <a:p>
            <a:pPr eaLnBrk="1" hangingPunct="1">
              <a:buFontTx/>
              <a:buAutoNum type="arabicParenR"/>
            </a:pPr>
            <a:r>
              <a:rPr lang="en-US" sz="2400" dirty="0" smtClean="0"/>
              <a:t>SOs </a:t>
            </a:r>
            <a:r>
              <a:rPr lang="en-US" sz="2400" dirty="0" err="1" smtClean="0"/>
              <a:t>contêm</a:t>
            </a:r>
            <a:r>
              <a:rPr lang="en-US" sz="2400" dirty="0" smtClean="0"/>
              <a:t> </a:t>
            </a:r>
            <a:r>
              <a:rPr lang="en-US" sz="2400" dirty="0" err="1" smtClean="0"/>
              <a:t>exemplos</a:t>
            </a:r>
            <a:r>
              <a:rPr lang="en-US" sz="2400" dirty="0" smtClean="0"/>
              <a:t> de </a:t>
            </a:r>
            <a:r>
              <a:rPr lang="en-US" sz="2400" dirty="0" err="1" smtClean="0"/>
              <a:t>muitas</a:t>
            </a:r>
            <a:r>
              <a:rPr lang="en-US" sz="2400" dirty="0" smtClean="0"/>
              <a:t> </a:t>
            </a:r>
            <a:r>
              <a:rPr lang="en-US" sz="2400" dirty="0" err="1" smtClean="0"/>
              <a:t>questões</a:t>
            </a:r>
            <a:r>
              <a:rPr lang="en-US" sz="2400" dirty="0" smtClean="0"/>
              <a:t> </a:t>
            </a:r>
            <a:r>
              <a:rPr lang="en-US" sz="2400" dirty="0" err="1" smtClean="0"/>
              <a:t>encontradas</a:t>
            </a:r>
            <a:r>
              <a:rPr lang="en-US" sz="2400" dirty="0" smtClean="0"/>
              <a:t> </a:t>
            </a:r>
            <a:r>
              <a:rPr lang="en-US" sz="2400" dirty="0" err="1" smtClean="0"/>
              <a:t>na</a:t>
            </a:r>
            <a:r>
              <a:rPr lang="en-US" sz="2400" dirty="0" smtClean="0"/>
              <a:t> </a:t>
            </a:r>
            <a:r>
              <a:rPr lang="en-US" sz="2400" dirty="0" err="1" smtClean="0"/>
              <a:t>programação</a:t>
            </a:r>
            <a:r>
              <a:rPr lang="en-US" sz="2400" dirty="0" smtClean="0"/>
              <a:t>: </a:t>
            </a:r>
            <a:r>
              <a:rPr lang="en-US" sz="2400" dirty="0" err="1" smtClean="0"/>
              <a:t>concorrência</a:t>
            </a:r>
            <a:r>
              <a:rPr lang="en-US" sz="2400" dirty="0" smtClean="0"/>
              <a:t>, </a:t>
            </a:r>
            <a:r>
              <a:rPr lang="en-US" sz="2400" dirty="0" err="1" smtClean="0"/>
              <a:t>distribuição</a:t>
            </a:r>
            <a:r>
              <a:rPr lang="en-US" sz="2400" dirty="0" smtClean="0"/>
              <a:t>, </a:t>
            </a:r>
            <a:r>
              <a:rPr lang="en-US" sz="2400" dirty="0" err="1" smtClean="0"/>
              <a:t>segurança</a:t>
            </a:r>
            <a:r>
              <a:rPr lang="en-US" sz="2400" dirty="0" smtClean="0"/>
              <a:t>, </a:t>
            </a:r>
            <a:r>
              <a:rPr lang="en-US" sz="2400" dirty="0" err="1" smtClean="0"/>
              <a:t>desempenho</a:t>
            </a:r>
            <a:r>
              <a:rPr lang="en-US" sz="2400" dirty="0" smtClean="0"/>
              <a:t>, </a:t>
            </a:r>
            <a:r>
              <a:rPr lang="en-US" sz="2400" dirty="0" err="1" smtClean="0"/>
              <a:t>eficiência</a:t>
            </a:r>
            <a:r>
              <a:rPr lang="en-US" sz="2400" dirty="0" smtClean="0"/>
              <a:t>;</a:t>
            </a:r>
          </a:p>
          <a:p>
            <a:pPr marL="533400" indent="-533400" eaLnBrk="1" hangingPunct="1">
              <a:buFontTx/>
              <a:buNone/>
            </a:pPr>
            <a:endParaRPr lang="en-US" sz="2400" dirty="0" smtClean="0"/>
          </a:p>
          <a:p>
            <a:pPr marL="400050" indent="-400050" eaLnBrk="1" hangingPunct="1">
              <a:buFontTx/>
              <a:buNone/>
            </a:pPr>
            <a:r>
              <a:rPr lang="en-US" sz="2400" dirty="0" smtClean="0"/>
              <a:t>2) </a:t>
            </a:r>
            <a:r>
              <a:rPr lang="en-US" sz="2400" dirty="0" err="1" smtClean="0"/>
              <a:t>Entendendo</a:t>
            </a:r>
            <a:r>
              <a:rPr lang="en-US" sz="2400" dirty="0" smtClean="0"/>
              <a:t> </a:t>
            </a:r>
            <a:r>
              <a:rPr lang="en-US" sz="2400" dirty="0" err="1" smtClean="0"/>
              <a:t>como</a:t>
            </a:r>
            <a:r>
              <a:rPr lang="en-US" sz="2400" dirty="0" smtClean="0"/>
              <a:t> o SO é </a:t>
            </a:r>
            <a:r>
              <a:rPr lang="en-US" sz="2400" dirty="0" err="1" smtClean="0"/>
              <a:t>implementado</a:t>
            </a:r>
            <a:r>
              <a:rPr lang="en-US" sz="2400" dirty="0" smtClean="0"/>
              <a:t> </a:t>
            </a:r>
            <a:r>
              <a:rPr lang="en-US" sz="2400" dirty="0" err="1" smtClean="0"/>
              <a:t>têm</a:t>
            </a:r>
            <a:r>
              <a:rPr lang="en-US" sz="2400" dirty="0" smtClean="0"/>
              <a:t>-se a </a:t>
            </a:r>
            <a:r>
              <a:rPr lang="en-US" sz="2400" dirty="0" err="1" smtClean="0"/>
              <a:t>percepção</a:t>
            </a:r>
            <a:r>
              <a:rPr lang="en-US" sz="2400" dirty="0" smtClean="0"/>
              <a:t> de </a:t>
            </a:r>
            <a:r>
              <a:rPr lang="en-US" sz="2400" dirty="0" err="1" smtClean="0"/>
              <a:t>como</a:t>
            </a:r>
            <a:r>
              <a:rPr lang="en-US" sz="2400" dirty="0" smtClean="0"/>
              <a:t> </a:t>
            </a:r>
            <a:r>
              <a:rPr lang="en-US" sz="2400" dirty="0" err="1" smtClean="0"/>
              <a:t>projetar</a:t>
            </a:r>
            <a:r>
              <a:rPr lang="en-US" sz="2400" dirty="0" smtClean="0"/>
              <a:t> as </a:t>
            </a:r>
            <a:r>
              <a:rPr lang="en-US" sz="2400" dirty="0" err="1" smtClean="0"/>
              <a:t>soluções</a:t>
            </a:r>
            <a:r>
              <a:rPr lang="en-US" sz="2400" dirty="0" smtClean="0"/>
              <a:t> </a:t>
            </a:r>
            <a:r>
              <a:rPr lang="en-US" sz="2400" dirty="0" err="1" smtClean="0"/>
              <a:t>que</a:t>
            </a:r>
            <a:r>
              <a:rPr lang="en-US" sz="2400" dirty="0" smtClean="0"/>
              <a:t> </a:t>
            </a:r>
            <a:r>
              <a:rPr lang="en-US" sz="2400" dirty="0" err="1" smtClean="0"/>
              <a:t>devem</a:t>
            </a:r>
            <a:r>
              <a:rPr lang="en-US" sz="2400" dirty="0" smtClean="0"/>
              <a:t> </a:t>
            </a:r>
            <a:r>
              <a:rPr lang="en-US" sz="2400" dirty="0" err="1" smtClean="0"/>
              <a:t>rodar</a:t>
            </a:r>
            <a:r>
              <a:rPr lang="en-US" sz="2400" dirty="0" smtClean="0"/>
              <a:t> </a:t>
            </a:r>
            <a:r>
              <a:rPr lang="en-US" sz="2400" dirty="0" err="1" smtClean="0"/>
              <a:t>em</a:t>
            </a:r>
            <a:r>
              <a:rPr lang="en-US" sz="2400" dirty="0" smtClean="0"/>
              <a:t> </a:t>
            </a:r>
            <a:r>
              <a:rPr lang="en-US" sz="2400" dirty="0" err="1" smtClean="0"/>
              <a:t>cima</a:t>
            </a:r>
            <a:r>
              <a:rPr lang="en-US" sz="2400" dirty="0" smtClean="0"/>
              <a:t> dele;</a:t>
            </a:r>
          </a:p>
          <a:p>
            <a:pPr marL="533400" indent="-533400" eaLnBrk="1" hangingPunct="1">
              <a:buFontTx/>
              <a:buNone/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1424266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79512" y="1516645"/>
            <a:ext cx="8712968" cy="3311525"/>
          </a:xfrm>
        </p:spPr>
        <p:txBody>
          <a:bodyPr/>
          <a:lstStyle/>
          <a:p>
            <a:pPr eaLnBrk="1" hangingPunct="1"/>
            <a:r>
              <a:rPr lang="en-US" sz="2400" dirty="0" err="1">
                <a:solidFill>
                  <a:srgbClr val="339933"/>
                </a:solidFill>
              </a:rPr>
              <a:t>Micronúcleo</a:t>
            </a:r>
            <a:r>
              <a:rPr lang="en-US" sz="2400" dirty="0"/>
              <a:t>: </a:t>
            </a:r>
            <a:r>
              <a:rPr lang="en-US" sz="2400" dirty="0" err="1" smtClean="0"/>
              <a:t>Tentar</a:t>
            </a:r>
            <a:r>
              <a:rPr lang="en-US" sz="2400" dirty="0" smtClean="0"/>
              <a:t> </a:t>
            </a:r>
            <a:r>
              <a:rPr lang="en-US" sz="2400" dirty="0" err="1"/>
              <a:t>manter</a:t>
            </a:r>
            <a:r>
              <a:rPr lang="en-US" sz="2400" dirty="0"/>
              <a:t> o </a:t>
            </a:r>
            <a:r>
              <a:rPr lang="en-US" sz="2400" dirty="0" err="1"/>
              <a:t>mínimo</a:t>
            </a:r>
            <a:r>
              <a:rPr lang="en-US" sz="2400" dirty="0"/>
              <a:t> de </a:t>
            </a:r>
            <a:r>
              <a:rPr lang="en-US" sz="2400" dirty="0" err="1"/>
              <a:t>código</a:t>
            </a:r>
            <a:r>
              <a:rPr lang="en-US" sz="2400" dirty="0"/>
              <a:t> no </a:t>
            </a:r>
            <a:r>
              <a:rPr lang="en-US" sz="2400" dirty="0" err="1"/>
              <a:t>núcleo</a:t>
            </a:r>
            <a:r>
              <a:rPr lang="en-US" sz="2400" dirty="0"/>
              <a:t>.</a:t>
            </a:r>
          </a:p>
          <a:p>
            <a:pPr marL="361950" indent="0" eaLnBrk="1" hangingPunct="1">
              <a:buNone/>
            </a:pPr>
            <a:endParaRPr lang="en-US" sz="2400" dirty="0" smtClean="0"/>
          </a:p>
          <a:p>
            <a:pPr marL="361950" indent="0" eaLnBrk="1" hangingPunct="1">
              <a:buNone/>
            </a:pPr>
            <a:r>
              <a:rPr lang="en-US" sz="2400" dirty="0" err="1" smtClean="0"/>
              <a:t>Pesquisa</a:t>
            </a:r>
            <a:r>
              <a:rPr lang="en-US" sz="2400" dirty="0"/>
              <a:t>: </a:t>
            </a:r>
            <a:r>
              <a:rPr lang="en-US" sz="2400" dirty="0" err="1"/>
              <a:t>aproximadamente</a:t>
            </a:r>
            <a:r>
              <a:rPr lang="en-US" sz="2400" dirty="0"/>
              <a:t> </a:t>
            </a:r>
            <a:r>
              <a:rPr lang="en-US" sz="2400" dirty="0" err="1"/>
              <a:t>dez</a:t>
            </a:r>
            <a:r>
              <a:rPr lang="en-US" sz="2400" dirty="0"/>
              <a:t> </a:t>
            </a:r>
            <a:r>
              <a:rPr lang="en-US" sz="2400" dirty="0" err="1"/>
              <a:t>erros</a:t>
            </a:r>
            <a:r>
              <a:rPr lang="en-US" sz="2400" dirty="0"/>
              <a:t>/1000 </a:t>
            </a:r>
            <a:r>
              <a:rPr lang="en-US" sz="2400" dirty="0" err="1"/>
              <a:t>linhas</a:t>
            </a:r>
            <a:r>
              <a:rPr lang="en-US" sz="2400" dirty="0"/>
              <a:t> de </a:t>
            </a:r>
            <a:r>
              <a:rPr lang="en-US" sz="2400" dirty="0" err="1"/>
              <a:t>código</a:t>
            </a:r>
            <a:r>
              <a:rPr lang="en-US" sz="2400" dirty="0"/>
              <a:t>. Se  o SO tem 5.000.000 </a:t>
            </a:r>
            <a:r>
              <a:rPr lang="en-US" sz="2400" dirty="0" err="1"/>
              <a:t>linhas</a:t>
            </a:r>
            <a:r>
              <a:rPr lang="en-US" sz="2400" dirty="0"/>
              <a:t>…50 mil </a:t>
            </a:r>
            <a:r>
              <a:rPr lang="en-US" sz="2400" dirty="0" err="1"/>
              <a:t>erros</a:t>
            </a:r>
            <a:r>
              <a:rPr lang="en-US" sz="2400" dirty="0" smtClean="0"/>
              <a:t>…</a:t>
            </a:r>
          </a:p>
          <a:p>
            <a:pPr marL="361950" indent="0" eaLnBrk="1" hangingPunct="1">
              <a:buNone/>
            </a:pPr>
            <a:endParaRPr lang="en-US" sz="2400" dirty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536575" y="116632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4000" kern="0" dirty="0" err="1" smtClean="0">
                <a:solidFill>
                  <a:schemeClr val="tx1"/>
                </a:solidFill>
              </a:rPr>
              <a:t>Estrutura</a:t>
            </a:r>
            <a:r>
              <a:rPr lang="en-US" sz="4000" kern="0" dirty="0" smtClean="0">
                <a:solidFill>
                  <a:schemeClr val="tx1"/>
                </a:solidFill>
              </a:rPr>
              <a:t> de SOs (2)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2" t="4166" r="1434" b="3426"/>
          <a:stretch>
            <a:fillRect/>
          </a:stretch>
        </p:blipFill>
        <p:spPr bwMode="auto">
          <a:xfrm>
            <a:off x="1093614" y="3573016"/>
            <a:ext cx="6658322" cy="2872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2" name="Picture 10" descr="1-28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1043608" y="4934035"/>
            <a:ext cx="7148364" cy="1923965"/>
          </a:xfrm>
          <a:noFill/>
        </p:spPr>
      </p:pic>
      <p:sp>
        <p:nvSpPr>
          <p:cNvPr id="5" name="Retângulo 4"/>
          <p:cNvSpPr/>
          <p:nvPr/>
        </p:nvSpPr>
        <p:spPr>
          <a:xfrm>
            <a:off x="251520" y="1018883"/>
            <a:ext cx="85689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buFontTx/>
              <a:buNone/>
            </a:pPr>
            <a:r>
              <a:rPr lang="en-US" dirty="0" err="1">
                <a:solidFill>
                  <a:srgbClr val="339933"/>
                </a:solidFill>
                <a:latin typeface="+mn-lt"/>
              </a:rPr>
              <a:t>Modelo</a:t>
            </a:r>
            <a:r>
              <a:rPr lang="en-US" dirty="0">
                <a:solidFill>
                  <a:srgbClr val="339933"/>
                </a:solidFill>
                <a:latin typeface="+mn-lt"/>
              </a:rPr>
              <a:t> </a:t>
            </a:r>
            <a:r>
              <a:rPr lang="en-US" dirty="0" err="1" smtClean="0">
                <a:solidFill>
                  <a:srgbClr val="339933"/>
                </a:solidFill>
                <a:latin typeface="+mn-lt"/>
              </a:rPr>
              <a:t>Cliente-Servidor</a:t>
            </a:r>
            <a:r>
              <a:rPr lang="en-US" dirty="0" smtClean="0">
                <a:solidFill>
                  <a:srgbClr val="339933"/>
                </a:solidFill>
                <a:latin typeface="+mn-lt"/>
              </a:rPr>
              <a:t> : </a:t>
            </a:r>
            <a:r>
              <a:rPr lang="en-US" dirty="0" err="1">
                <a:latin typeface="+mn-lt"/>
              </a:rPr>
              <a:t>variação</a:t>
            </a:r>
            <a:r>
              <a:rPr lang="en-US" dirty="0">
                <a:latin typeface="+mn-lt"/>
              </a:rPr>
              <a:t> do micro-</a:t>
            </a:r>
            <a:r>
              <a:rPr lang="en-US" dirty="0" err="1">
                <a:latin typeface="+mn-lt"/>
              </a:rPr>
              <a:t>núcleo</a:t>
            </a:r>
            <a:r>
              <a:rPr lang="en-US" dirty="0">
                <a:latin typeface="+mn-lt"/>
              </a:rPr>
              <a:t>, </a:t>
            </a:r>
            <a:r>
              <a:rPr lang="en-US" dirty="0" err="1"/>
              <a:t>manter</a:t>
            </a:r>
            <a:r>
              <a:rPr lang="en-US" dirty="0"/>
              <a:t> </a:t>
            </a:r>
            <a:r>
              <a:rPr lang="en-US" dirty="0" err="1"/>
              <a:t>serviços</a:t>
            </a:r>
            <a:r>
              <a:rPr lang="en-US" dirty="0"/>
              <a:t> </a:t>
            </a:r>
            <a:r>
              <a:rPr lang="en-US" dirty="0" err="1"/>
              <a:t>críticos</a:t>
            </a:r>
            <a:r>
              <a:rPr lang="en-US" dirty="0"/>
              <a:t> no </a:t>
            </a:r>
            <a:r>
              <a:rPr lang="en-US" dirty="0" err="1"/>
              <a:t>modo</a:t>
            </a:r>
            <a:r>
              <a:rPr lang="en-US" dirty="0"/>
              <a:t> </a:t>
            </a:r>
            <a:r>
              <a:rPr lang="en-US" dirty="0" err="1"/>
              <a:t>núcleo</a:t>
            </a:r>
            <a:r>
              <a:rPr lang="en-US" dirty="0"/>
              <a:t> e </a:t>
            </a:r>
            <a:r>
              <a:rPr lang="en-US" dirty="0" err="1"/>
              <a:t>manter</a:t>
            </a:r>
            <a:r>
              <a:rPr lang="en-US" dirty="0"/>
              <a:t> a </a:t>
            </a:r>
            <a:r>
              <a:rPr lang="en-US" dirty="0" err="1"/>
              <a:t>comunicação</a:t>
            </a:r>
            <a:r>
              <a:rPr lang="en-US" dirty="0"/>
              <a:t> com outros </a:t>
            </a:r>
            <a:r>
              <a:rPr lang="en-US" dirty="0" err="1"/>
              <a:t>processos</a:t>
            </a:r>
            <a:r>
              <a:rPr lang="en-US" dirty="0"/>
              <a:t> </a:t>
            </a:r>
            <a:r>
              <a:rPr lang="en-US" dirty="0" err="1"/>
              <a:t>através</a:t>
            </a:r>
            <a:r>
              <a:rPr lang="en-US" dirty="0"/>
              <a:t> de </a:t>
            </a:r>
            <a:r>
              <a:rPr lang="en-US" dirty="0" err="1"/>
              <a:t>mensagens</a:t>
            </a:r>
            <a:r>
              <a:rPr lang="en-US" dirty="0"/>
              <a:t>.</a:t>
            </a: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536575" y="116632"/>
            <a:ext cx="7772400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4000" kern="0" dirty="0" err="1" smtClean="0">
                <a:solidFill>
                  <a:schemeClr val="tx1"/>
                </a:solidFill>
              </a:rPr>
              <a:t>Estrutura</a:t>
            </a:r>
            <a:r>
              <a:rPr lang="en-US" sz="4000" kern="0" dirty="0" smtClean="0">
                <a:solidFill>
                  <a:schemeClr val="tx1"/>
                </a:solidFill>
              </a:rPr>
              <a:t> de SOs (3)</a:t>
            </a: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1492299"/>
              </p:ext>
            </p:extLst>
          </p:nvPr>
        </p:nvGraphicFramePr>
        <p:xfrm>
          <a:off x="939087" y="2228715"/>
          <a:ext cx="7338530" cy="1576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5" name="Image" r:id="rId5" imgW="9866667" imgH="2120635" progId="">
                  <p:embed/>
                </p:oleObj>
              </mc:Choice>
              <mc:Fallback>
                <p:oleObj name="Image" r:id="rId5" imgW="9866667" imgH="2120635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9087" y="2228715"/>
                        <a:ext cx="7338530" cy="1576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tângulo 2"/>
          <p:cNvSpPr/>
          <p:nvPr/>
        </p:nvSpPr>
        <p:spPr>
          <a:xfrm>
            <a:off x="395536" y="3740839"/>
            <a:ext cx="82089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err="1"/>
              <a:t>Clientes</a:t>
            </a:r>
            <a:r>
              <a:rPr lang="en-US" dirty="0"/>
              <a:t> e </a:t>
            </a:r>
            <a:r>
              <a:rPr lang="en-US" dirty="0" err="1"/>
              <a:t>servidores</a:t>
            </a:r>
            <a:r>
              <a:rPr lang="en-US" dirty="0"/>
              <a:t> </a:t>
            </a:r>
            <a:r>
              <a:rPr lang="en-US" dirty="0" err="1"/>
              <a:t>podem</a:t>
            </a:r>
            <a:r>
              <a:rPr lang="en-US" dirty="0"/>
              <a:t> </a:t>
            </a:r>
            <a:r>
              <a:rPr lang="en-US" dirty="0" err="1"/>
              <a:t>estar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computadores</a:t>
            </a:r>
            <a:r>
              <a:rPr lang="en-US" dirty="0"/>
              <a:t> </a:t>
            </a:r>
            <a:r>
              <a:rPr lang="en-US" dirty="0" err="1"/>
              <a:t>diferentes</a:t>
            </a:r>
            <a:r>
              <a:rPr lang="en-US" dirty="0" smtClean="0"/>
              <a:t>. </a:t>
            </a:r>
            <a:r>
              <a:rPr lang="en-US" dirty="0"/>
              <a:t>O </a:t>
            </a:r>
            <a:r>
              <a:rPr lang="en-US" dirty="0" err="1"/>
              <a:t>Cliente</a:t>
            </a:r>
            <a:r>
              <a:rPr lang="en-US" dirty="0"/>
              <a:t> </a:t>
            </a:r>
            <a:r>
              <a:rPr lang="en-US" dirty="0" err="1"/>
              <a:t>nem</a:t>
            </a:r>
            <a:r>
              <a:rPr lang="en-US" dirty="0"/>
              <a:t> </a:t>
            </a:r>
            <a:r>
              <a:rPr lang="en-US" dirty="0" err="1"/>
              <a:t>precisa</a:t>
            </a:r>
            <a:r>
              <a:rPr lang="en-US" dirty="0"/>
              <a:t> saber se </a:t>
            </a:r>
            <a:r>
              <a:rPr lang="en-US" dirty="0" err="1"/>
              <a:t>requisição</a:t>
            </a:r>
            <a:r>
              <a:rPr lang="en-US" dirty="0"/>
              <a:t> </a:t>
            </a:r>
            <a:r>
              <a:rPr lang="en-US" dirty="0" err="1"/>
              <a:t>foi</a:t>
            </a:r>
            <a:r>
              <a:rPr lang="en-US" dirty="0"/>
              <a:t> </a:t>
            </a:r>
            <a:r>
              <a:rPr lang="en-US" dirty="0" err="1"/>
              <a:t>tratada</a:t>
            </a:r>
            <a:r>
              <a:rPr lang="en-US" dirty="0"/>
              <a:t> </a:t>
            </a:r>
            <a:r>
              <a:rPr lang="en-US" dirty="0" err="1"/>
              <a:t>localmente</a:t>
            </a:r>
            <a:r>
              <a:rPr lang="en-US" dirty="0"/>
              <a:t> </a:t>
            </a:r>
            <a:r>
              <a:rPr lang="en-US" dirty="0" err="1"/>
              <a:t>ou</a:t>
            </a:r>
            <a:r>
              <a:rPr lang="en-US" dirty="0"/>
              <a:t> se </a:t>
            </a:r>
            <a:r>
              <a:rPr lang="en-US" dirty="0" err="1"/>
              <a:t>enviada</a:t>
            </a:r>
            <a:r>
              <a:rPr lang="en-US" dirty="0"/>
              <a:t> pela </a:t>
            </a:r>
            <a:r>
              <a:rPr lang="en-US" dirty="0" err="1"/>
              <a:t>rede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404813"/>
            <a:ext cx="7845425" cy="792162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4000" smtClean="0">
                <a:solidFill>
                  <a:schemeClr val="tx1"/>
                </a:solidFill>
              </a:rPr>
              <a:t>Máquinas Virtuais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95288" y="1484313"/>
            <a:ext cx="8280400" cy="5373687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400" dirty="0" err="1" smtClean="0"/>
              <a:t>Tradicionalmente</a:t>
            </a:r>
            <a:r>
              <a:rPr lang="en-US" sz="2400" dirty="0" smtClean="0"/>
              <a:t>, </a:t>
            </a:r>
            <a:r>
              <a:rPr lang="en-US" sz="2400" dirty="0" err="1" smtClean="0"/>
              <a:t>muitas</a:t>
            </a:r>
            <a:r>
              <a:rPr lang="en-US" sz="2400" dirty="0" smtClean="0"/>
              <a:t> </a:t>
            </a:r>
            <a:r>
              <a:rPr lang="en-US" sz="2400" dirty="0" err="1" smtClean="0"/>
              <a:t>companhias</a:t>
            </a:r>
            <a:r>
              <a:rPr lang="en-US" sz="2400" dirty="0" smtClean="0"/>
              <a:t> </a:t>
            </a:r>
            <a:r>
              <a:rPr lang="en-US" sz="2400" dirty="0" err="1" smtClean="0"/>
              <a:t>executavam</a:t>
            </a:r>
            <a:r>
              <a:rPr lang="en-US" sz="2400" dirty="0" smtClean="0"/>
              <a:t> </a:t>
            </a:r>
            <a:r>
              <a:rPr lang="en-US" sz="2400" dirty="0" err="1" smtClean="0"/>
              <a:t>serviços</a:t>
            </a:r>
            <a:r>
              <a:rPr lang="en-US" sz="2400" dirty="0" smtClean="0"/>
              <a:t> (</a:t>
            </a:r>
            <a:r>
              <a:rPr lang="en-US" sz="2400" dirty="0" err="1" smtClean="0"/>
              <a:t>correio</a:t>
            </a:r>
            <a:r>
              <a:rPr lang="en-US" sz="2400" dirty="0" smtClean="0"/>
              <a:t>, web, ftp e </a:t>
            </a:r>
            <a:r>
              <a:rPr lang="en-US" sz="2400" dirty="0" err="1" smtClean="0"/>
              <a:t>outros</a:t>
            </a:r>
            <a:r>
              <a:rPr lang="en-US" sz="2400" dirty="0" smtClean="0"/>
              <a:t>) </a:t>
            </a:r>
            <a:r>
              <a:rPr lang="en-US" sz="2400" dirty="0" err="1" smtClean="0"/>
              <a:t>em</a:t>
            </a:r>
            <a:r>
              <a:rPr lang="en-US" sz="2400" dirty="0" smtClean="0"/>
              <a:t> </a:t>
            </a:r>
            <a:r>
              <a:rPr lang="en-US" sz="2400" dirty="0" err="1" smtClean="0"/>
              <a:t>computadores</a:t>
            </a:r>
            <a:r>
              <a:rPr lang="en-US" sz="2400" dirty="0" smtClean="0"/>
              <a:t> </a:t>
            </a:r>
            <a:r>
              <a:rPr lang="en-US" sz="2400" dirty="0" err="1" smtClean="0"/>
              <a:t>separados</a:t>
            </a:r>
            <a:r>
              <a:rPr lang="en-US" sz="2400" dirty="0" smtClean="0"/>
              <a:t>, com SOs  </a:t>
            </a:r>
            <a:r>
              <a:rPr lang="en-US" sz="2400" dirty="0" err="1" smtClean="0"/>
              <a:t>diferentes</a:t>
            </a:r>
            <a:r>
              <a:rPr lang="en-US" sz="2400" dirty="0" smtClean="0"/>
              <a:t>. Com a </a:t>
            </a:r>
            <a:r>
              <a:rPr lang="en-US" sz="2400" dirty="0" err="1" smtClean="0"/>
              <a:t>virtualização</a:t>
            </a:r>
            <a:r>
              <a:rPr lang="en-US" sz="2400" dirty="0" smtClean="0"/>
              <a:t>, </a:t>
            </a:r>
            <a:r>
              <a:rPr lang="en-US" sz="2400" dirty="0" err="1" smtClean="0"/>
              <a:t>podem</a:t>
            </a:r>
            <a:r>
              <a:rPr lang="en-US" sz="2400" dirty="0" smtClean="0"/>
              <a:t> </a:t>
            </a:r>
            <a:r>
              <a:rPr lang="en-US" sz="2400" dirty="0" err="1" smtClean="0"/>
              <a:t>executar</a:t>
            </a:r>
            <a:r>
              <a:rPr lang="en-US" sz="2400" dirty="0" smtClean="0"/>
              <a:t> </a:t>
            </a:r>
            <a:r>
              <a:rPr lang="en-US" sz="2400" dirty="0" err="1" smtClean="0"/>
              <a:t>os</a:t>
            </a:r>
            <a:r>
              <a:rPr lang="en-US" sz="2400" dirty="0" smtClean="0"/>
              <a:t> </a:t>
            </a:r>
            <a:r>
              <a:rPr lang="en-US" sz="2400" dirty="0" err="1" smtClean="0"/>
              <a:t>serviços</a:t>
            </a:r>
            <a:r>
              <a:rPr lang="en-US" sz="2400" dirty="0" smtClean="0"/>
              <a:t> </a:t>
            </a:r>
            <a:r>
              <a:rPr lang="en-US" sz="2400" dirty="0" err="1" smtClean="0"/>
              <a:t>em</a:t>
            </a:r>
            <a:r>
              <a:rPr lang="en-US" sz="2400" dirty="0" smtClean="0"/>
              <a:t> </a:t>
            </a:r>
            <a:r>
              <a:rPr lang="en-US" sz="2400" dirty="0" err="1" smtClean="0"/>
              <a:t>uma</a:t>
            </a:r>
            <a:r>
              <a:rPr lang="en-US" sz="2400" dirty="0" smtClean="0"/>
              <a:t> </a:t>
            </a:r>
            <a:r>
              <a:rPr lang="en-US" sz="2400" dirty="0" err="1" smtClean="0"/>
              <a:t>mesma</a:t>
            </a:r>
            <a:r>
              <a:rPr lang="en-US" sz="2400" dirty="0" smtClean="0"/>
              <a:t> </a:t>
            </a:r>
            <a:r>
              <a:rPr lang="en-US" sz="2400" dirty="0" err="1" smtClean="0"/>
              <a:t>máquina</a:t>
            </a:r>
            <a:r>
              <a:rPr lang="en-US" sz="2400" dirty="0" smtClean="0"/>
              <a:t> </a:t>
            </a:r>
            <a:r>
              <a:rPr lang="en-US" sz="2400" dirty="0" err="1" smtClean="0"/>
              <a:t>sem</a:t>
            </a:r>
            <a:r>
              <a:rPr lang="en-US" sz="2400" dirty="0" smtClean="0"/>
              <a:t> </a:t>
            </a:r>
            <a:r>
              <a:rPr lang="en-US" sz="2400" dirty="0" err="1" smtClean="0"/>
              <a:t>que</a:t>
            </a:r>
            <a:r>
              <a:rPr lang="en-US" sz="2400" dirty="0" smtClean="0"/>
              <a:t> </a:t>
            </a:r>
            <a:r>
              <a:rPr lang="en-US" sz="2400" dirty="0" err="1" smtClean="0"/>
              <a:t>uma</a:t>
            </a:r>
            <a:r>
              <a:rPr lang="en-US" sz="2400" dirty="0" smtClean="0"/>
              <a:t> </a:t>
            </a:r>
            <a:r>
              <a:rPr lang="en-US" sz="2400" dirty="0" err="1" smtClean="0"/>
              <a:t>falha</a:t>
            </a:r>
            <a:r>
              <a:rPr lang="en-US" sz="2400" dirty="0" smtClean="0"/>
              <a:t> </a:t>
            </a:r>
            <a:r>
              <a:rPr lang="en-US" sz="2400" dirty="0" err="1" smtClean="0"/>
              <a:t>afete</a:t>
            </a:r>
            <a:r>
              <a:rPr lang="en-US" sz="2400" dirty="0" smtClean="0"/>
              <a:t> o </a:t>
            </a:r>
            <a:r>
              <a:rPr lang="en-US" sz="2400" dirty="0" err="1" smtClean="0"/>
              <a:t>resto</a:t>
            </a:r>
            <a:r>
              <a:rPr lang="en-US" sz="2400" dirty="0" smtClean="0"/>
              <a:t> do </a:t>
            </a:r>
            <a:r>
              <a:rPr lang="en-US" sz="2400" dirty="0" err="1" smtClean="0"/>
              <a:t>sistema</a:t>
            </a:r>
            <a:r>
              <a:rPr lang="en-US" sz="2400" dirty="0" smtClean="0"/>
              <a:t>.</a:t>
            </a:r>
          </a:p>
          <a:p>
            <a:pPr eaLnBrk="1" hangingPunct="1">
              <a:buFontTx/>
              <a:buNone/>
            </a:pPr>
            <a:endParaRPr lang="en-US" sz="2400" dirty="0" smtClean="0"/>
          </a:p>
          <a:p>
            <a:pPr eaLnBrk="1" hangingPunct="1">
              <a:buFontTx/>
              <a:buNone/>
            </a:pPr>
            <a:r>
              <a:rPr lang="en-US" sz="2400" dirty="0" err="1" smtClean="0"/>
              <a:t>Virtualização</a:t>
            </a:r>
            <a:r>
              <a:rPr lang="en-US" sz="2400" dirty="0" smtClean="0"/>
              <a:t> é popular </a:t>
            </a:r>
            <a:r>
              <a:rPr lang="en-US" sz="2400" dirty="0" err="1" smtClean="0"/>
              <a:t>para</a:t>
            </a:r>
            <a:r>
              <a:rPr lang="en-US" sz="2400" dirty="0" smtClean="0"/>
              <a:t> </a:t>
            </a:r>
            <a:r>
              <a:rPr lang="en-US" sz="2400" dirty="0" err="1" smtClean="0"/>
              <a:t>hospedagem</a:t>
            </a:r>
            <a:r>
              <a:rPr lang="en-US" sz="2400" dirty="0" smtClean="0"/>
              <a:t> de </a:t>
            </a:r>
            <a:r>
              <a:rPr lang="en-US" sz="2400" dirty="0" err="1" smtClean="0"/>
              <a:t>páginas</a:t>
            </a:r>
            <a:r>
              <a:rPr lang="en-US" sz="2400" dirty="0" smtClean="0"/>
              <a:t>: o </a:t>
            </a:r>
            <a:r>
              <a:rPr lang="en-US" sz="2400" dirty="0" err="1" smtClean="0"/>
              <a:t>cliente</a:t>
            </a:r>
            <a:r>
              <a:rPr lang="en-US" sz="2400" dirty="0" smtClean="0"/>
              <a:t> </a:t>
            </a:r>
            <a:r>
              <a:rPr lang="en-US" sz="2400" dirty="0" err="1" smtClean="0"/>
              <a:t>aluga</a:t>
            </a:r>
            <a:r>
              <a:rPr lang="en-US" sz="2400" dirty="0" smtClean="0"/>
              <a:t> </a:t>
            </a:r>
            <a:r>
              <a:rPr lang="en-US" sz="2400" dirty="0" err="1" smtClean="0"/>
              <a:t>uma</a:t>
            </a:r>
            <a:r>
              <a:rPr lang="en-US" sz="2400" dirty="0" smtClean="0"/>
              <a:t> </a:t>
            </a:r>
            <a:r>
              <a:rPr lang="en-US" sz="2400" dirty="0" err="1" smtClean="0"/>
              <a:t>máquina</a:t>
            </a:r>
            <a:r>
              <a:rPr lang="en-US" sz="2400" dirty="0" smtClean="0"/>
              <a:t> virtual </a:t>
            </a:r>
            <a:r>
              <a:rPr lang="en-US" sz="2400" dirty="0" err="1" smtClean="0"/>
              <a:t>por</a:t>
            </a:r>
            <a:r>
              <a:rPr lang="en-US" sz="2400" dirty="0" smtClean="0"/>
              <a:t> </a:t>
            </a:r>
            <a:r>
              <a:rPr lang="en-US" sz="2400" dirty="0" err="1" smtClean="0"/>
              <a:t>uma</a:t>
            </a:r>
            <a:r>
              <a:rPr lang="en-US" sz="2400" dirty="0" smtClean="0"/>
              <a:t> </a:t>
            </a:r>
            <a:r>
              <a:rPr lang="en-US" sz="2400" dirty="0" err="1" smtClean="0"/>
              <a:t>fração</a:t>
            </a:r>
            <a:r>
              <a:rPr lang="en-US" sz="2400" dirty="0" smtClean="0"/>
              <a:t> do </a:t>
            </a:r>
            <a:r>
              <a:rPr lang="en-US" sz="2400" dirty="0" err="1" smtClean="0"/>
              <a:t>custo</a:t>
            </a:r>
            <a:r>
              <a:rPr lang="en-US" sz="2400" dirty="0" smtClean="0"/>
              <a:t> de um </a:t>
            </a:r>
            <a:r>
              <a:rPr lang="en-US" sz="2400" dirty="0" err="1" smtClean="0"/>
              <a:t>servidor</a:t>
            </a:r>
            <a:r>
              <a:rPr lang="en-US" sz="2400" dirty="0" smtClean="0"/>
              <a:t> </a:t>
            </a:r>
            <a:r>
              <a:rPr lang="en-US" sz="2400" dirty="0" err="1" smtClean="0"/>
              <a:t>dedicado</a:t>
            </a:r>
            <a:r>
              <a:rPr lang="en-US" sz="2400" dirty="0" smtClean="0"/>
              <a:t>; no </a:t>
            </a:r>
            <a:r>
              <a:rPr lang="en-US" sz="2400" dirty="0" err="1" smtClean="0"/>
              <a:t>fundo</a:t>
            </a:r>
            <a:r>
              <a:rPr lang="en-US" sz="2400" dirty="0" smtClean="0"/>
              <a:t> a </a:t>
            </a:r>
            <a:r>
              <a:rPr lang="en-US" sz="2400" dirty="0" err="1" smtClean="0"/>
              <a:t>mesma</a:t>
            </a:r>
            <a:r>
              <a:rPr lang="en-US" sz="2400" dirty="0" smtClean="0"/>
              <a:t> </a:t>
            </a:r>
            <a:r>
              <a:rPr lang="en-US" sz="2400" dirty="0" err="1" smtClean="0"/>
              <a:t>máquina</a:t>
            </a:r>
            <a:r>
              <a:rPr lang="en-US" sz="2400" dirty="0" smtClean="0"/>
              <a:t> </a:t>
            </a:r>
            <a:r>
              <a:rPr lang="en-US" sz="2400" dirty="0" err="1" smtClean="0"/>
              <a:t>física</a:t>
            </a:r>
            <a:r>
              <a:rPr lang="en-US" sz="2400" dirty="0" smtClean="0"/>
              <a:t> </a:t>
            </a:r>
            <a:r>
              <a:rPr lang="en-US" sz="2400" dirty="0" err="1" smtClean="0"/>
              <a:t>suporta</a:t>
            </a:r>
            <a:r>
              <a:rPr lang="en-US" sz="2400" dirty="0" smtClean="0"/>
              <a:t> </a:t>
            </a:r>
            <a:r>
              <a:rPr lang="en-US" sz="2400" dirty="0" err="1" smtClean="0"/>
              <a:t>várias</a:t>
            </a:r>
            <a:r>
              <a:rPr lang="en-US" sz="2400" dirty="0" smtClean="0"/>
              <a:t> </a:t>
            </a:r>
            <a:r>
              <a:rPr lang="en-US" sz="2400" dirty="0" err="1" smtClean="0"/>
              <a:t>máquinas</a:t>
            </a:r>
            <a:r>
              <a:rPr lang="en-US" sz="2400" dirty="0" smtClean="0"/>
              <a:t> </a:t>
            </a:r>
            <a:r>
              <a:rPr lang="en-US" sz="2400" dirty="0" err="1" smtClean="0"/>
              <a:t>virtuais</a:t>
            </a:r>
            <a:r>
              <a:rPr lang="en-US" sz="2400" dirty="0" smtClean="0"/>
              <a:t>.</a:t>
            </a:r>
          </a:p>
          <a:p>
            <a:pPr eaLnBrk="1" hangingPunct="1">
              <a:buFontTx/>
              <a:buNone/>
            </a:pPr>
            <a:endParaRPr lang="en-US" sz="2400" dirty="0" smtClean="0"/>
          </a:p>
          <a:p>
            <a:pPr eaLnBrk="1" hangingPunct="1">
              <a:buFontTx/>
              <a:buNone/>
            </a:pPr>
            <a:r>
              <a:rPr lang="en-US" sz="2400" dirty="0" err="1" smtClean="0"/>
              <a:t>Termo</a:t>
            </a:r>
            <a:r>
              <a:rPr lang="en-US" sz="2400" dirty="0" smtClean="0"/>
              <a:t> </a:t>
            </a:r>
            <a:r>
              <a:rPr lang="en-US" sz="2400" i="1" dirty="0" err="1" smtClean="0">
                <a:solidFill>
                  <a:srgbClr val="006600"/>
                </a:solidFill>
              </a:rPr>
              <a:t>Hipervisor</a:t>
            </a:r>
            <a:r>
              <a:rPr lang="en-US" sz="2400" dirty="0" smtClean="0"/>
              <a:t> é um monitor de </a:t>
            </a:r>
            <a:r>
              <a:rPr lang="en-US" sz="2400" dirty="0" err="1" smtClean="0"/>
              <a:t>máquina</a:t>
            </a:r>
            <a:r>
              <a:rPr lang="en-US" sz="2400" dirty="0" smtClean="0"/>
              <a:t> virtual.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332656"/>
            <a:ext cx="7772400" cy="731837"/>
          </a:xfrm>
        </p:spPr>
        <p:txBody>
          <a:bodyPr/>
          <a:lstStyle/>
          <a:p>
            <a:pPr eaLnBrk="1" hangingPunct="1"/>
            <a:r>
              <a:rPr lang="en-US" sz="4000" dirty="0" err="1" smtClean="0">
                <a:solidFill>
                  <a:schemeClr val="tx1"/>
                </a:solidFill>
              </a:rPr>
              <a:t>Máquinas</a:t>
            </a:r>
            <a:r>
              <a:rPr lang="en-US" sz="4000" dirty="0" smtClean="0">
                <a:solidFill>
                  <a:schemeClr val="tx1"/>
                </a:solidFill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</a:rPr>
              <a:t>Virtuais</a:t>
            </a:r>
            <a:endParaRPr lang="en-US" sz="3600" dirty="0" smtClean="0">
              <a:solidFill>
                <a:schemeClr val="tx1"/>
              </a:solidFill>
            </a:endParaRP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148263" y="1340768"/>
            <a:ext cx="3816225" cy="5373687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en-US" sz="2400" dirty="0" err="1" smtClean="0"/>
              <a:t>Hipervisor</a:t>
            </a:r>
            <a:r>
              <a:rPr lang="en-US" sz="2400" dirty="0" smtClean="0"/>
              <a:t> do </a:t>
            </a:r>
            <a:r>
              <a:rPr lang="en-US" sz="2400" dirty="0" err="1" smtClean="0"/>
              <a:t>tipo</a:t>
            </a:r>
            <a:r>
              <a:rPr lang="en-US" sz="2400" dirty="0" smtClean="0"/>
              <a:t> 1: </a:t>
            </a:r>
            <a:r>
              <a:rPr lang="en-US" sz="2400" dirty="0" err="1" smtClean="0"/>
              <a:t>executado</a:t>
            </a:r>
            <a:r>
              <a:rPr lang="en-US" sz="2400" dirty="0" smtClean="0"/>
              <a:t> </a:t>
            </a:r>
            <a:r>
              <a:rPr lang="en-US" sz="2400" dirty="0" err="1" smtClean="0"/>
              <a:t>diretamente</a:t>
            </a:r>
            <a:r>
              <a:rPr lang="en-US" sz="2400" dirty="0" smtClean="0"/>
              <a:t> no hardware</a:t>
            </a:r>
          </a:p>
          <a:p>
            <a:pPr eaLnBrk="1" hangingPunct="1">
              <a:buFontTx/>
              <a:buNone/>
              <a:defRPr/>
            </a:pPr>
            <a:endParaRPr lang="en-US" sz="2400" dirty="0" smtClean="0">
              <a:solidFill>
                <a:srgbClr val="339933"/>
              </a:solidFill>
            </a:endParaRPr>
          </a:p>
          <a:p>
            <a:pPr eaLnBrk="1" hangingPunct="1">
              <a:buFontTx/>
              <a:buNone/>
              <a:defRPr/>
            </a:pPr>
            <a:endParaRPr lang="en-US" sz="2400" dirty="0" smtClean="0">
              <a:solidFill>
                <a:srgbClr val="339933"/>
              </a:solidFill>
            </a:endParaRPr>
          </a:p>
          <a:p>
            <a:pPr indent="17463" eaLnBrk="1" hangingPunct="1">
              <a:buFontTx/>
              <a:buNone/>
              <a:defRPr/>
            </a:pPr>
            <a:r>
              <a:rPr lang="en-US" sz="2400" dirty="0" err="1" smtClean="0">
                <a:solidFill>
                  <a:srgbClr val="339933"/>
                </a:solidFill>
              </a:rPr>
              <a:t>VMWare</a:t>
            </a:r>
            <a:r>
              <a:rPr lang="en-US" sz="2400" dirty="0" smtClean="0"/>
              <a:t> é um </a:t>
            </a:r>
            <a:r>
              <a:rPr lang="en-US" sz="2400" i="1" dirty="0" err="1" smtClean="0"/>
              <a:t>Hipervisor</a:t>
            </a:r>
            <a:r>
              <a:rPr lang="en-US" sz="2400" dirty="0" smtClean="0"/>
              <a:t> de </a:t>
            </a:r>
            <a:r>
              <a:rPr lang="en-US" sz="2400" dirty="0" err="1" smtClean="0"/>
              <a:t>tipo</a:t>
            </a:r>
            <a:r>
              <a:rPr lang="en-US" sz="2400" dirty="0" smtClean="0"/>
              <a:t> 2: </a:t>
            </a:r>
            <a:r>
              <a:rPr lang="en-US" sz="2400" dirty="0" err="1" smtClean="0"/>
              <a:t>executado</a:t>
            </a:r>
            <a:r>
              <a:rPr lang="en-US" sz="2400" dirty="0" smtClean="0"/>
              <a:t> </a:t>
            </a:r>
            <a:r>
              <a:rPr lang="en-US" sz="2400" dirty="0" err="1" smtClean="0"/>
              <a:t>como</a:t>
            </a:r>
            <a:r>
              <a:rPr lang="en-US" sz="2400" dirty="0" smtClean="0"/>
              <a:t>  </a:t>
            </a:r>
            <a:r>
              <a:rPr lang="en-US" sz="2400" dirty="0" err="1" smtClean="0"/>
              <a:t>aplicativo</a:t>
            </a:r>
            <a:r>
              <a:rPr lang="en-US" sz="2400" dirty="0" smtClean="0"/>
              <a:t> </a:t>
            </a:r>
            <a:r>
              <a:rPr lang="en-US" sz="2400" dirty="0" err="1" smtClean="0"/>
              <a:t>na</a:t>
            </a:r>
            <a:r>
              <a:rPr lang="en-US" sz="2400" dirty="0" smtClean="0"/>
              <a:t> </a:t>
            </a:r>
            <a:r>
              <a:rPr lang="en-US" sz="2400" dirty="0" err="1" smtClean="0"/>
              <a:t>camada</a:t>
            </a:r>
            <a:r>
              <a:rPr lang="en-US" sz="2400" dirty="0" smtClean="0"/>
              <a:t> superior de um SO </a:t>
            </a:r>
            <a:r>
              <a:rPr lang="en-US" sz="2400" dirty="0" err="1" smtClean="0"/>
              <a:t>hospedeiro</a:t>
            </a:r>
            <a:r>
              <a:rPr lang="en-US" sz="2400" dirty="0" smtClean="0"/>
              <a:t>. </a:t>
            </a:r>
          </a:p>
        </p:txBody>
      </p:sp>
      <p:pic>
        <p:nvPicPr>
          <p:cNvPr id="75780" name="Picture 2"/>
          <p:cNvPicPr>
            <a:picLocks noChangeAspect="1" noChangeArrowheads="1"/>
          </p:cNvPicPr>
          <p:nvPr/>
        </p:nvPicPr>
        <p:blipFill>
          <a:blip r:embed="rId3" cstate="print"/>
          <a:srcRect t="4401" r="1624"/>
          <a:stretch>
            <a:fillRect/>
          </a:stretch>
        </p:blipFill>
        <p:spPr bwMode="auto">
          <a:xfrm>
            <a:off x="323528" y="1412875"/>
            <a:ext cx="4776787" cy="4833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332656"/>
            <a:ext cx="7772400" cy="731837"/>
          </a:xfrm>
        </p:spPr>
        <p:txBody>
          <a:bodyPr/>
          <a:lstStyle/>
          <a:p>
            <a:pPr eaLnBrk="1" hangingPunct="1"/>
            <a:r>
              <a:rPr lang="en-US" sz="4000" dirty="0" err="1" smtClean="0">
                <a:solidFill>
                  <a:schemeClr val="tx1"/>
                </a:solidFill>
              </a:rPr>
              <a:t>Computação</a:t>
            </a:r>
            <a:r>
              <a:rPr lang="en-US" sz="4000" dirty="0" smtClean="0">
                <a:solidFill>
                  <a:schemeClr val="tx1"/>
                </a:solidFill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</a:rPr>
              <a:t>em</a:t>
            </a:r>
            <a:r>
              <a:rPr lang="en-US" sz="4000" dirty="0" smtClean="0">
                <a:solidFill>
                  <a:schemeClr val="tx1"/>
                </a:solidFill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</a:rPr>
              <a:t>Nuvem</a:t>
            </a:r>
            <a:r>
              <a:rPr lang="en-US" sz="4000" dirty="0" smtClean="0">
                <a:solidFill>
                  <a:schemeClr val="tx1"/>
                </a:solidFill>
              </a:rPr>
              <a:t> (1)</a:t>
            </a:r>
            <a:endParaRPr lang="en-US" sz="3600" dirty="0" smtClean="0">
              <a:solidFill>
                <a:schemeClr val="tx1"/>
              </a:solidFill>
            </a:endParaRP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70545" y="1556792"/>
            <a:ext cx="8424167" cy="4896544"/>
          </a:xfrm>
        </p:spPr>
        <p:txBody>
          <a:bodyPr/>
          <a:lstStyle/>
          <a:p>
            <a:pPr indent="17463" eaLnBrk="1" hangingPunct="1">
              <a:buFontTx/>
              <a:buNone/>
              <a:defRPr/>
            </a:pPr>
            <a:r>
              <a:rPr lang="en-US" sz="2400" dirty="0" smtClean="0"/>
              <a:t>O </a:t>
            </a:r>
            <a:r>
              <a:rPr lang="en-US" sz="2400" dirty="0" err="1" smtClean="0"/>
              <a:t>termo</a:t>
            </a:r>
            <a:r>
              <a:rPr lang="en-US" sz="2400" dirty="0" smtClean="0"/>
              <a:t> </a:t>
            </a:r>
            <a:r>
              <a:rPr lang="en-US" sz="2400" dirty="0" err="1" smtClean="0"/>
              <a:t>indica</a:t>
            </a:r>
            <a:r>
              <a:rPr lang="en-US" sz="2400" dirty="0" smtClean="0"/>
              <a:t> um </a:t>
            </a:r>
            <a:r>
              <a:rPr lang="en-US" sz="2400" dirty="0" err="1" smtClean="0"/>
              <a:t>tipo</a:t>
            </a:r>
            <a:r>
              <a:rPr lang="en-US" sz="2400" dirty="0" smtClean="0"/>
              <a:t> de </a:t>
            </a:r>
            <a:r>
              <a:rPr lang="en-US" sz="2400" dirty="0" err="1" smtClean="0"/>
              <a:t>Computação</a:t>
            </a:r>
            <a:r>
              <a:rPr lang="en-US" sz="2400" dirty="0" smtClean="0"/>
              <a:t> que </a:t>
            </a:r>
            <a:r>
              <a:rPr lang="en-US" sz="2400" dirty="0" err="1" smtClean="0"/>
              <a:t>distribui</a:t>
            </a:r>
            <a:r>
              <a:rPr lang="en-US" sz="2400" dirty="0" smtClean="0"/>
              <a:t> a </a:t>
            </a:r>
            <a:r>
              <a:rPr lang="en-US" sz="2400" dirty="0" err="1" smtClean="0"/>
              <a:t>computação</a:t>
            </a:r>
            <a:r>
              <a:rPr lang="en-US" sz="2400" dirty="0" smtClean="0"/>
              <a:t>, </a:t>
            </a:r>
            <a:r>
              <a:rPr lang="en-US" sz="2400" dirty="0" err="1" smtClean="0"/>
              <a:t>armazenamento</a:t>
            </a:r>
            <a:r>
              <a:rPr lang="en-US" sz="2400" dirty="0" smtClean="0"/>
              <a:t> e </a:t>
            </a:r>
            <a:r>
              <a:rPr lang="en-US" sz="2400" dirty="0" err="1" smtClean="0"/>
              <a:t>aplicativos</a:t>
            </a:r>
            <a:r>
              <a:rPr lang="en-US" sz="2400" dirty="0" smtClean="0"/>
              <a:t> </a:t>
            </a:r>
            <a:r>
              <a:rPr lang="en-US" sz="2400" dirty="0" err="1" smtClean="0"/>
              <a:t>como</a:t>
            </a:r>
            <a:r>
              <a:rPr lang="en-US" sz="2400" dirty="0" smtClean="0"/>
              <a:t> </a:t>
            </a:r>
            <a:r>
              <a:rPr lang="en-US" sz="2400" dirty="0" err="1" smtClean="0"/>
              <a:t>serviço</a:t>
            </a:r>
            <a:r>
              <a:rPr lang="en-US" sz="2400" dirty="0" smtClean="0"/>
              <a:t> </a:t>
            </a:r>
            <a:r>
              <a:rPr lang="en-US" sz="2400" dirty="0" err="1" smtClean="0"/>
              <a:t>por</a:t>
            </a:r>
            <a:r>
              <a:rPr lang="en-US" sz="2400" dirty="0" smtClean="0"/>
              <a:t> </a:t>
            </a:r>
            <a:r>
              <a:rPr lang="en-US" sz="2400" dirty="0" err="1" smtClean="0"/>
              <a:t>uma</a:t>
            </a:r>
            <a:r>
              <a:rPr lang="en-US" sz="2400" dirty="0" smtClean="0"/>
              <a:t> </a:t>
            </a:r>
            <a:r>
              <a:rPr lang="en-US" sz="2400" dirty="0" err="1" smtClean="0"/>
              <a:t>rede</a:t>
            </a:r>
            <a:r>
              <a:rPr lang="en-US" sz="2400" dirty="0" smtClean="0"/>
              <a:t>. </a:t>
            </a:r>
            <a:r>
              <a:rPr lang="en-US" sz="2400" dirty="0" err="1" smtClean="0"/>
              <a:t>Extensão</a:t>
            </a:r>
            <a:r>
              <a:rPr lang="en-US" sz="2400" dirty="0" smtClean="0"/>
              <a:t> da </a:t>
            </a:r>
            <a:r>
              <a:rPr lang="en-US" sz="2400" dirty="0" err="1" smtClean="0"/>
              <a:t>virtualização</a:t>
            </a:r>
            <a:r>
              <a:rPr lang="en-US" sz="2400" dirty="0"/>
              <a:t> </a:t>
            </a:r>
            <a:r>
              <a:rPr lang="en-US" sz="2400" dirty="0" smtClean="0"/>
              <a:t>que é a base de </a:t>
            </a:r>
            <a:r>
              <a:rPr lang="en-US" sz="2400" dirty="0" err="1" smtClean="0"/>
              <a:t>sua</a:t>
            </a:r>
            <a:r>
              <a:rPr lang="en-US" sz="2400" dirty="0" smtClean="0"/>
              <a:t> </a:t>
            </a:r>
            <a:r>
              <a:rPr lang="en-US" sz="2400" dirty="0" err="1" smtClean="0"/>
              <a:t>funcionalidade</a:t>
            </a:r>
            <a:r>
              <a:rPr lang="en-US" sz="2400" dirty="0" smtClean="0"/>
              <a:t>.</a:t>
            </a:r>
          </a:p>
          <a:p>
            <a:pPr indent="17463" eaLnBrk="1" hangingPunct="1">
              <a:buFontTx/>
              <a:buNone/>
              <a:defRPr/>
            </a:pPr>
            <a:endParaRPr lang="en-US" sz="2400" dirty="0" smtClean="0"/>
          </a:p>
          <a:p>
            <a:pPr indent="17463" eaLnBrk="1" hangingPunct="1">
              <a:buFontTx/>
              <a:buNone/>
              <a:defRPr/>
            </a:pPr>
            <a:r>
              <a:rPr lang="pt-BR" sz="2400" dirty="0" smtClean="0"/>
              <a:t>Ex: </a:t>
            </a:r>
            <a:r>
              <a:rPr lang="pt-BR" sz="2400" dirty="0" smtClean="0">
                <a:solidFill>
                  <a:srgbClr val="339933"/>
                </a:solidFill>
              </a:rPr>
              <a:t>EC2 (</a:t>
            </a:r>
            <a:r>
              <a:rPr lang="pt-BR" sz="2400" dirty="0" err="1" smtClean="0">
                <a:solidFill>
                  <a:srgbClr val="339933"/>
                </a:solidFill>
              </a:rPr>
              <a:t>Elastic</a:t>
            </a:r>
            <a:r>
              <a:rPr lang="pt-BR" sz="2400" dirty="0" smtClean="0">
                <a:solidFill>
                  <a:srgbClr val="339933"/>
                </a:solidFill>
              </a:rPr>
              <a:t> Compute </a:t>
            </a:r>
            <a:r>
              <a:rPr lang="pt-BR" sz="2400" dirty="0" err="1" smtClean="0">
                <a:solidFill>
                  <a:srgbClr val="339933"/>
                </a:solidFill>
              </a:rPr>
              <a:t>Cloud</a:t>
            </a:r>
            <a:r>
              <a:rPr lang="pt-BR" sz="2400" dirty="0" smtClean="0"/>
              <a:t>) da </a:t>
            </a:r>
            <a:r>
              <a:rPr lang="pt-BR" sz="2400" dirty="0" err="1" smtClean="0"/>
              <a:t>Amazon</a:t>
            </a:r>
            <a:r>
              <a:rPr lang="pt-BR" sz="2400" dirty="0" smtClean="0"/>
              <a:t> =&gt; milhares de servidores, milhões de </a:t>
            </a:r>
            <a:r>
              <a:rPr lang="pt-BR" sz="2400" dirty="0" err="1" smtClean="0"/>
              <a:t>VMs</a:t>
            </a:r>
            <a:r>
              <a:rPr lang="pt-BR" sz="2400" dirty="0" smtClean="0"/>
              <a:t> e </a:t>
            </a:r>
            <a:r>
              <a:rPr lang="pt-BR" sz="2400" dirty="0" err="1" smtClean="0"/>
              <a:t>petabytes</a:t>
            </a:r>
            <a:r>
              <a:rPr lang="pt-BR" sz="2400" dirty="0" smtClean="0"/>
              <a:t> de armazenamento. Usuários pagam por mês.</a:t>
            </a:r>
          </a:p>
          <a:p>
            <a:pPr indent="17463" eaLnBrk="1" hangingPunct="1">
              <a:buFontTx/>
              <a:buNone/>
              <a:defRPr/>
            </a:pPr>
            <a:r>
              <a:rPr lang="pt-BR" sz="2400" dirty="0" smtClean="0"/>
              <a:t>Tipos de nuvem:</a:t>
            </a:r>
          </a:p>
          <a:p>
            <a:pPr marL="685800" eaLnBrk="1" hangingPunct="1">
              <a:defRPr/>
            </a:pPr>
            <a:r>
              <a:rPr lang="pt-BR" sz="2400" dirty="0" smtClean="0"/>
              <a:t>Pública: disponível  para qualquer usuário pagante;</a:t>
            </a:r>
          </a:p>
          <a:p>
            <a:pPr marL="685800" eaLnBrk="1" hangingPunct="1">
              <a:defRPr/>
            </a:pPr>
            <a:r>
              <a:rPr lang="pt-BR" sz="2400" dirty="0" smtClean="0"/>
              <a:t>Privada: operada por empresa para uso próprio;</a:t>
            </a:r>
          </a:p>
          <a:p>
            <a:pPr marL="685800" eaLnBrk="1" hangingPunct="1">
              <a:defRPr/>
            </a:pPr>
            <a:r>
              <a:rPr lang="pt-BR" sz="2400" dirty="0" smtClean="0"/>
              <a:t>Híbrida: inclui componentes públicos e privados;</a:t>
            </a:r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88640"/>
            <a:ext cx="7772400" cy="731837"/>
          </a:xfrm>
        </p:spPr>
        <p:txBody>
          <a:bodyPr/>
          <a:lstStyle/>
          <a:p>
            <a:pPr eaLnBrk="1" hangingPunct="1"/>
            <a:r>
              <a:rPr lang="en-US" sz="4000" dirty="0" err="1" smtClean="0">
                <a:solidFill>
                  <a:schemeClr val="tx1"/>
                </a:solidFill>
              </a:rPr>
              <a:t>Computação</a:t>
            </a:r>
            <a:r>
              <a:rPr lang="en-US" sz="4000" dirty="0" smtClean="0">
                <a:solidFill>
                  <a:schemeClr val="tx1"/>
                </a:solidFill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</a:rPr>
              <a:t>em</a:t>
            </a:r>
            <a:r>
              <a:rPr lang="en-US" sz="4000" dirty="0" smtClean="0">
                <a:solidFill>
                  <a:schemeClr val="tx1"/>
                </a:solidFill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</a:rPr>
              <a:t>Nuvem</a:t>
            </a:r>
            <a:r>
              <a:rPr lang="en-US" sz="4000" dirty="0" smtClean="0">
                <a:solidFill>
                  <a:schemeClr val="tx1"/>
                </a:solidFill>
              </a:rPr>
              <a:t> (2)</a:t>
            </a:r>
            <a:endParaRPr lang="en-US" sz="3600" dirty="0" smtClean="0">
              <a:solidFill>
                <a:schemeClr val="tx1"/>
              </a:solidFill>
            </a:endParaRP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093480"/>
            <a:ext cx="8568182" cy="2592288"/>
          </a:xfrm>
        </p:spPr>
        <p:txBody>
          <a:bodyPr/>
          <a:lstStyle/>
          <a:p>
            <a:pPr indent="17463" eaLnBrk="1" hangingPunct="1">
              <a:buFontTx/>
              <a:buNone/>
              <a:defRPr/>
            </a:pPr>
            <a:r>
              <a:rPr lang="en-US" sz="2400" dirty="0" err="1" smtClean="0"/>
              <a:t>Tipo</a:t>
            </a:r>
            <a:r>
              <a:rPr lang="en-US" sz="2400" dirty="0" smtClean="0"/>
              <a:t> de </a:t>
            </a:r>
            <a:r>
              <a:rPr lang="pt-BR" sz="2400" dirty="0" smtClean="0"/>
              <a:t>nuvens:</a:t>
            </a:r>
          </a:p>
          <a:p>
            <a:pPr marL="722313" indent="-379413" eaLnBrk="1" hangingPunct="1">
              <a:defRPr/>
            </a:pPr>
            <a:r>
              <a:rPr lang="pt-BR" sz="2400" dirty="0" smtClean="0"/>
              <a:t>SaaS – </a:t>
            </a:r>
            <a:r>
              <a:rPr lang="pt-BR" sz="2400" dirty="0" err="1" smtClean="0"/>
              <a:t>Sw</a:t>
            </a:r>
            <a:r>
              <a:rPr lang="pt-BR" sz="2400" dirty="0" smtClean="0"/>
              <a:t> as a Service: um ou mais aplicativos disponíveis pela Internet;</a:t>
            </a:r>
          </a:p>
          <a:p>
            <a:pPr marL="722313" indent="-379413" eaLnBrk="1" hangingPunct="1">
              <a:defRPr/>
            </a:pPr>
            <a:r>
              <a:rPr lang="pt-BR" sz="2400" dirty="0" err="1" smtClean="0"/>
              <a:t>Paas</a:t>
            </a:r>
            <a:r>
              <a:rPr lang="pt-BR" sz="2400" dirty="0" smtClean="0"/>
              <a:t> – Platform as a Service: pilha de software para uso de aplicativos pela Internet;</a:t>
            </a:r>
          </a:p>
        </p:txBody>
      </p:sp>
      <p:pic>
        <p:nvPicPr>
          <p:cNvPr id="4" name="Picture 1" descr="1_2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3153264"/>
            <a:ext cx="4680520" cy="3704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323528" y="3284984"/>
            <a:ext cx="396044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dirty="0" err="1"/>
              <a:t>IaaS</a:t>
            </a:r>
            <a:r>
              <a:rPr lang="pt-BR" dirty="0"/>
              <a:t> – </a:t>
            </a:r>
            <a:r>
              <a:rPr lang="pt-BR" dirty="0" err="1"/>
              <a:t>Infrastructure</a:t>
            </a:r>
            <a:r>
              <a:rPr lang="pt-BR" dirty="0"/>
              <a:t> as a Service: servidores ou armazenamento disponíveis pela Internet</a:t>
            </a:r>
            <a:r>
              <a:rPr lang="pt-BR" dirty="0" smtClean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dirty="0" smtClean="0"/>
              <a:t>Uma nuvem pública fornecendo o </a:t>
            </a:r>
            <a:r>
              <a:rPr lang="pt-BR" dirty="0" err="1" smtClean="0"/>
              <a:t>IaaS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39075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404813"/>
            <a:ext cx="7772400" cy="731837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4000" dirty="0" smtClean="0">
                <a:solidFill>
                  <a:schemeClr val="tx1"/>
                </a:solidFill>
              </a:rPr>
              <a:t>C versus Java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9552" y="1339999"/>
            <a:ext cx="7921252" cy="5113337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en-US" sz="2400" dirty="0" err="1" smtClean="0">
                <a:solidFill>
                  <a:srgbClr val="339933"/>
                </a:solidFill>
              </a:rPr>
              <a:t>Tanenbaum</a:t>
            </a:r>
            <a:r>
              <a:rPr lang="en-US" sz="2400" dirty="0" smtClean="0"/>
              <a:t>: </a:t>
            </a:r>
            <a:r>
              <a:rPr lang="en-US" sz="2400" dirty="0" err="1" smtClean="0"/>
              <a:t>Ambas</a:t>
            </a:r>
            <a:r>
              <a:rPr lang="en-US" sz="2400" dirty="0" smtClean="0"/>
              <a:t> </a:t>
            </a:r>
            <a:r>
              <a:rPr lang="en-US" sz="2400" dirty="0" err="1" smtClean="0"/>
              <a:t>são</a:t>
            </a:r>
            <a:r>
              <a:rPr lang="en-US" sz="2400" dirty="0" smtClean="0"/>
              <a:t> </a:t>
            </a:r>
            <a:r>
              <a:rPr lang="en-US" sz="2400" dirty="0" err="1" smtClean="0"/>
              <a:t>linguagens</a:t>
            </a:r>
            <a:r>
              <a:rPr lang="en-US" sz="2400" dirty="0" smtClean="0"/>
              <a:t> </a:t>
            </a:r>
            <a:r>
              <a:rPr lang="en-US" sz="2400" dirty="0" err="1" smtClean="0"/>
              <a:t>imperativas</a:t>
            </a:r>
            <a:r>
              <a:rPr lang="en-US" sz="2400" dirty="0" smtClean="0"/>
              <a:t> com </a:t>
            </a:r>
            <a:r>
              <a:rPr lang="en-US" sz="2400" dirty="0" err="1" smtClean="0"/>
              <a:t>tipos</a:t>
            </a:r>
            <a:r>
              <a:rPr lang="en-US" sz="2400" dirty="0" smtClean="0"/>
              <a:t> de dados, </a:t>
            </a:r>
            <a:r>
              <a:rPr lang="en-US" sz="2400" dirty="0" err="1" smtClean="0"/>
              <a:t>variáveis</a:t>
            </a:r>
            <a:r>
              <a:rPr lang="en-US" sz="2400" dirty="0" smtClean="0"/>
              <a:t> e </a:t>
            </a:r>
            <a:r>
              <a:rPr lang="en-US" sz="2400" dirty="0" err="1" smtClean="0"/>
              <a:t>comandos</a:t>
            </a:r>
            <a:r>
              <a:rPr lang="en-US" sz="2400" dirty="0" smtClean="0"/>
              <a:t> de </a:t>
            </a:r>
            <a:r>
              <a:rPr lang="en-US" sz="2400" dirty="0" err="1" smtClean="0"/>
              <a:t>controle</a:t>
            </a:r>
            <a:r>
              <a:rPr lang="en-US" sz="2400" dirty="0" smtClean="0"/>
              <a:t>. </a:t>
            </a:r>
          </a:p>
          <a:p>
            <a:pPr indent="17463" eaLnBrk="1" hangingPunct="1">
              <a:buFontTx/>
              <a:buNone/>
              <a:defRPr/>
            </a:pPr>
            <a:r>
              <a:rPr lang="en-US" sz="2400" dirty="0" err="1" smtClean="0"/>
              <a:t>Ponteiros</a:t>
            </a:r>
            <a:r>
              <a:rPr lang="en-US" sz="2400" dirty="0" smtClean="0"/>
              <a:t> </a:t>
            </a:r>
            <a:r>
              <a:rPr lang="en-US" sz="2400" dirty="0" err="1" smtClean="0"/>
              <a:t>explícitos</a:t>
            </a:r>
            <a:r>
              <a:rPr lang="en-US" sz="2400" dirty="0" smtClean="0"/>
              <a:t> </a:t>
            </a:r>
            <a:r>
              <a:rPr lang="en-US" sz="2400" dirty="0" err="1" smtClean="0"/>
              <a:t>não</a:t>
            </a:r>
            <a:r>
              <a:rPr lang="en-US" sz="2400" dirty="0" smtClean="0"/>
              <a:t> </a:t>
            </a:r>
            <a:r>
              <a:rPr lang="en-US" sz="2400" dirty="0" err="1" smtClean="0"/>
              <a:t>existem</a:t>
            </a:r>
            <a:r>
              <a:rPr lang="en-US" sz="2400" dirty="0" smtClean="0"/>
              <a:t> </a:t>
            </a:r>
            <a:r>
              <a:rPr lang="en-US" sz="2400" dirty="0" err="1" smtClean="0"/>
              <a:t>em</a:t>
            </a:r>
            <a:r>
              <a:rPr lang="en-US" sz="2400" dirty="0" smtClean="0"/>
              <a:t> JAVA. </a:t>
            </a:r>
            <a:r>
              <a:rPr lang="en-US" sz="2400" dirty="0" err="1" smtClean="0"/>
              <a:t>Em</a:t>
            </a:r>
            <a:r>
              <a:rPr lang="en-US" sz="2400" dirty="0" smtClean="0"/>
              <a:t> C a </a:t>
            </a:r>
            <a:r>
              <a:rPr lang="en-US" sz="2400" dirty="0" err="1" smtClean="0"/>
              <a:t>memória</a:t>
            </a:r>
            <a:r>
              <a:rPr lang="en-US" sz="2400" dirty="0" smtClean="0"/>
              <a:t> </a:t>
            </a:r>
            <a:r>
              <a:rPr lang="en-US" sz="2400" dirty="0" err="1" smtClean="0"/>
              <a:t>deve</a:t>
            </a:r>
            <a:r>
              <a:rPr lang="en-US" sz="2400" dirty="0" smtClean="0"/>
              <a:t> ser </a:t>
            </a:r>
            <a:r>
              <a:rPr lang="en-US" sz="2400" dirty="0" err="1" smtClean="0"/>
              <a:t>explicitamente</a:t>
            </a:r>
            <a:r>
              <a:rPr lang="en-US" sz="2400" dirty="0" smtClean="0"/>
              <a:t> </a:t>
            </a:r>
            <a:r>
              <a:rPr lang="en-US" sz="2400" dirty="0" err="1" smtClean="0"/>
              <a:t>alocada</a:t>
            </a:r>
            <a:r>
              <a:rPr lang="en-US" sz="2400" dirty="0" smtClean="0"/>
              <a:t> e </a:t>
            </a:r>
            <a:r>
              <a:rPr lang="en-US" sz="2400" dirty="0" err="1" smtClean="0"/>
              <a:t>liberada</a:t>
            </a:r>
            <a:r>
              <a:rPr lang="en-US" sz="2400" dirty="0" smtClean="0"/>
              <a:t> e </a:t>
            </a:r>
            <a:r>
              <a:rPr lang="en-US" sz="2400" dirty="0" err="1" smtClean="0"/>
              <a:t>permite</a:t>
            </a:r>
            <a:r>
              <a:rPr lang="en-US" sz="2400" dirty="0" smtClean="0"/>
              <a:t>-se </a:t>
            </a:r>
            <a:r>
              <a:rPr lang="en-US" sz="2400" dirty="0" err="1" smtClean="0"/>
              <a:t>controle</a:t>
            </a:r>
            <a:r>
              <a:rPr lang="en-US" sz="2400" dirty="0" smtClean="0"/>
              <a:t> total </a:t>
            </a:r>
            <a:r>
              <a:rPr lang="en-US" sz="2400" dirty="0" err="1" smtClean="0"/>
              <a:t>sobre</a:t>
            </a:r>
            <a:r>
              <a:rPr lang="en-US" sz="2400" dirty="0" smtClean="0"/>
              <a:t> a </a:t>
            </a:r>
            <a:r>
              <a:rPr lang="en-US" sz="2400" dirty="0" err="1" smtClean="0"/>
              <a:t>memória</a:t>
            </a:r>
            <a:r>
              <a:rPr lang="en-US" sz="2400" dirty="0" smtClean="0"/>
              <a:t>. </a:t>
            </a:r>
          </a:p>
          <a:p>
            <a:pPr indent="17463" eaLnBrk="1" hangingPunct="1">
              <a:buFontTx/>
              <a:buNone/>
              <a:defRPr/>
            </a:pPr>
            <a:r>
              <a:rPr lang="en-US" sz="2400" dirty="0" err="1" smtClean="0"/>
              <a:t>Quando</a:t>
            </a:r>
            <a:r>
              <a:rPr lang="en-US" sz="2400" dirty="0" smtClean="0"/>
              <a:t> </a:t>
            </a:r>
            <a:r>
              <a:rPr lang="en-US" sz="2400" dirty="0" err="1" smtClean="0"/>
              <a:t>há</a:t>
            </a:r>
            <a:r>
              <a:rPr lang="en-US" sz="2400" dirty="0" smtClean="0"/>
              <a:t> </a:t>
            </a:r>
            <a:r>
              <a:rPr lang="en-US" sz="2400" dirty="0" err="1" smtClean="0"/>
              <a:t>uma</a:t>
            </a:r>
            <a:r>
              <a:rPr lang="en-US" sz="2400" dirty="0" smtClean="0"/>
              <a:t> </a:t>
            </a:r>
            <a:r>
              <a:rPr lang="en-US" sz="2400" dirty="0" err="1" smtClean="0"/>
              <a:t>interrupção</a:t>
            </a:r>
            <a:r>
              <a:rPr lang="en-US" sz="2400" dirty="0" smtClean="0"/>
              <a:t>, o SO </a:t>
            </a:r>
            <a:r>
              <a:rPr lang="en-US" sz="2400" dirty="0" err="1" smtClean="0"/>
              <a:t>deve</a:t>
            </a:r>
            <a:r>
              <a:rPr lang="en-US" sz="2400" dirty="0" smtClean="0"/>
              <a:t> </a:t>
            </a:r>
            <a:r>
              <a:rPr lang="en-US" sz="2400" dirty="0" err="1" smtClean="0"/>
              <a:t>executar</a:t>
            </a:r>
            <a:r>
              <a:rPr lang="en-US" sz="2400" dirty="0" smtClean="0"/>
              <a:t> </a:t>
            </a:r>
            <a:r>
              <a:rPr lang="en-US" sz="2400" dirty="0" err="1" smtClean="0"/>
              <a:t>ações</a:t>
            </a:r>
            <a:r>
              <a:rPr lang="en-US" sz="2400" dirty="0" smtClean="0"/>
              <a:t> </a:t>
            </a:r>
            <a:r>
              <a:rPr lang="en-US" sz="2400" dirty="0" err="1" smtClean="0"/>
              <a:t>imediatamente</a:t>
            </a:r>
            <a:r>
              <a:rPr lang="en-US" sz="2400" dirty="0" smtClean="0"/>
              <a:t> e a entrada de um </a:t>
            </a:r>
            <a:r>
              <a:rPr lang="en-US" sz="2400" dirty="0" err="1" smtClean="0"/>
              <a:t>coletor</a:t>
            </a:r>
            <a:r>
              <a:rPr lang="en-US" sz="2400" dirty="0" smtClean="0"/>
              <a:t> de </a:t>
            </a:r>
            <a:r>
              <a:rPr lang="en-US" sz="2400" dirty="0" err="1" smtClean="0"/>
              <a:t>lixo</a:t>
            </a:r>
            <a:r>
              <a:rPr lang="en-US" sz="2400" dirty="0" smtClean="0"/>
              <a:t> </a:t>
            </a:r>
            <a:r>
              <a:rPr lang="en-US" sz="2400" dirty="0" err="1" smtClean="0"/>
              <a:t>pode</a:t>
            </a:r>
            <a:r>
              <a:rPr lang="en-US" sz="2400" dirty="0" smtClean="0"/>
              <a:t> ser </a:t>
            </a:r>
            <a:r>
              <a:rPr lang="en-US" sz="2400" dirty="0" err="1" smtClean="0"/>
              <a:t>intolerável</a:t>
            </a:r>
            <a:r>
              <a:rPr lang="en-US" sz="2400" dirty="0" smtClean="0"/>
              <a:t>. Windows e Linux </a:t>
            </a:r>
            <a:r>
              <a:rPr lang="en-US" sz="2400" dirty="0" err="1" smtClean="0"/>
              <a:t>foram</a:t>
            </a:r>
            <a:r>
              <a:rPr lang="en-US" sz="2400" dirty="0" smtClean="0"/>
              <a:t> </a:t>
            </a:r>
            <a:r>
              <a:rPr lang="en-US" sz="2400" dirty="0" err="1" smtClean="0"/>
              <a:t>feitos</a:t>
            </a:r>
            <a:r>
              <a:rPr lang="en-US" sz="2400" dirty="0" smtClean="0"/>
              <a:t> </a:t>
            </a:r>
            <a:r>
              <a:rPr lang="en-US" sz="2400" dirty="0" err="1" smtClean="0"/>
              <a:t>em</a:t>
            </a:r>
            <a:r>
              <a:rPr lang="en-US" sz="2400" dirty="0" smtClean="0"/>
              <a:t> C.</a:t>
            </a:r>
          </a:p>
          <a:p>
            <a:pPr eaLnBrk="1" hangingPunct="1">
              <a:buFontTx/>
              <a:buNone/>
              <a:defRPr/>
            </a:pPr>
            <a:r>
              <a:rPr lang="en-US" sz="2400" dirty="0" err="1" smtClean="0">
                <a:solidFill>
                  <a:srgbClr val="339933"/>
                </a:solidFill>
              </a:rPr>
              <a:t>Silberschatz</a:t>
            </a:r>
            <a:r>
              <a:rPr lang="en-US" sz="2400" dirty="0" smtClean="0"/>
              <a:t>: JAVA </a:t>
            </a:r>
            <a:r>
              <a:rPr lang="en-US" sz="2400" dirty="0" err="1" smtClean="0"/>
              <a:t>conta</a:t>
            </a:r>
            <a:r>
              <a:rPr lang="en-US" sz="2400" dirty="0" smtClean="0"/>
              <a:t> com </a:t>
            </a:r>
            <a:r>
              <a:rPr lang="en-US" sz="2400" dirty="0" err="1" smtClean="0"/>
              <a:t>recursos</a:t>
            </a:r>
            <a:r>
              <a:rPr lang="en-US" sz="2400" dirty="0" smtClean="0"/>
              <a:t> de </a:t>
            </a:r>
            <a:r>
              <a:rPr lang="en-US" sz="2400" dirty="0" err="1" smtClean="0"/>
              <a:t>segurança</a:t>
            </a:r>
            <a:r>
              <a:rPr lang="en-US" sz="2400" dirty="0" smtClean="0"/>
              <a:t> de </a:t>
            </a:r>
            <a:r>
              <a:rPr lang="en-US" sz="2400" dirty="0" err="1" smtClean="0"/>
              <a:t>tipo</a:t>
            </a:r>
            <a:r>
              <a:rPr lang="en-US" sz="2400" dirty="0" smtClean="0"/>
              <a:t> </a:t>
            </a:r>
            <a:r>
              <a:rPr lang="en-US" sz="2400" dirty="0" err="1" smtClean="0"/>
              <a:t>para</a:t>
            </a:r>
            <a:r>
              <a:rPr lang="en-US" sz="2400" dirty="0" smtClean="0"/>
              <a:t> </a:t>
            </a:r>
            <a:r>
              <a:rPr lang="en-US" sz="2400" dirty="0" err="1" smtClean="0"/>
              <a:t>proteger</a:t>
            </a:r>
            <a:r>
              <a:rPr lang="en-US" sz="2400" dirty="0" smtClean="0"/>
              <a:t> a </a:t>
            </a:r>
            <a:r>
              <a:rPr lang="en-US" sz="2400" dirty="0" err="1" smtClean="0"/>
              <a:t>memória</a:t>
            </a:r>
            <a:r>
              <a:rPr lang="en-US" sz="2400" dirty="0" smtClean="0"/>
              <a:t> =&gt; </a:t>
            </a:r>
            <a:r>
              <a:rPr lang="en-US" sz="2400" dirty="0" err="1" smtClean="0"/>
              <a:t>desejável</a:t>
            </a:r>
            <a:r>
              <a:rPr lang="en-US" sz="2400" dirty="0" smtClean="0"/>
              <a:t> </a:t>
            </a:r>
            <a:r>
              <a:rPr lang="en-US" sz="2400" dirty="0" err="1" smtClean="0"/>
              <a:t>em</a:t>
            </a:r>
            <a:r>
              <a:rPr lang="en-US" sz="2400" dirty="0" smtClean="0"/>
              <a:t> </a:t>
            </a:r>
            <a:r>
              <a:rPr lang="en-US" sz="2400" dirty="0" err="1" smtClean="0"/>
              <a:t>dispositivos</a:t>
            </a:r>
            <a:r>
              <a:rPr lang="en-US" sz="2400" dirty="0" smtClean="0"/>
              <a:t> de hw </a:t>
            </a:r>
            <a:r>
              <a:rPr lang="en-US" sz="2400" dirty="0" err="1" smtClean="0"/>
              <a:t>pequenos</a:t>
            </a:r>
            <a:r>
              <a:rPr lang="en-US" sz="2400" dirty="0" smtClean="0"/>
              <a:t> </a:t>
            </a:r>
            <a:r>
              <a:rPr lang="en-US" sz="2400" dirty="0" err="1" smtClean="0"/>
              <a:t>que</a:t>
            </a:r>
            <a:r>
              <a:rPr lang="en-US" sz="2400" dirty="0" smtClean="0"/>
              <a:t> </a:t>
            </a:r>
            <a:r>
              <a:rPr lang="en-US" sz="2400" dirty="0" err="1" smtClean="0"/>
              <a:t>não</a:t>
            </a:r>
            <a:r>
              <a:rPr lang="en-US" sz="2400" dirty="0" smtClean="0"/>
              <a:t> </a:t>
            </a:r>
            <a:r>
              <a:rPr lang="en-US" sz="2400" dirty="0" err="1" smtClean="0"/>
              <a:t>tenham</a:t>
            </a:r>
            <a:r>
              <a:rPr lang="en-US" sz="2400" dirty="0" smtClean="0"/>
              <a:t> </a:t>
            </a:r>
            <a:r>
              <a:rPr lang="en-US" sz="2400" dirty="0" err="1" smtClean="0"/>
              <a:t>recursos</a:t>
            </a:r>
            <a:r>
              <a:rPr lang="en-US" sz="2400" dirty="0" smtClean="0"/>
              <a:t> de hw </a:t>
            </a:r>
            <a:r>
              <a:rPr lang="en-US" sz="2400" dirty="0" err="1" smtClean="0"/>
              <a:t>para</a:t>
            </a:r>
            <a:r>
              <a:rPr lang="en-US" sz="2400" dirty="0" smtClean="0"/>
              <a:t> </a:t>
            </a:r>
            <a:r>
              <a:rPr lang="en-US" sz="2400" dirty="0" err="1" smtClean="0"/>
              <a:t>proteção</a:t>
            </a:r>
            <a:r>
              <a:rPr lang="en-US" sz="2400" dirty="0" smtClean="0"/>
              <a:t> à </a:t>
            </a:r>
            <a:r>
              <a:rPr lang="en-US" sz="2400" dirty="0" err="1" smtClean="0"/>
              <a:t>memória</a:t>
            </a:r>
            <a:r>
              <a:rPr lang="en-US" sz="2400" dirty="0" smtClean="0"/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404813"/>
            <a:ext cx="7772400" cy="731837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4000" smtClean="0">
                <a:solidFill>
                  <a:schemeClr val="tx1"/>
                </a:solidFill>
              </a:rPr>
              <a:t>Unidades Métricas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4213" y="1628775"/>
            <a:ext cx="7488237" cy="439261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800" dirty="0" smtClean="0"/>
              <a:t>A </a:t>
            </a:r>
            <a:r>
              <a:rPr lang="en-US" sz="2800" dirty="0" err="1" smtClean="0"/>
              <a:t>seguinte</a:t>
            </a:r>
            <a:r>
              <a:rPr lang="en-US" sz="2800" dirty="0" smtClean="0"/>
              <a:t> </a:t>
            </a:r>
            <a:r>
              <a:rPr lang="en-US" sz="2800" dirty="0" err="1" smtClean="0"/>
              <a:t>convenção</a:t>
            </a:r>
            <a:r>
              <a:rPr lang="en-US" sz="2800" dirty="0" smtClean="0"/>
              <a:t> </a:t>
            </a:r>
            <a:r>
              <a:rPr lang="en-US" sz="2800" dirty="0" err="1" smtClean="0"/>
              <a:t>será</a:t>
            </a:r>
            <a:r>
              <a:rPr lang="en-US" sz="2800" dirty="0" smtClean="0"/>
              <a:t> </a:t>
            </a:r>
            <a:r>
              <a:rPr lang="en-US" sz="2800" dirty="0" err="1" smtClean="0"/>
              <a:t>adotada</a:t>
            </a:r>
            <a:r>
              <a:rPr lang="en-US" sz="2800" dirty="0" smtClean="0"/>
              <a:t>:</a:t>
            </a:r>
          </a:p>
          <a:p>
            <a:pPr eaLnBrk="1" hangingPunct="1">
              <a:buFontTx/>
              <a:buNone/>
            </a:pPr>
            <a:r>
              <a:rPr lang="en-US" sz="2800" dirty="0" smtClean="0">
                <a:solidFill>
                  <a:srgbClr val="006600"/>
                </a:solidFill>
              </a:rPr>
              <a:t>Para </a:t>
            </a:r>
            <a:r>
              <a:rPr lang="en-US" sz="2800" dirty="0" err="1" smtClean="0">
                <a:solidFill>
                  <a:srgbClr val="006600"/>
                </a:solidFill>
              </a:rPr>
              <a:t>tamanho</a:t>
            </a:r>
            <a:r>
              <a:rPr lang="en-US" sz="2800" dirty="0" smtClean="0">
                <a:solidFill>
                  <a:srgbClr val="006600"/>
                </a:solidFill>
              </a:rPr>
              <a:t> de </a:t>
            </a:r>
            <a:r>
              <a:rPr lang="en-US" sz="2800" dirty="0" err="1" smtClean="0">
                <a:solidFill>
                  <a:srgbClr val="006600"/>
                </a:solidFill>
              </a:rPr>
              <a:t>memória</a:t>
            </a:r>
            <a:r>
              <a:rPr lang="en-US" sz="2800" dirty="0" smtClean="0">
                <a:solidFill>
                  <a:srgbClr val="006600"/>
                </a:solidFill>
              </a:rPr>
              <a:t>:</a:t>
            </a:r>
            <a:r>
              <a:rPr lang="en-US" sz="2800" dirty="0" smtClean="0"/>
              <a:t> </a:t>
            </a:r>
          </a:p>
          <a:p>
            <a:pPr algn="ctr" eaLnBrk="1" hangingPunct="1">
              <a:buFontTx/>
              <a:buNone/>
            </a:pPr>
            <a:r>
              <a:rPr lang="en-US" sz="2800" dirty="0" smtClean="0">
                <a:solidFill>
                  <a:srgbClr val="990033"/>
                </a:solidFill>
              </a:rPr>
              <a:t>1KB=2</a:t>
            </a:r>
            <a:r>
              <a:rPr lang="en-US" sz="2800" baseline="30000" dirty="0" smtClean="0">
                <a:solidFill>
                  <a:srgbClr val="990033"/>
                </a:solidFill>
              </a:rPr>
              <a:t>10</a:t>
            </a:r>
            <a:r>
              <a:rPr lang="en-US" sz="2800" dirty="0" smtClean="0">
                <a:solidFill>
                  <a:srgbClr val="990033"/>
                </a:solidFill>
              </a:rPr>
              <a:t> (</a:t>
            </a:r>
            <a:r>
              <a:rPr lang="en-US" sz="2800" dirty="0" err="1" smtClean="0">
                <a:solidFill>
                  <a:srgbClr val="990033"/>
                </a:solidFill>
              </a:rPr>
              <a:t>não</a:t>
            </a:r>
            <a:r>
              <a:rPr lang="en-US" sz="2800" dirty="0" smtClean="0">
                <a:solidFill>
                  <a:srgbClr val="990033"/>
                </a:solidFill>
              </a:rPr>
              <a:t> 10</a:t>
            </a:r>
            <a:r>
              <a:rPr lang="en-US" sz="2800" baseline="30000" dirty="0" smtClean="0">
                <a:solidFill>
                  <a:srgbClr val="990033"/>
                </a:solidFill>
              </a:rPr>
              <a:t>3</a:t>
            </a:r>
            <a:r>
              <a:rPr lang="en-US" sz="2800" dirty="0" smtClean="0">
                <a:solidFill>
                  <a:srgbClr val="990033"/>
                </a:solidFill>
              </a:rPr>
              <a:t>)</a:t>
            </a:r>
          </a:p>
          <a:p>
            <a:pPr eaLnBrk="1" hangingPunct="1">
              <a:buFontTx/>
              <a:buNone/>
            </a:pPr>
            <a:r>
              <a:rPr lang="en-US" sz="2800" dirty="0" smtClean="0"/>
              <a:t>(Idem MB, GB...)</a:t>
            </a:r>
          </a:p>
          <a:p>
            <a:pPr eaLnBrk="1" hangingPunct="1">
              <a:buFontTx/>
              <a:buNone/>
            </a:pPr>
            <a:endParaRPr lang="en-US" sz="2800" dirty="0" smtClean="0"/>
          </a:p>
          <a:p>
            <a:pPr eaLnBrk="1" hangingPunct="1">
              <a:buFontTx/>
              <a:buNone/>
            </a:pPr>
            <a:r>
              <a:rPr lang="en-US" sz="2800" dirty="0" smtClean="0">
                <a:solidFill>
                  <a:srgbClr val="006600"/>
                </a:solidFill>
              </a:rPr>
              <a:t>Para </a:t>
            </a:r>
            <a:r>
              <a:rPr lang="en-US" sz="2800" dirty="0" err="1" smtClean="0">
                <a:solidFill>
                  <a:srgbClr val="006600"/>
                </a:solidFill>
              </a:rPr>
              <a:t>velocidade</a:t>
            </a:r>
            <a:r>
              <a:rPr lang="en-US" sz="2800" dirty="0" smtClean="0">
                <a:solidFill>
                  <a:srgbClr val="006600"/>
                </a:solidFill>
              </a:rPr>
              <a:t> de </a:t>
            </a:r>
            <a:r>
              <a:rPr lang="en-US" sz="2800" dirty="0" err="1" smtClean="0">
                <a:solidFill>
                  <a:srgbClr val="006600"/>
                </a:solidFill>
              </a:rPr>
              <a:t>comunicação</a:t>
            </a:r>
            <a:r>
              <a:rPr lang="en-US" sz="2800" dirty="0" smtClean="0">
                <a:solidFill>
                  <a:srgbClr val="006600"/>
                </a:solidFill>
              </a:rPr>
              <a:t>:</a:t>
            </a:r>
          </a:p>
          <a:p>
            <a:pPr algn="ctr" eaLnBrk="1" hangingPunct="1">
              <a:buFontTx/>
              <a:buNone/>
            </a:pPr>
            <a:r>
              <a:rPr lang="en-US" sz="2800" dirty="0" smtClean="0"/>
              <a:t> </a:t>
            </a:r>
            <a:r>
              <a:rPr lang="en-US" sz="2800" dirty="0" smtClean="0">
                <a:solidFill>
                  <a:srgbClr val="990033"/>
                </a:solidFill>
              </a:rPr>
              <a:t>1Kbps= 10</a:t>
            </a:r>
            <a:r>
              <a:rPr lang="en-US" sz="2800" baseline="30000" dirty="0" smtClean="0">
                <a:solidFill>
                  <a:srgbClr val="990033"/>
                </a:solidFill>
              </a:rPr>
              <a:t>3 </a:t>
            </a:r>
            <a:r>
              <a:rPr lang="en-US" sz="2800" dirty="0" smtClean="0">
                <a:solidFill>
                  <a:srgbClr val="990033"/>
                </a:solidFill>
              </a:rPr>
              <a:t>bits </a:t>
            </a:r>
            <a:r>
              <a:rPr lang="en-US" sz="2800" dirty="0" err="1" smtClean="0">
                <a:solidFill>
                  <a:srgbClr val="990033"/>
                </a:solidFill>
              </a:rPr>
              <a:t>por</a:t>
            </a:r>
            <a:r>
              <a:rPr lang="en-US" sz="2800" dirty="0" smtClean="0">
                <a:solidFill>
                  <a:srgbClr val="990033"/>
                </a:solidFill>
              </a:rPr>
              <a:t> </a:t>
            </a:r>
            <a:r>
              <a:rPr lang="en-US" sz="2800" dirty="0" err="1" smtClean="0">
                <a:solidFill>
                  <a:srgbClr val="990033"/>
                </a:solidFill>
              </a:rPr>
              <a:t>segundo</a:t>
            </a:r>
            <a:endParaRPr lang="en-US" sz="2800" dirty="0" smtClean="0">
              <a:solidFill>
                <a:srgbClr val="990033"/>
              </a:solidFill>
            </a:endParaRPr>
          </a:p>
          <a:p>
            <a:pPr eaLnBrk="1" hangingPunct="1">
              <a:buFontTx/>
              <a:buNone/>
            </a:pPr>
            <a:r>
              <a:rPr lang="en-US" sz="2800" dirty="0" smtClean="0"/>
              <a:t>(Idem </a:t>
            </a:r>
            <a:r>
              <a:rPr lang="en-US" sz="2800" dirty="0" err="1" smtClean="0"/>
              <a:t>para</a:t>
            </a:r>
            <a:r>
              <a:rPr lang="en-US" sz="2800" dirty="0" smtClean="0"/>
              <a:t>  Mbps, </a:t>
            </a:r>
            <a:r>
              <a:rPr lang="en-US" sz="2800" dirty="0" err="1" smtClean="0"/>
              <a:t>Gbps</a:t>
            </a:r>
            <a:r>
              <a:rPr lang="en-US" sz="2800" dirty="0" smtClean="0"/>
              <a:t>...)</a:t>
            </a:r>
            <a:endParaRPr lang="en-US" sz="2800" baseline="30000" dirty="0" smtClean="0"/>
          </a:p>
          <a:p>
            <a:pPr eaLnBrk="1" hangingPunct="1">
              <a:buFontTx/>
              <a:buNone/>
            </a:pPr>
            <a:endParaRPr lang="en-US" sz="2800" baseline="30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404813"/>
            <a:ext cx="7772400" cy="731837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4000" dirty="0" err="1" smtClean="0">
                <a:solidFill>
                  <a:schemeClr val="tx1"/>
                </a:solidFill>
              </a:rPr>
              <a:t>Cenas</a:t>
            </a:r>
            <a:r>
              <a:rPr lang="en-US" sz="4000" dirty="0" smtClean="0">
                <a:solidFill>
                  <a:schemeClr val="tx1"/>
                </a:solidFill>
              </a:rPr>
              <a:t> dos </a:t>
            </a:r>
            <a:r>
              <a:rPr lang="en-US" sz="4000" dirty="0" err="1" smtClean="0">
                <a:solidFill>
                  <a:schemeClr val="tx1"/>
                </a:solidFill>
              </a:rPr>
              <a:t>próximos</a:t>
            </a:r>
            <a:r>
              <a:rPr lang="en-US" sz="4000" dirty="0" smtClean="0">
                <a:solidFill>
                  <a:schemeClr val="tx1"/>
                </a:solidFill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</a:rPr>
              <a:t>capítulos</a:t>
            </a:r>
            <a:r>
              <a:rPr lang="en-US" sz="4000" dirty="0" smtClean="0">
                <a:solidFill>
                  <a:schemeClr val="tx1"/>
                </a:solidFill>
              </a:rPr>
              <a:t>…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55576" y="1628800"/>
            <a:ext cx="7488237" cy="4392613"/>
          </a:xfrm>
        </p:spPr>
        <p:txBody>
          <a:bodyPr/>
          <a:lstStyle/>
          <a:p>
            <a:pPr eaLnBrk="1" hangingPunct="1">
              <a:buNone/>
            </a:pPr>
            <a:r>
              <a:rPr lang="pt-BR" sz="2800" strike="sngStrike" dirty="0" smtClean="0"/>
              <a:t>Capítulo 1 – Introdução</a:t>
            </a:r>
          </a:p>
          <a:p>
            <a:pPr eaLnBrk="1" hangingPunct="1">
              <a:buFontTx/>
              <a:buNone/>
            </a:pPr>
            <a:r>
              <a:rPr lang="pt-BR" sz="2800" dirty="0" smtClean="0"/>
              <a:t>Capítulo 2 – Processos e Threads</a:t>
            </a:r>
          </a:p>
          <a:p>
            <a:pPr eaLnBrk="1" hangingPunct="1">
              <a:buFontTx/>
              <a:buNone/>
            </a:pPr>
            <a:r>
              <a:rPr lang="pt-BR" sz="2800" dirty="0" smtClean="0"/>
              <a:t>Capítulo 3 – Gerenciamento de Memória</a:t>
            </a:r>
          </a:p>
          <a:p>
            <a:pPr eaLnBrk="1" hangingPunct="1">
              <a:buFontTx/>
              <a:buNone/>
            </a:pPr>
            <a:r>
              <a:rPr lang="pt-BR" sz="2800" dirty="0" smtClean="0"/>
              <a:t>Capítulo 4 – Sistemas de Arquivos</a:t>
            </a:r>
          </a:p>
          <a:p>
            <a:pPr eaLnBrk="1" hangingPunct="1">
              <a:buFontTx/>
              <a:buNone/>
            </a:pPr>
            <a:r>
              <a:rPr lang="pt-BR" sz="2800" dirty="0" smtClean="0"/>
              <a:t>Capítulo 5 – Entrada/Saída</a:t>
            </a:r>
          </a:p>
          <a:p>
            <a:pPr marL="1938338" indent="-1938338" eaLnBrk="1" hangingPunct="1">
              <a:buFontTx/>
              <a:buNone/>
            </a:pPr>
            <a:r>
              <a:rPr lang="pt-BR" sz="2800" dirty="0" smtClean="0"/>
              <a:t>Capítulo 8 - Sistemas com Múltiplos Processadores</a:t>
            </a:r>
          </a:p>
          <a:p>
            <a:pPr eaLnBrk="1" hangingPunct="1">
              <a:buFontTx/>
              <a:buNone/>
            </a:pPr>
            <a:r>
              <a:rPr lang="pt-BR" sz="2800" dirty="0" smtClean="0"/>
              <a:t>Capítulo 9 – Segurança</a:t>
            </a:r>
          </a:p>
          <a:p>
            <a:pPr eaLnBrk="1" hangingPunct="1">
              <a:buFontTx/>
              <a:buNone/>
            </a:pPr>
            <a:endParaRPr lang="en-US" sz="2800" baseline="30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3528" y="0"/>
            <a:ext cx="8496944" cy="1143000"/>
          </a:xfrm>
        </p:spPr>
        <p:txBody>
          <a:bodyPr/>
          <a:lstStyle/>
          <a:p>
            <a:r>
              <a:rPr lang="pt-BR" altLang="zh-CN" sz="4000" dirty="0" smtClean="0">
                <a:solidFill>
                  <a:schemeClr val="tx1"/>
                </a:solidFill>
                <a:ea typeface="Times New Roman" pitchFamily="18" charset="0"/>
                <a:cs typeface="Arial" pitchFamily="34" charset="0"/>
              </a:rPr>
              <a:t>Objetivos específicos da matéria</a:t>
            </a:r>
            <a:endParaRPr lang="en-US" sz="40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85800" y="1412776"/>
            <a:ext cx="7772400" cy="4896544"/>
          </a:xfrm>
        </p:spPr>
        <p:txBody>
          <a:bodyPr/>
          <a:lstStyle/>
          <a:p>
            <a:pPr marL="457200" indent="-457200">
              <a:spcBef>
                <a:spcPct val="0"/>
              </a:spcBef>
            </a:pPr>
            <a:r>
              <a:rPr lang="pt-BR" altLang="zh-CN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Conhecimento das tarefas de um Sistema Operacional;</a:t>
            </a:r>
            <a:br>
              <a:rPr lang="pt-BR" altLang="zh-CN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endParaRPr lang="en-US" altLang="zh-CN" sz="2800" dirty="0" smtClean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lvl="0" indent="-457200">
              <a:spcBef>
                <a:spcPct val="0"/>
              </a:spcBef>
            </a:pPr>
            <a:r>
              <a:rPr lang="pt-BR" altLang="zh-CN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Apresentação de detalhes das soluções adotadas pelos principais </a:t>
            </a:r>
            <a:r>
              <a:rPr lang="pt-BR" altLang="zh-CN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SOs</a:t>
            </a:r>
            <a:r>
              <a:rPr lang="pt-BR" altLang="zh-CN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atuais;</a:t>
            </a:r>
            <a:br>
              <a:rPr lang="pt-BR" altLang="zh-CN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endParaRPr lang="en-US" altLang="zh-CN" sz="2800" dirty="0" smtClean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457200" lvl="0" indent="-457200">
              <a:spcBef>
                <a:spcPct val="0"/>
              </a:spcBef>
            </a:pPr>
            <a:r>
              <a:rPr lang="pt-BR" altLang="zh-CN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Capacidade de criticar diferentes projetos de Sistemas Operacionais;</a:t>
            </a:r>
            <a:br>
              <a:rPr lang="pt-BR" altLang="zh-CN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endParaRPr lang="en-US" altLang="zh-CN" sz="2800" dirty="0" smtClean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457200" lvl="0" indent="-457200">
              <a:spcBef>
                <a:spcPct val="0"/>
              </a:spcBef>
            </a:pPr>
            <a:r>
              <a:rPr lang="pt-BR" altLang="zh-CN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Capacidade de desenvolver partes de um Sistema Operacional.</a:t>
            </a:r>
          </a:p>
          <a:p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1072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116633"/>
            <a:ext cx="7772400" cy="1008112"/>
          </a:xfrm>
        </p:spPr>
        <p:txBody>
          <a:bodyPr/>
          <a:lstStyle/>
          <a:p>
            <a:pPr eaLnBrk="1" hangingPunct="1"/>
            <a:r>
              <a:rPr lang="pt-BR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Roteiro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1259632" y="1268760"/>
            <a:ext cx="7345115" cy="5589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514350" indent="-514350" eaLnBrk="1" hangingPunct="1">
              <a:buFont typeface="+mj-lt"/>
              <a:buAutoNum type="arabicPeriod"/>
            </a:pPr>
            <a:r>
              <a:rPr lang="pt-BR" sz="2800" kern="0" dirty="0" smtClean="0">
                <a:solidFill>
                  <a:srgbClr val="FF0000"/>
                </a:solidFill>
              </a:rPr>
              <a:t>O que é um Sistema Operacional? Porque estudar?</a:t>
            </a:r>
          </a:p>
          <a:p>
            <a:pPr marL="514350" indent="-514350" eaLnBrk="1" hangingPunct="1">
              <a:lnSpc>
                <a:spcPct val="140000"/>
              </a:lnSpc>
              <a:buFont typeface="+mj-lt"/>
              <a:buAutoNum type="arabicPeriod"/>
            </a:pPr>
            <a:r>
              <a:rPr lang="pt-BR" sz="2800" kern="0" dirty="0" smtClean="0">
                <a:solidFill>
                  <a:srgbClr val="339933"/>
                </a:solidFill>
              </a:rPr>
              <a:t>História – Evolução de alguns </a:t>
            </a:r>
            <a:r>
              <a:rPr lang="pt-BR" sz="2800" kern="0" dirty="0" err="1" smtClean="0">
                <a:solidFill>
                  <a:srgbClr val="339933"/>
                </a:solidFill>
              </a:rPr>
              <a:t>SOs</a:t>
            </a:r>
            <a:endParaRPr lang="pt-BR" sz="2800" kern="0" dirty="0" smtClean="0">
              <a:solidFill>
                <a:srgbClr val="339933"/>
              </a:solidFill>
            </a:endParaRPr>
          </a:p>
          <a:p>
            <a:pPr marL="514350" indent="-514350" eaLnBrk="1" hangingPunct="1">
              <a:lnSpc>
                <a:spcPct val="140000"/>
              </a:lnSpc>
              <a:buFont typeface="+mj-lt"/>
              <a:buAutoNum type="arabicPeriod"/>
            </a:pPr>
            <a:r>
              <a:rPr lang="pt-BR" sz="2800" kern="0" dirty="0" smtClean="0"/>
              <a:t>Revisão de Hardware</a:t>
            </a:r>
          </a:p>
          <a:p>
            <a:pPr marL="715963" lvl="1" indent="0" eaLnBrk="1" hangingPunct="1">
              <a:buNone/>
            </a:pPr>
            <a:r>
              <a:rPr lang="pt-BR" sz="2400" kern="0" dirty="0" smtClean="0"/>
              <a:t>4.1 – Processadores</a:t>
            </a:r>
          </a:p>
          <a:p>
            <a:pPr marL="715963" lvl="1" indent="0" eaLnBrk="1" hangingPunct="1">
              <a:buNone/>
            </a:pPr>
            <a:r>
              <a:rPr lang="pt-BR" sz="2400" kern="0" dirty="0" smtClean="0"/>
              <a:t>4.2 – Memória</a:t>
            </a:r>
          </a:p>
          <a:p>
            <a:pPr marL="715963" lvl="1" indent="0" eaLnBrk="1" hangingPunct="1">
              <a:buNone/>
            </a:pPr>
            <a:r>
              <a:rPr lang="pt-BR" sz="2400" kern="0" dirty="0" smtClean="0"/>
              <a:t>4.3 – Dispositivos de E/S</a:t>
            </a:r>
          </a:p>
          <a:p>
            <a:pPr marL="715963" lvl="1" indent="0" eaLnBrk="1" hangingPunct="1">
              <a:buNone/>
            </a:pPr>
            <a:r>
              <a:rPr lang="pt-BR" sz="2400" kern="0" dirty="0" smtClean="0"/>
              <a:t>4.4 – Barramentos </a:t>
            </a:r>
            <a:endParaRPr lang="pt-BR" sz="2400" kern="0" dirty="0"/>
          </a:p>
          <a:p>
            <a:pPr marL="514350" indent="-514350" eaLnBrk="1" hangingPunct="1">
              <a:lnSpc>
                <a:spcPct val="140000"/>
              </a:lnSpc>
              <a:buFont typeface="+mj-lt"/>
              <a:buAutoNum type="arabicPeriod"/>
            </a:pPr>
            <a:r>
              <a:rPr lang="pt-BR" sz="2800" kern="0" dirty="0" smtClean="0"/>
              <a:t>Conceitos Introdutórios </a:t>
            </a:r>
          </a:p>
          <a:p>
            <a:pPr marL="514350" indent="-514350" eaLnBrk="1" hangingPunct="1">
              <a:lnSpc>
                <a:spcPct val="140000"/>
              </a:lnSpc>
              <a:buFont typeface="+mj-lt"/>
              <a:buAutoNum type="arabicPeriod"/>
            </a:pPr>
            <a:r>
              <a:rPr lang="pt-BR" sz="2800" kern="0" dirty="0" smtClean="0"/>
              <a:t>Chamadas de Sistemas</a:t>
            </a:r>
            <a:endParaRPr lang="pt-BR" sz="2800" kern="0" dirty="0"/>
          </a:p>
          <a:p>
            <a:pPr marL="715963" lvl="1" indent="0" eaLnBrk="1" hangingPunct="1">
              <a:buNone/>
            </a:pPr>
            <a:endParaRPr lang="pt-BR" kern="0" dirty="0"/>
          </a:p>
        </p:txBody>
      </p:sp>
    </p:spTree>
    <p:extLst>
      <p:ext uri="{BB962C8B-B14F-4D97-AF65-F5344CB8AC3E}">
        <p14:creationId xmlns:p14="http://schemas.microsoft.com/office/powerpoint/2010/main" val="482458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sign padrão">
  <a:themeElements>
    <a:clrScheme name="Design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sign padrã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16937</TotalTime>
  <Words>4935</Words>
  <Application>Microsoft Office PowerPoint</Application>
  <PresentationFormat>Apresentação na tela (4:3)</PresentationFormat>
  <Paragraphs>547</Paragraphs>
  <Slides>78</Slides>
  <Notes>73</Notes>
  <HiddenSlides>0</HiddenSlides>
  <MMClips>0</MMClips>
  <ScaleCrop>false</ScaleCrop>
  <HeadingPairs>
    <vt:vector size="8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1</vt:i4>
      </vt:variant>
      <vt:variant>
        <vt:lpstr>Títulos de slides</vt:lpstr>
      </vt:variant>
      <vt:variant>
        <vt:i4>78</vt:i4>
      </vt:variant>
    </vt:vector>
  </HeadingPairs>
  <TitlesOfParts>
    <vt:vector size="85" baseType="lpstr">
      <vt:lpstr>Arial</vt:lpstr>
      <vt:lpstr>Helvetica</vt:lpstr>
      <vt:lpstr>Tahoma</vt:lpstr>
      <vt:lpstr>Times New Roman</vt:lpstr>
      <vt:lpstr>Wingdings</vt:lpstr>
      <vt:lpstr>Design padrão</vt:lpstr>
      <vt:lpstr>Image</vt:lpstr>
      <vt:lpstr>CES-33  Sistemas Operacionais</vt:lpstr>
      <vt:lpstr>Roteiro</vt:lpstr>
      <vt:lpstr>Introdução</vt:lpstr>
      <vt:lpstr>Introdução (2)</vt:lpstr>
      <vt:lpstr>O que é um Sist. Operacional ?</vt:lpstr>
      <vt:lpstr>Por que estudar Sistemas Operacionais ? (1)</vt:lpstr>
      <vt:lpstr>Por que estudar Sistemas Operacionais ? (2)</vt:lpstr>
      <vt:lpstr>Objetivos específicos da matéria</vt:lpstr>
      <vt:lpstr>Roteiro</vt:lpstr>
      <vt:lpstr>História </vt:lpstr>
      <vt:lpstr>Primeiro computador - Colossus</vt:lpstr>
      <vt:lpstr>Primeira geração - ENIAC</vt:lpstr>
      <vt:lpstr>Apresentação do PowerPoint</vt:lpstr>
      <vt:lpstr>História (2)</vt:lpstr>
      <vt:lpstr>Sistema Batch</vt:lpstr>
      <vt:lpstr>História (3)</vt:lpstr>
      <vt:lpstr>Multiprogramação</vt:lpstr>
      <vt:lpstr>Técnicas da 3a. Geração</vt:lpstr>
      <vt:lpstr>Mais Museu</vt:lpstr>
      <vt:lpstr>SOs na Terceira Geração</vt:lpstr>
      <vt:lpstr>História (4)</vt:lpstr>
      <vt:lpstr>Evolução do Unix/Linux</vt:lpstr>
      <vt:lpstr>Evolução do Windows (1)</vt:lpstr>
      <vt:lpstr>Evolução do Windows (2)</vt:lpstr>
      <vt:lpstr>Apresentação do PowerPoint</vt:lpstr>
      <vt:lpstr>História (5)</vt:lpstr>
      <vt:lpstr>Roteiro</vt:lpstr>
      <vt:lpstr>Revisão de Hardware  (1.3 do livro texto)</vt:lpstr>
      <vt:lpstr>Processadores (1) </vt:lpstr>
      <vt:lpstr>Processadores (2) </vt:lpstr>
      <vt:lpstr>Processadores (3) </vt:lpstr>
      <vt:lpstr>Processadores (4) </vt:lpstr>
      <vt:lpstr>Processadores (5) </vt:lpstr>
      <vt:lpstr>Processadores (6)</vt:lpstr>
      <vt:lpstr>Processadores (7)</vt:lpstr>
      <vt:lpstr>Processadores (8)</vt:lpstr>
      <vt:lpstr>Processadores (9)</vt:lpstr>
      <vt:lpstr>Processadores (10)</vt:lpstr>
      <vt:lpstr>Processadores (11)</vt:lpstr>
      <vt:lpstr>Memória (1)</vt:lpstr>
      <vt:lpstr>Memória (2)</vt:lpstr>
      <vt:lpstr>Memória (3)</vt:lpstr>
      <vt:lpstr>Outras memórias (1)</vt:lpstr>
      <vt:lpstr>Desempenho dos vários níveis</vt:lpstr>
      <vt:lpstr>MMU -  Memory Management Unit</vt:lpstr>
      <vt:lpstr>Dispositivos de E/S</vt:lpstr>
      <vt:lpstr>E/S com interrupção (1)</vt:lpstr>
      <vt:lpstr>E/S com interrupção (2)</vt:lpstr>
      <vt:lpstr>Barramento (1)</vt:lpstr>
      <vt:lpstr>Barramento (2)</vt:lpstr>
      <vt:lpstr>Plug and Play</vt:lpstr>
      <vt:lpstr>Roteiro</vt:lpstr>
      <vt:lpstr>Tipos de Sistemas Operacionais (1.4 do livro texto)</vt:lpstr>
      <vt:lpstr>Tipos de Sistemas Operacionais</vt:lpstr>
      <vt:lpstr>Conceitos introdutórios sobre SOs (1.5 do livro texto)  </vt:lpstr>
      <vt:lpstr>Conceitos: Processos</vt:lpstr>
      <vt:lpstr>Conceitos: Arquivos </vt:lpstr>
      <vt:lpstr>Conceitos: Shell</vt:lpstr>
      <vt:lpstr>Chamadas de Sistema (1.6 do livro texto) </vt:lpstr>
      <vt:lpstr>Chamada de Sistema - read</vt:lpstr>
      <vt:lpstr>Chamadas para Gerência de processos</vt:lpstr>
      <vt:lpstr>Exemplo – Shell simplificado</vt:lpstr>
      <vt:lpstr>Segmentos de Processos</vt:lpstr>
      <vt:lpstr>Chamadas para  Sistema de arquivos</vt:lpstr>
      <vt:lpstr>Chamadas para Gerenciamento de Diretórios</vt:lpstr>
      <vt:lpstr>Link</vt:lpstr>
      <vt:lpstr>Mount</vt:lpstr>
      <vt:lpstr>Correspondência de Chamadas</vt:lpstr>
      <vt:lpstr>Estrutura de SOs (1) (1.7 do livro texto) </vt:lpstr>
      <vt:lpstr>Apresentação do PowerPoint</vt:lpstr>
      <vt:lpstr>Apresentação do PowerPoint</vt:lpstr>
      <vt:lpstr>Máquinas Virtuais</vt:lpstr>
      <vt:lpstr>Máquinas Virtuais</vt:lpstr>
      <vt:lpstr>Computação em Nuvem (1)</vt:lpstr>
      <vt:lpstr>Computação em Nuvem (2)</vt:lpstr>
      <vt:lpstr>C versus Java</vt:lpstr>
      <vt:lpstr>Unidades Métricas</vt:lpstr>
      <vt:lpstr>Cenas dos próximos capítulos…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cecilia</dc:creator>
  <cp:lastModifiedBy>Cecilia</cp:lastModifiedBy>
  <cp:revision>279</cp:revision>
  <dcterms:created xsi:type="dcterms:W3CDTF">1601-01-01T00:00:00Z</dcterms:created>
  <dcterms:modified xsi:type="dcterms:W3CDTF">2018-02-26T13:48:02Z</dcterms:modified>
</cp:coreProperties>
</file>